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6" r:id="rId1"/>
  </p:sldMasterIdLst>
  <p:notesMasterIdLst>
    <p:notesMasterId r:id="rId143"/>
  </p:notesMasterIdLst>
  <p:sldIdLst>
    <p:sldId id="776" r:id="rId2"/>
    <p:sldId id="789" r:id="rId3"/>
    <p:sldId id="784" r:id="rId4"/>
    <p:sldId id="752" r:id="rId5"/>
    <p:sldId id="727" r:id="rId6"/>
    <p:sldId id="729" r:id="rId7"/>
    <p:sldId id="770" r:id="rId8"/>
    <p:sldId id="769" r:id="rId9"/>
    <p:sldId id="731" r:id="rId10"/>
    <p:sldId id="753" r:id="rId11"/>
    <p:sldId id="780" r:id="rId12"/>
    <p:sldId id="518" r:id="rId13"/>
    <p:sldId id="781" r:id="rId14"/>
    <p:sldId id="521" r:id="rId15"/>
    <p:sldId id="523" r:id="rId16"/>
    <p:sldId id="496" r:id="rId17"/>
    <p:sldId id="505" r:id="rId18"/>
    <p:sldId id="507" r:id="rId19"/>
    <p:sldId id="771" r:id="rId20"/>
    <p:sldId id="506" r:id="rId21"/>
    <p:sldId id="778" r:id="rId22"/>
    <p:sldId id="265" r:id="rId23"/>
    <p:sldId id="785" r:id="rId24"/>
    <p:sldId id="757" r:id="rId25"/>
    <p:sldId id="271" r:id="rId26"/>
    <p:sldId id="772" r:id="rId27"/>
    <p:sldId id="773" r:id="rId28"/>
    <p:sldId id="774" r:id="rId29"/>
    <p:sldId id="278" r:id="rId30"/>
    <p:sldId id="664" r:id="rId31"/>
    <p:sldId id="280" r:id="rId32"/>
    <p:sldId id="758" r:id="rId33"/>
    <p:sldId id="282" r:id="rId34"/>
    <p:sldId id="775" r:id="rId35"/>
    <p:sldId id="627" r:id="rId36"/>
    <p:sldId id="630" r:id="rId37"/>
    <p:sldId id="633" r:id="rId38"/>
    <p:sldId id="754" r:id="rId39"/>
    <p:sldId id="782" r:id="rId40"/>
    <p:sldId id="746" r:id="rId41"/>
    <p:sldId id="759" r:id="rId42"/>
    <p:sldId id="669" r:id="rId43"/>
    <p:sldId id="670" r:id="rId44"/>
    <p:sldId id="671" r:id="rId45"/>
    <p:sldId id="672" r:id="rId46"/>
    <p:sldId id="673" r:id="rId47"/>
    <p:sldId id="786" r:id="rId48"/>
    <p:sldId id="720" r:id="rId49"/>
    <p:sldId id="675" r:id="rId50"/>
    <p:sldId id="760" r:id="rId51"/>
    <p:sldId id="676" r:id="rId52"/>
    <p:sldId id="761" r:id="rId53"/>
    <p:sldId id="480" r:id="rId54"/>
    <p:sldId id="762" r:id="rId55"/>
    <p:sldId id="317" r:id="rId56"/>
    <p:sldId id="318" r:id="rId57"/>
    <p:sldId id="747" r:id="rId58"/>
    <p:sldId id="739" r:id="rId59"/>
    <p:sldId id="319" r:id="rId60"/>
    <p:sldId id="321" r:id="rId61"/>
    <p:sldId id="323" r:id="rId62"/>
    <p:sldId id="322" r:id="rId63"/>
    <p:sldId id="681" r:id="rId64"/>
    <p:sldId id="682" r:id="rId65"/>
    <p:sldId id="748" r:id="rId66"/>
    <p:sldId id="330" r:id="rId67"/>
    <p:sldId id="741" r:id="rId68"/>
    <p:sldId id="742" r:id="rId69"/>
    <p:sldId id="743" r:id="rId70"/>
    <p:sldId id="685" r:id="rId71"/>
    <p:sldId id="687" r:id="rId72"/>
    <p:sldId id="764" r:id="rId73"/>
    <p:sldId id="689" r:id="rId74"/>
    <p:sldId id="342" r:id="rId75"/>
    <p:sldId id="345" r:id="rId76"/>
    <p:sldId id="811" r:id="rId77"/>
    <p:sldId id="812" r:id="rId78"/>
    <p:sldId id="813" r:id="rId79"/>
    <p:sldId id="814" r:id="rId80"/>
    <p:sldId id="815" r:id="rId81"/>
    <p:sldId id="818" r:id="rId82"/>
    <p:sldId id="819" r:id="rId83"/>
    <p:sldId id="820" r:id="rId84"/>
    <p:sldId id="821" r:id="rId85"/>
    <p:sldId id="822" r:id="rId86"/>
    <p:sldId id="823" r:id="rId87"/>
    <p:sldId id="824" r:id="rId88"/>
    <p:sldId id="825" r:id="rId89"/>
    <p:sldId id="827" r:id="rId90"/>
    <p:sldId id="828" r:id="rId91"/>
    <p:sldId id="829" r:id="rId92"/>
    <p:sldId id="830" r:id="rId93"/>
    <p:sldId id="831" r:id="rId94"/>
    <p:sldId id="832" r:id="rId95"/>
    <p:sldId id="833" r:id="rId96"/>
    <p:sldId id="546" r:id="rId97"/>
    <p:sldId id="547" r:id="rId98"/>
    <p:sldId id="548" r:id="rId99"/>
    <p:sldId id="549" r:id="rId100"/>
    <p:sldId id="551" r:id="rId101"/>
    <p:sldId id="552" r:id="rId102"/>
    <p:sldId id="554" r:id="rId103"/>
    <p:sldId id="555" r:id="rId104"/>
    <p:sldId id="556" r:id="rId105"/>
    <p:sldId id="557" r:id="rId106"/>
    <p:sldId id="558" r:id="rId107"/>
    <p:sldId id="560" r:id="rId108"/>
    <p:sldId id="787" r:id="rId109"/>
    <p:sldId id="562" r:id="rId110"/>
    <p:sldId id="709" r:id="rId111"/>
    <p:sldId id="710" r:id="rId112"/>
    <p:sldId id="712" r:id="rId113"/>
    <p:sldId id="713" r:id="rId114"/>
    <p:sldId id="715" r:id="rId115"/>
    <p:sldId id="716" r:id="rId116"/>
    <p:sldId id="717" r:id="rId117"/>
    <p:sldId id="718" r:id="rId118"/>
    <p:sldId id="719" r:id="rId119"/>
    <p:sldId id="790" r:id="rId120"/>
    <p:sldId id="791" r:id="rId121"/>
    <p:sldId id="792" r:id="rId122"/>
    <p:sldId id="793" r:id="rId123"/>
    <p:sldId id="794" r:id="rId124"/>
    <p:sldId id="795" r:id="rId125"/>
    <p:sldId id="796" r:id="rId126"/>
    <p:sldId id="797" r:id="rId127"/>
    <p:sldId id="798" r:id="rId128"/>
    <p:sldId id="799" r:id="rId129"/>
    <p:sldId id="800" r:id="rId130"/>
    <p:sldId id="802" r:id="rId131"/>
    <p:sldId id="804" r:id="rId132"/>
    <p:sldId id="805" r:id="rId133"/>
    <p:sldId id="806" r:id="rId134"/>
    <p:sldId id="601" r:id="rId135"/>
    <p:sldId id="602" r:id="rId136"/>
    <p:sldId id="604" r:id="rId137"/>
    <p:sldId id="605" r:id="rId138"/>
    <p:sldId id="606" r:id="rId139"/>
    <p:sldId id="609" r:id="rId140"/>
    <p:sldId id="611" r:id="rId141"/>
    <p:sldId id="612" r:id="rId142"/>
  </p:sldIdLst>
  <p:sldSz cx="9144000" cy="5715000" type="screen16x10"/>
  <p:notesSz cx="6858000" cy="9144000"/>
  <p:embeddedFontLst>
    <p:embeddedFont>
      <p:font typeface="Arial Unicode MS" panose="020B0604020202020204" pitchFamily="34" charset="-122"/>
      <p:regular r:id="rId144"/>
    </p:embeddedFont>
    <p:embeddedFont>
      <p:font typeface="华文细黑" panose="02010600040101010101" pitchFamily="2" charset="-122"/>
      <p:regular r:id="rId145"/>
    </p:embeddedFont>
    <p:embeddedFont>
      <p:font typeface="MS PGothic" panose="020B0600070205080204" pitchFamily="34" charset="-128"/>
      <p:regular r:id="rId146"/>
    </p:embeddedFont>
    <p:embeddedFont>
      <p:font typeface="Calibri" panose="020F0502020204030204" pitchFamily="34" charset="0"/>
      <p:regular r:id="rId147"/>
      <p:bold r:id="rId148"/>
      <p:italic r:id="rId149"/>
      <p:boldItalic r:id="rId150"/>
    </p:embeddedFont>
    <p:embeddedFont>
      <p:font typeface="华文中宋" panose="02010600040101010101" pitchFamily="2" charset="-122"/>
      <p:regular r:id="rId151"/>
    </p:embeddedFont>
    <p:embeddedFont>
      <p:font typeface="Cooper Black" panose="0208090404030B020404" pitchFamily="18" charset="0"/>
      <p:regular r:id="rId152"/>
    </p:embeddedFont>
    <p:embeddedFont>
      <p:font typeface="Rockwell Extra Bold" panose="02060903040505020403" pitchFamily="18" charset="0"/>
      <p:bold r:id="rId153"/>
    </p:embeddedFont>
    <p:embeddedFont>
      <p:font typeface="微软雅黑" panose="020B0503020204020204" pitchFamily="34" charset="-122"/>
      <p:regular r:id="rId154"/>
      <p:bold r:id="rId155"/>
    </p:embeddedFont>
    <p:embeddedFont>
      <p:font typeface="Impact" panose="020B0806030902050204" pitchFamily="34" charset="0"/>
      <p:regular r:id="rId156"/>
    </p:embeddedFont>
  </p:embeddedFontLst>
  <p:defaultTextStyle>
    <a:defPPr>
      <a:defRPr lang="zh-CN"/>
    </a:defPPr>
    <a:lvl1pPr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1pPr>
    <a:lvl2pPr marL="4556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2pPr>
    <a:lvl3pPr marL="9128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3pPr>
    <a:lvl4pPr marL="13700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4pPr>
    <a:lvl5pPr marL="1827213" indent="1588" algn="l" rtl="0" eaLnBrk="0" fontAlgn="base" hangingPunct="0">
      <a:spcBef>
        <a:spcPct val="0"/>
      </a:spcBef>
      <a:spcAft>
        <a:spcPct val="0"/>
      </a:spcAft>
      <a:defRPr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03E1"/>
    <a:srgbClr val="3522A8"/>
    <a:srgbClr val="2F0DBD"/>
    <a:srgbClr val="0000CC"/>
    <a:srgbClr val="CEF608"/>
    <a:srgbClr val="FF0000"/>
    <a:srgbClr val="CC0099"/>
    <a:srgbClr val="FC6A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5972" autoAdjust="0"/>
  </p:normalViewPr>
  <p:slideViewPr>
    <p:cSldViewPr>
      <p:cViewPr varScale="1">
        <p:scale>
          <a:sx n="132" d="100"/>
          <a:sy n="132" d="100"/>
        </p:scale>
        <p:origin x="1092" y="294"/>
      </p:cViewPr>
      <p:guideLst>
        <p:guide orient="horz" pos="1800"/>
        <p:guide pos="2880"/>
      </p:guideLst>
    </p:cSldViewPr>
  </p:slideViewPr>
  <p:outlineViewPr>
    <p:cViewPr>
      <p:scale>
        <a:sx n="33" d="100"/>
        <a:sy n="33" d="100"/>
      </p:scale>
      <p:origin x="0" y="1440"/>
    </p:cViewPr>
  </p:outlineViewPr>
  <p:notesTextViewPr>
    <p:cViewPr>
      <p:scale>
        <a:sx n="100" d="100"/>
        <a:sy n="100" d="100"/>
      </p:scale>
      <p:origin x="0" y="0"/>
    </p:cViewPr>
  </p:notesTextViewPr>
  <p:sorterViewPr>
    <p:cViewPr>
      <p:scale>
        <a:sx n="100" d="100"/>
        <a:sy n="100" d="100"/>
      </p:scale>
      <p:origin x="0" y="47832"/>
    </p:cViewPr>
  </p:sorterViewPr>
  <p:notesViewPr>
    <p:cSldViewPr>
      <p:cViewPr>
        <p:scale>
          <a:sx n="100" d="100"/>
          <a:sy n="100" d="100"/>
        </p:scale>
        <p:origin x="-78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6.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7.fntdata"/><Relationship Id="rId155" Type="http://schemas.openxmlformats.org/officeDocument/2006/relationships/font" Target="fonts/font1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8.fntdata"/><Relationship Id="rId156"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kumimoji="1" sz="1200">
                <a:latin typeface="Times New Roman" pitchFamily="18" charset="0"/>
              </a:defRPr>
            </a:lvl1pPr>
          </a:lstStyle>
          <a:p>
            <a:pPr>
              <a:defRPr/>
            </a:pPr>
            <a:endParaRPr lang="en-US" altLang="zh-CN"/>
          </a:p>
        </p:txBody>
      </p:sp>
      <p:sp>
        <p:nvSpPr>
          <p:cNvPr id="4608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1" sz="1200">
                <a:latin typeface="Times New Roman" pitchFamily="18" charset="0"/>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608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latin typeface="Times New Roman" pitchFamily="18" charset="0"/>
              </a:defRPr>
            </a:lvl1pPr>
          </a:lstStyle>
          <a:p>
            <a:pPr>
              <a:defRPr/>
            </a:pPr>
            <a:endParaRPr lang="en-US" altLang="zh-CN"/>
          </a:p>
        </p:txBody>
      </p:sp>
      <p:sp>
        <p:nvSpPr>
          <p:cNvPr id="4608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5B52961A-748E-4536-96FA-E9B2008B545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56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28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00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7213"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5848" algn="l" defTabSz="914339" rtl="0" eaLnBrk="1" latinLnBrk="0" hangingPunct="1">
      <a:defRPr sz="1200" kern="1200">
        <a:solidFill>
          <a:schemeClr val="tx1"/>
        </a:solidFill>
        <a:latin typeface="+mn-lt"/>
        <a:ea typeface="+mn-ea"/>
        <a:cs typeface="+mn-cs"/>
      </a:defRPr>
    </a:lvl6pPr>
    <a:lvl7pPr marL="2743017" algn="l" defTabSz="914339" rtl="0" eaLnBrk="1" latinLnBrk="0" hangingPunct="1">
      <a:defRPr sz="1200" kern="1200">
        <a:solidFill>
          <a:schemeClr val="tx1"/>
        </a:solidFill>
        <a:latin typeface="+mn-lt"/>
        <a:ea typeface="+mn-ea"/>
        <a:cs typeface="+mn-cs"/>
      </a:defRPr>
    </a:lvl7pPr>
    <a:lvl8pPr marL="3200186" algn="l" defTabSz="914339" rtl="0" eaLnBrk="1" latinLnBrk="0" hangingPunct="1">
      <a:defRPr sz="1200" kern="1200">
        <a:solidFill>
          <a:schemeClr val="tx1"/>
        </a:solidFill>
        <a:latin typeface="+mn-lt"/>
        <a:ea typeface="+mn-ea"/>
        <a:cs typeface="+mn-cs"/>
      </a:defRPr>
    </a:lvl8pPr>
    <a:lvl9pPr marL="3657356" algn="l" defTabSz="9143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7%94%B5%E5%AD%90%E5%95%86%E5%8A%A1%E6%A8%A1%E5%BC%8F/10834158"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baike.baidu.com/item/B2B" TargetMode="External"/><Relationship Id="rId4" Type="http://schemas.openxmlformats.org/officeDocument/2006/relationships/hyperlink" Target="https://baike.baidu.com/item/B2C"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idx="1"/>
          </p:nvPr>
        </p:nvSpPr>
        <p:spPr>
          <a:noFill/>
        </p:spPr>
        <p:txBody>
          <a:bodyPr/>
          <a:lstStyle/>
          <a:p>
            <a:endParaRPr lang="zh-CN" altLang="en-US" smtClean="0"/>
          </a:p>
        </p:txBody>
      </p:sp>
      <p:sp>
        <p:nvSpPr>
          <p:cNvPr id="11268" name="灯片编号占位符 3"/>
          <p:cNvSpPr>
            <a:spLocks noGrp="1"/>
          </p:cNvSpPr>
          <p:nvPr>
            <p:ph type="sldNum" sz="quarter" idx="5"/>
          </p:nvPr>
        </p:nvSpPr>
        <p:spPr>
          <a:noFill/>
        </p:spPr>
        <p:txBody>
          <a:bodyPr/>
          <a:lstStyle/>
          <a:p>
            <a:fld id="{61EA6D6B-F942-47FA-BA9A-19A773F42396}" type="slidenum">
              <a:rPr lang="en-US" altLang="zh-CN" smtClean="0"/>
              <a:pPr/>
              <a:t>4</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6B286F2-F30B-4A8A-92FF-FE2C2DA57CB6}" type="slidenum">
              <a:rPr lang="en-US" altLang="zh-CN" smtClean="0"/>
              <a:pPr>
                <a:spcBef>
                  <a:spcPct val="0"/>
                </a:spcBef>
              </a:pPr>
              <a:t>18</a:t>
            </a:fld>
            <a:endParaRPr lang="en-US" altLang="zh-CN"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C1178E4-3AC6-464B-AC00-6810EDC33A0D}" type="slidenum">
              <a:rPr lang="en-US" altLang="zh-CN" smtClean="0"/>
              <a:pPr>
                <a:spcBef>
                  <a:spcPct val="0"/>
                </a:spcBef>
              </a:pPr>
              <a:t>19</a:t>
            </a:fld>
            <a:endParaRPr lang="en-US" altLang="zh-CN"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r>
              <a:rPr lang="en-US" altLang="zh-CN" dirty="0" smtClean="0"/>
              <a:t>       </a:t>
            </a:r>
            <a:r>
              <a:rPr lang="zh-CN" altLang="en-US" dirty="0" smtClean="0"/>
              <a:t>美国能源部下属的劳伦斯</a:t>
            </a:r>
            <a:r>
              <a:rPr lang="en-US" altLang="zh-CN" dirty="0" smtClean="0"/>
              <a:t>—</a:t>
            </a:r>
            <a:r>
              <a:rPr lang="zh-CN" altLang="en-US" dirty="0" smtClean="0"/>
              <a:t>利弗莫尔国家实验室３日宣布，国际商用机器公司（ＩＢＭ）已与能源部签署协议，将为后者建造新型超级计算机，它的运算速度将比目前世界最快的超级计算机高出１０倍以上，主要将用于保障美国核武库的安全性和可靠性。</a:t>
            </a:r>
          </a:p>
          <a:p>
            <a:pPr eaLnBrk="1" hangingPunct="1"/>
            <a:r>
              <a:rPr lang="zh-CN" altLang="en-US" dirty="0" smtClean="0"/>
              <a:t>　　劳伦斯</a:t>
            </a:r>
            <a:r>
              <a:rPr lang="en-US" altLang="zh-CN" dirty="0" smtClean="0"/>
              <a:t>—</a:t>
            </a:r>
            <a:r>
              <a:rPr lang="zh-CN" altLang="en-US" dirty="0" smtClean="0"/>
              <a:t>利弗莫尔国家实验室发布的新闻公报说，这一名为“红杉”的超级计算机按计划将于２０１２年在该实验室完成部署，它的浮点运算速度最快可达到每秒２万万亿次。这台超级计算机每小时可执行的</a:t>
            </a:r>
            <a:r>
              <a:rPr lang="zh-CN" altLang="en-US" b="1" dirty="0" smtClean="0"/>
              <a:t>计算量</a:t>
            </a:r>
            <a:r>
              <a:rPr lang="zh-CN" altLang="en-US" dirty="0" smtClean="0"/>
              <a:t>，需要地球上的６７亿人每人手拿计算器共同不间断计算３２０年才能完成。</a:t>
            </a:r>
          </a:p>
          <a:p>
            <a:pPr eaLnBrk="1" hangingPunct="1"/>
            <a:r>
              <a:rPr lang="zh-CN" altLang="en-US" dirty="0" smtClean="0"/>
              <a:t>　　据介绍，这台超级计算机将主要用于进行复杂的大型</a:t>
            </a:r>
            <a:r>
              <a:rPr lang="zh-CN" altLang="en-US" b="1" dirty="0" smtClean="0"/>
              <a:t>模拟</a:t>
            </a:r>
            <a:r>
              <a:rPr lang="zh-CN" altLang="en-US" dirty="0" smtClean="0"/>
              <a:t>研究，以在不需要进行地下</a:t>
            </a:r>
            <a:r>
              <a:rPr lang="zh-CN" altLang="en-US" b="1" dirty="0" smtClean="0"/>
              <a:t>核试验</a:t>
            </a:r>
            <a:r>
              <a:rPr lang="zh-CN" altLang="en-US" dirty="0" smtClean="0"/>
              <a:t>的情况下确保美国核武库未来的安全性和可靠性。此外，它还可用于完成天气预报和石油勘探等其他复杂任务。</a:t>
            </a:r>
          </a:p>
          <a:p>
            <a:pPr eaLnBrk="1" hangingPunct="1"/>
            <a:r>
              <a:rPr lang="zh-CN" altLang="en-US" dirty="0" smtClean="0"/>
              <a:t>　　美能源部下属国家核安全管理局局长达戈斯蒂诺说，这台超级计算机将有助于保持美国在高性能计算领域的领先地位，对科研也将起到推动作用。</a:t>
            </a:r>
          </a:p>
          <a:p>
            <a:pPr eaLnBrk="1" hangingPunct="1"/>
            <a:r>
              <a:rPr lang="zh-CN" altLang="en-US" dirty="0" smtClean="0"/>
              <a:t>　　“红杉”将基于ＩＢＭ的下一代“蓝色基因”技术建造，能效将比现有的一些超级计算机系统大幅提高，它的占地面积约为３１８平方米。有分析人士认为，“红杉”有可能为超级计算机奠定新的标准。</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887A609-8CB2-4112-8B39-0055005019A3}" type="slidenum">
              <a:rPr lang="en-US" altLang="zh-CN" smtClean="0"/>
              <a:pPr>
                <a:spcBef>
                  <a:spcPct val="0"/>
                </a:spcBef>
              </a:pPr>
              <a:t>20</a:t>
            </a:fld>
            <a:endParaRPr lang="en-US" altLang="zh-CN"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p:spPr>
        <p:txBody>
          <a:bodyPr/>
          <a:lstStyle/>
          <a:p>
            <a:pPr eaLnBrk="1" hangingPunct="1">
              <a:spcBef>
                <a:spcPct val="0"/>
              </a:spcBef>
            </a:pPr>
            <a:r>
              <a:rPr lang="zh-CN" altLang="en-US" smtClean="0"/>
              <a:t>苏州布衣公子信息技术有限公司 出品</a:t>
            </a:r>
          </a:p>
        </p:txBody>
      </p:sp>
      <p:sp>
        <p:nvSpPr>
          <p:cNvPr id="39940" name="灯片编号占位符 3"/>
          <p:cNvSpPr>
            <a:spLocks noGrp="1"/>
          </p:cNvSpPr>
          <p:nvPr>
            <p:ph type="sldNum" sz="quarter" idx="5"/>
          </p:nvPr>
        </p:nvSpPr>
        <p:spPr>
          <a:noFill/>
        </p:spPr>
        <p:txBody>
          <a:bodyPr/>
          <a:lstStyle/>
          <a:p>
            <a:fld id="{3C34F10C-BA4F-440A-AF97-A25A1757811B}" type="slidenum">
              <a:rPr lang="zh-CN" altLang="en-US" smtClean="0"/>
              <a:pPr/>
              <a:t>21</a:t>
            </a:fld>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26AA94B-5CDC-49FF-8596-B073E277FCA3}" type="slidenum">
              <a:rPr lang="en-US" altLang="zh-CN" smtClean="0"/>
              <a:pPr>
                <a:spcBef>
                  <a:spcPct val="0"/>
                </a:spcBef>
              </a:pPr>
              <a:t>22</a:t>
            </a:fld>
            <a:endParaRPr lang="en-US" altLang="zh-CN"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DFDF973-DF80-48FD-A53B-0F54384C1197}" type="slidenum">
              <a:rPr lang="en-US" altLang="zh-CN" smtClean="0"/>
              <a:pPr>
                <a:spcBef>
                  <a:spcPct val="0"/>
                </a:spcBef>
              </a:pPr>
              <a:t>25</a:t>
            </a:fld>
            <a:endParaRPr lang="en-US" altLang="zh-CN"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E8862B3-E652-4980-ADFD-AFF4959FBA05}" type="slidenum">
              <a:rPr lang="en-US" altLang="zh-CN" smtClean="0"/>
              <a:pPr>
                <a:spcBef>
                  <a:spcPct val="0"/>
                </a:spcBef>
              </a:pPr>
              <a:t>29</a:t>
            </a:fld>
            <a:endParaRPr lang="en-US" altLang="zh-CN"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BB80FA0-C2CE-4BB1-88AB-3F34966649DB}" type="slidenum">
              <a:rPr lang="en-US" altLang="zh-CN" smtClean="0"/>
              <a:pPr>
                <a:spcBef>
                  <a:spcPct val="0"/>
                </a:spcBef>
              </a:pPr>
              <a:t>31</a:t>
            </a:fld>
            <a:endParaRPr lang="en-US" altLang="zh-CN"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8533A54-8F90-4AEB-804D-D091E585BE8A}" type="slidenum">
              <a:rPr lang="en-US" altLang="zh-CN" smtClean="0"/>
              <a:pPr>
                <a:spcBef>
                  <a:spcPct val="0"/>
                </a:spcBef>
              </a:pPr>
              <a:t>33</a:t>
            </a:fld>
            <a:endParaRPr lang="en-US" altLang="zh-CN"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p:spPr>
        <p:txBody>
          <a:bodyPr/>
          <a:lstStyle/>
          <a:p>
            <a:pPr eaLnBrk="1" hangingPunct="1">
              <a:spcBef>
                <a:spcPct val="0"/>
              </a:spcBef>
            </a:pPr>
            <a:r>
              <a:rPr lang="zh-CN" altLang="en-US" smtClean="0"/>
              <a:t>苏州布衣公子信息技术有限公司 出品</a:t>
            </a:r>
          </a:p>
        </p:txBody>
      </p:sp>
      <p:sp>
        <p:nvSpPr>
          <p:cNvPr id="59396" name="灯片编号占位符 3"/>
          <p:cNvSpPr>
            <a:spLocks noGrp="1"/>
          </p:cNvSpPr>
          <p:nvPr>
            <p:ph type="sldNum" sz="quarter" idx="5"/>
          </p:nvPr>
        </p:nvSpPr>
        <p:spPr>
          <a:noFill/>
        </p:spPr>
        <p:txBody>
          <a:bodyPr/>
          <a:lstStyle/>
          <a:p>
            <a:fld id="{7346FD0F-45D2-4A93-AFE4-8D54135032B9}" type="slidenum">
              <a:rPr lang="zh-CN" altLang="en-US" smtClean="0"/>
              <a:pPr/>
              <a:t>34</a:t>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0B1C5CD-3AD2-44A9-8FC2-6A9059202BCA}" type="slidenum">
              <a:rPr lang="en-US" altLang="zh-CN" smtClean="0"/>
              <a:pPr>
                <a:spcBef>
                  <a:spcPct val="0"/>
                </a:spcBef>
              </a:pPr>
              <a:t>5</a:t>
            </a:fld>
            <a:endParaRPr lang="en-US" altLang="zh-CN"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B52961A-748E-4536-96FA-E9B2008B5455}" type="slidenum">
              <a:rPr lang="en-US" altLang="zh-CN" smtClean="0"/>
              <a:pPr>
                <a:defRPr/>
              </a:pPr>
              <a:t>63</a:t>
            </a:fld>
            <a:endParaRPr lang="en-US" altLang="zh-CN"/>
          </a:p>
        </p:txBody>
      </p:sp>
    </p:spTree>
    <p:extLst>
      <p:ext uri="{BB962C8B-B14F-4D97-AF65-F5344CB8AC3E}">
        <p14:creationId xmlns:p14="http://schemas.microsoft.com/office/powerpoint/2010/main" val="992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D1B0238-A4A3-456F-A1C4-8B4A5A04FEF0}" type="slidenum">
              <a:rPr lang="en-US" altLang="zh-CN" smtClean="0"/>
              <a:pPr>
                <a:spcBef>
                  <a:spcPct val="0"/>
                </a:spcBef>
              </a:pPr>
              <a:t>96</a:t>
            </a:fld>
            <a:endParaRPr lang="en-US" altLang="zh-CN"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lnSpc>
                <a:spcPct val="80000"/>
              </a:lnSpc>
            </a:pPr>
            <a:r>
              <a:rPr lang="zh-CN" altLang="en-US" sz="800" dirty="0" smtClean="0"/>
              <a:t>在数据库技术发展的历史上，</a:t>
            </a:r>
            <a:r>
              <a:rPr lang="en-US" altLang="zh-CN" sz="800" dirty="0" smtClean="0"/>
              <a:t>1 9 7 0 </a:t>
            </a:r>
            <a:r>
              <a:rPr lang="zh-CN" altLang="en-US" sz="800" dirty="0" smtClean="0"/>
              <a:t>年是发生伟大转折的一年。这一年的</a:t>
            </a:r>
            <a:r>
              <a:rPr lang="en-US" altLang="zh-CN" sz="800" dirty="0" smtClean="0"/>
              <a:t>6 </a:t>
            </a:r>
            <a:r>
              <a:rPr lang="zh-CN" altLang="en-US" sz="800" dirty="0" smtClean="0"/>
              <a:t>月，</a:t>
            </a:r>
            <a:r>
              <a:rPr lang="en-US" altLang="zh-CN" sz="800" dirty="0" smtClean="0"/>
              <a:t>I B M </a:t>
            </a:r>
            <a:r>
              <a:rPr lang="zh-CN" altLang="en-US" sz="800" dirty="0" smtClean="0"/>
              <a:t>圣约瑟研究实验室的高级研究员埃德加</a:t>
            </a:r>
            <a:r>
              <a:rPr lang="en-US" altLang="zh-CN" sz="800" dirty="0" smtClean="0"/>
              <a:t>·</a:t>
            </a:r>
            <a:r>
              <a:rPr lang="zh-CN" altLang="en-US" sz="800" dirty="0" smtClean="0"/>
              <a:t>考特 </a:t>
            </a:r>
            <a:r>
              <a:rPr lang="en-US" altLang="zh-CN" sz="800" dirty="0" smtClean="0"/>
              <a:t>(Edgar Frank </a:t>
            </a:r>
            <a:r>
              <a:rPr lang="en-US" altLang="zh-CN" sz="800" dirty="0" err="1" smtClean="0"/>
              <a:t>Codd</a:t>
            </a:r>
            <a:r>
              <a:rPr lang="en-US" altLang="zh-CN" sz="800" dirty="0" smtClean="0"/>
              <a:t>) </a:t>
            </a:r>
            <a:r>
              <a:rPr lang="zh-CN" altLang="en-US" sz="800" dirty="0" smtClean="0"/>
              <a:t>在</a:t>
            </a:r>
            <a:r>
              <a:rPr lang="en-US" altLang="zh-CN" sz="800" dirty="0" smtClean="0"/>
              <a:t>Communications of ACM</a:t>
            </a:r>
            <a:r>
              <a:rPr lang="zh-CN" altLang="en-US" sz="800" dirty="0" smtClean="0"/>
              <a:t>（</a:t>
            </a:r>
            <a:r>
              <a:rPr lang="en-US" altLang="zh-CN" dirty="0" smtClean="0"/>
              <a:t>Association of Computing Machinery </a:t>
            </a:r>
            <a:r>
              <a:rPr lang="zh-CN" altLang="en-US" sz="800" dirty="0" smtClean="0"/>
              <a:t>） 上发表了</a:t>
            </a:r>
            <a:r>
              <a:rPr lang="en-US" altLang="zh-CN" sz="800" dirty="0" smtClean="0"/>
              <a:t>《</a:t>
            </a:r>
            <a:r>
              <a:rPr lang="zh-CN" altLang="en-US" sz="800" dirty="0" smtClean="0"/>
              <a:t>大型共享数据库数据的关系模型</a:t>
            </a:r>
            <a:r>
              <a:rPr lang="en-US" altLang="zh-CN" sz="800" dirty="0" smtClean="0"/>
              <a:t>》</a:t>
            </a:r>
            <a:r>
              <a:rPr lang="zh-CN" altLang="en-US" sz="800" dirty="0" smtClean="0"/>
              <a:t>一文。</a:t>
            </a:r>
            <a:r>
              <a:rPr lang="en-US" altLang="zh-CN" sz="800" dirty="0" smtClean="0"/>
              <a:t>A C M </a:t>
            </a:r>
            <a:r>
              <a:rPr lang="zh-CN" altLang="en-US" sz="800" dirty="0" smtClean="0"/>
              <a:t>后来在</a:t>
            </a:r>
            <a:r>
              <a:rPr lang="en-US" altLang="zh-CN" sz="800" dirty="0" smtClean="0"/>
              <a:t>1 9 8 3 </a:t>
            </a:r>
            <a:r>
              <a:rPr lang="zh-CN" altLang="en-US" sz="800" dirty="0" smtClean="0"/>
              <a:t>年把这篇论文列为从 </a:t>
            </a:r>
            <a:r>
              <a:rPr lang="en-US" altLang="zh-CN" sz="800" dirty="0" smtClean="0"/>
              <a:t>1 9 5 8 </a:t>
            </a:r>
            <a:r>
              <a:rPr lang="zh-CN" altLang="en-US" sz="800" dirty="0" smtClean="0"/>
              <a:t>年以来的</a:t>
            </a:r>
            <a:r>
              <a:rPr lang="en-US" altLang="zh-CN" sz="800" dirty="0" smtClean="0"/>
              <a:t>2 5 </a:t>
            </a:r>
            <a:r>
              <a:rPr lang="zh-CN" altLang="en-US" sz="800" dirty="0" smtClean="0"/>
              <a:t>年中最具里程碑意义的</a:t>
            </a:r>
            <a:r>
              <a:rPr lang="en-US" altLang="zh-CN" sz="800" dirty="0" smtClean="0"/>
              <a:t>2 5 </a:t>
            </a:r>
            <a:r>
              <a:rPr lang="zh-CN" altLang="en-US" sz="800" dirty="0" smtClean="0"/>
              <a:t>篇论文之一，因为它首次明确而清晰地为数据库系统提出了一种崭新的模型， 即关系模型。 “关系”</a:t>
            </a:r>
            <a:r>
              <a:rPr lang="en-US" altLang="zh-CN" sz="800" dirty="0" smtClean="0"/>
              <a:t>( r e l a t </a:t>
            </a:r>
            <a:r>
              <a:rPr lang="en-US" altLang="zh-CN" sz="800" dirty="0" err="1" smtClean="0"/>
              <a:t>i</a:t>
            </a:r>
            <a:r>
              <a:rPr lang="en-US" altLang="zh-CN" sz="800" dirty="0" smtClean="0"/>
              <a:t> o n ) </a:t>
            </a:r>
            <a:r>
              <a:rPr lang="zh-CN" altLang="en-US" sz="800" dirty="0" smtClean="0"/>
              <a:t>是数学中的一个基本概念，由集合中的任意元素所组成的若干有序偶对表示， 用以反映客观事物间的一定关系。如数之间的大小关系、人之间的亲属关系、商品流通中的购销关系等等。在自然界和社会中， 关系无处不在； 在计算机科学中， 关系的概念也具有十分重要的意义。计算机的逻辑设计、编译程序设计、算法分析与程序结构、信息检索等，都应用了关系的概念。而用关系的概念来建立数据模型，用以描述、设计与操纵数据库，考特是第一人。 </a:t>
            </a:r>
            <a:br>
              <a:rPr lang="zh-CN" altLang="en-US" sz="800" dirty="0" smtClean="0"/>
            </a:br>
            <a:r>
              <a:rPr lang="zh-CN" altLang="en-US" sz="800" dirty="0" smtClean="0"/>
              <a:t/>
            </a:r>
            <a:br>
              <a:rPr lang="zh-CN" altLang="en-US" sz="800" dirty="0" smtClean="0"/>
            </a:br>
            <a:r>
              <a:rPr lang="zh-CN" altLang="en-US" sz="800" dirty="0" smtClean="0"/>
              <a:t>由于关系模型既简单、又有坚实的数学基础， 所以一经提出， 立即引起学术界和产业界的广泛重视，从理论与实践两方面对数据库技术产生了强烈的冲击。在关系模型提出之后，以前的基于层次模型和网状模型的数据库产品很快走向衰败以至消亡，一大批商品化关系数据库系统很快被开发出来并迅速占领了市场。其交替速度之快、除旧布新之彻底是软件史上所罕见的。基于</a:t>
            </a:r>
            <a:r>
              <a:rPr lang="en-US" altLang="zh-CN" sz="800" dirty="0" smtClean="0"/>
              <a:t>7 0 </a:t>
            </a:r>
            <a:r>
              <a:rPr lang="zh-CN" altLang="en-US" sz="800" dirty="0" smtClean="0"/>
              <a:t>年代后期到</a:t>
            </a:r>
            <a:r>
              <a:rPr lang="en-US" altLang="zh-CN" sz="800" dirty="0" smtClean="0"/>
              <a:t>8 0 </a:t>
            </a:r>
            <a:r>
              <a:rPr lang="zh-CN" altLang="en-US" sz="800" dirty="0" smtClean="0"/>
              <a:t>年代初期这一十分引人注目的现象，</a:t>
            </a:r>
            <a:r>
              <a:rPr lang="en-US" altLang="zh-CN" sz="800" dirty="0" smtClean="0"/>
              <a:t>1 9 8 1 </a:t>
            </a:r>
            <a:r>
              <a:rPr lang="zh-CN" altLang="en-US" sz="800" dirty="0" smtClean="0"/>
              <a:t>年的图灵奖很自然地授予了这位“关系数据库之父”。在接受图灵奖时</a:t>
            </a:r>
            <a:r>
              <a:rPr lang="en-US" altLang="zh-CN" sz="800" dirty="0" smtClean="0"/>
              <a:t>, </a:t>
            </a:r>
            <a:r>
              <a:rPr lang="zh-CN" altLang="en-US" sz="800" dirty="0" smtClean="0"/>
              <a:t>他做了题为“关系数据库：提高生产率的实际基础”的演说。（刊于</a:t>
            </a:r>
            <a:r>
              <a:rPr lang="en-US" altLang="zh-CN" sz="800" dirty="0" smtClean="0"/>
              <a:t>1982 </a:t>
            </a:r>
            <a:r>
              <a:rPr lang="zh-CN" altLang="en-US" sz="800" dirty="0" smtClean="0"/>
              <a:t>年</a:t>
            </a:r>
            <a:r>
              <a:rPr lang="en-US" altLang="zh-CN" sz="800" dirty="0" smtClean="0"/>
              <a:t>2 </a:t>
            </a:r>
            <a:r>
              <a:rPr lang="zh-CN" altLang="en-US" sz="800" dirty="0" smtClean="0"/>
              <a:t>月的</a:t>
            </a:r>
            <a:r>
              <a:rPr lang="en-US" altLang="zh-CN" sz="800" dirty="0" smtClean="0"/>
              <a:t>C o m </a:t>
            </a:r>
            <a:r>
              <a:rPr lang="en-US" altLang="zh-CN" sz="800" dirty="0" err="1" smtClean="0"/>
              <a:t>m</a:t>
            </a:r>
            <a:r>
              <a:rPr lang="en-US" altLang="zh-CN" sz="800" dirty="0" smtClean="0"/>
              <a:t> u n </a:t>
            </a:r>
            <a:r>
              <a:rPr lang="en-US" altLang="zh-CN" sz="800" dirty="0" err="1" smtClean="0"/>
              <a:t>i</a:t>
            </a:r>
            <a:r>
              <a:rPr lang="en-US" altLang="zh-CN" sz="800" dirty="0" smtClean="0"/>
              <a:t> c a t </a:t>
            </a:r>
            <a:r>
              <a:rPr lang="en-US" altLang="zh-CN" sz="800" dirty="0" err="1" smtClean="0"/>
              <a:t>i</a:t>
            </a:r>
            <a:r>
              <a:rPr lang="en-US" altLang="zh-CN" sz="800" dirty="0" smtClean="0"/>
              <a:t> o n s o f A C M </a:t>
            </a:r>
            <a:r>
              <a:rPr lang="zh-CN" altLang="en-US" sz="800" dirty="0" smtClean="0"/>
              <a:t>第</a:t>
            </a:r>
            <a:r>
              <a:rPr lang="en-US" altLang="zh-CN" sz="800" dirty="0" smtClean="0"/>
              <a:t>1 0 9 </a:t>
            </a:r>
            <a:r>
              <a:rPr lang="zh-CN" altLang="en-US" sz="800" dirty="0" smtClean="0"/>
              <a:t>至第</a:t>
            </a:r>
            <a:r>
              <a:rPr lang="en-US" altLang="zh-CN" sz="800" dirty="0" smtClean="0"/>
              <a:t>1 1 7 </a:t>
            </a:r>
            <a:r>
              <a:rPr lang="zh-CN" altLang="en-US" sz="800" dirty="0" smtClean="0"/>
              <a:t>页，或见</a:t>
            </a:r>
            <a:r>
              <a:rPr lang="en-US" altLang="zh-CN" sz="800" dirty="0" smtClean="0"/>
              <a:t>《A C M</a:t>
            </a:r>
            <a:r>
              <a:rPr lang="zh-CN" altLang="en-US" sz="800" dirty="0" smtClean="0"/>
              <a:t>图灵奖演说集</a:t>
            </a:r>
            <a:r>
              <a:rPr lang="en-US" altLang="zh-CN" sz="800" dirty="0" smtClean="0"/>
              <a:t>》</a:t>
            </a:r>
            <a:r>
              <a:rPr lang="zh-CN" altLang="en-US" sz="800" dirty="0" smtClean="0"/>
              <a:t>第</a:t>
            </a:r>
            <a:r>
              <a:rPr lang="en-US" altLang="zh-CN" sz="800" dirty="0" smtClean="0"/>
              <a:t>3 9 1 </a:t>
            </a:r>
            <a:r>
              <a:rPr lang="zh-CN" altLang="en-US" sz="800" dirty="0" smtClean="0"/>
              <a:t>至第</a:t>
            </a:r>
            <a:r>
              <a:rPr lang="en-US" altLang="zh-CN" sz="800" dirty="0" smtClean="0"/>
              <a:t>4 1 0</a:t>
            </a:r>
            <a:r>
              <a:rPr lang="zh-CN" altLang="en-US" sz="800" dirty="0" smtClean="0"/>
              <a:t>页。） </a:t>
            </a:r>
            <a:br>
              <a:rPr lang="zh-CN" altLang="en-US" sz="800" dirty="0" smtClean="0"/>
            </a:br>
            <a:r>
              <a:rPr lang="zh-CN" altLang="en-US" sz="800" dirty="0" smtClean="0"/>
              <a:t/>
            </a:r>
            <a:br>
              <a:rPr lang="zh-CN" altLang="en-US" sz="800" dirty="0" smtClean="0"/>
            </a:br>
            <a:r>
              <a:rPr lang="zh-CN" altLang="en-US" sz="800" dirty="0" smtClean="0"/>
              <a:t>考特原是英国人，</a:t>
            </a:r>
            <a:r>
              <a:rPr lang="en-US" altLang="zh-CN" sz="800" dirty="0" smtClean="0"/>
              <a:t>1 9 2 3 </a:t>
            </a:r>
            <a:r>
              <a:rPr lang="zh-CN" altLang="en-US" sz="800" dirty="0" smtClean="0"/>
              <a:t>年</a:t>
            </a:r>
            <a:r>
              <a:rPr lang="en-US" altLang="zh-CN" sz="800" dirty="0" smtClean="0"/>
              <a:t>8 </a:t>
            </a:r>
            <a:r>
              <a:rPr lang="zh-CN" altLang="en-US" sz="800" dirty="0" smtClean="0"/>
              <a:t>月</a:t>
            </a:r>
            <a:r>
              <a:rPr lang="en-US" altLang="zh-CN" sz="800" dirty="0" smtClean="0"/>
              <a:t>1 9 </a:t>
            </a:r>
            <a:r>
              <a:rPr lang="zh-CN" altLang="en-US" sz="800" dirty="0" smtClean="0"/>
              <a:t>日生于英格兰中部的港口城市波特兰。第二次世界大战爆发以后，年轻的考特应征入伍在皇家空军服役，</a:t>
            </a:r>
            <a:r>
              <a:rPr lang="en-US" altLang="zh-CN" sz="800" dirty="0" smtClean="0"/>
              <a:t>1 9 4 2 </a:t>
            </a:r>
            <a:r>
              <a:rPr lang="zh-CN" altLang="en-US" sz="800" dirty="0" smtClean="0"/>
              <a:t>至</a:t>
            </a:r>
            <a:r>
              <a:rPr lang="en-US" altLang="zh-CN" sz="800" dirty="0" smtClean="0"/>
              <a:t>1 9 4 5 </a:t>
            </a:r>
            <a:r>
              <a:rPr lang="zh-CN" altLang="en-US" sz="800" dirty="0" smtClean="0"/>
              <a:t>年期间任机长，参与了许多重大空战，为反法西斯战争立下了汗马功劳。二战结束以后，考特上牛津大学学习数学，于</a:t>
            </a:r>
            <a:r>
              <a:rPr lang="en-US" altLang="zh-CN" sz="800" dirty="0" smtClean="0"/>
              <a:t>1 9 4 8 </a:t>
            </a:r>
            <a:r>
              <a:rPr lang="zh-CN" altLang="en-US" sz="800" dirty="0" smtClean="0"/>
              <a:t>年取得学士学位以后到美国谋求发展。他先后在美国和加拿大工作，参加了</a:t>
            </a:r>
            <a:r>
              <a:rPr lang="en-US" altLang="zh-CN" sz="800" dirty="0" smtClean="0"/>
              <a:t>I B M </a:t>
            </a:r>
            <a:r>
              <a:rPr lang="zh-CN" altLang="en-US" sz="800" dirty="0" smtClean="0"/>
              <a:t>第一台科学计算机</a:t>
            </a:r>
            <a:r>
              <a:rPr lang="en-US" altLang="zh-CN" sz="800" dirty="0" smtClean="0"/>
              <a:t>7 0 1 </a:t>
            </a:r>
            <a:r>
              <a:rPr lang="zh-CN" altLang="en-US" sz="800" dirty="0" smtClean="0"/>
              <a:t>以及第一台大型晶体管计算机 </a:t>
            </a:r>
            <a:r>
              <a:rPr lang="en-US" altLang="zh-CN" sz="800" dirty="0" smtClean="0"/>
              <a:t>S T R E T C H </a:t>
            </a:r>
            <a:r>
              <a:rPr lang="zh-CN" altLang="en-US" sz="800" dirty="0" smtClean="0"/>
              <a:t>的逻辑设计，主持了第一个有多道程序设计能力的操作系统的开发。他自觉硬件知识缺乏，于是在</a:t>
            </a:r>
            <a:r>
              <a:rPr lang="en-US" altLang="zh-CN" sz="800" dirty="0" smtClean="0"/>
              <a:t>6 0 </a:t>
            </a:r>
            <a:r>
              <a:rPr lang="zh-CN" altLang="en-US" sz="800" dirty="0" smtClean="0"/>
              <a:t>年代初，到密歇根大学进修计算机与通信专业</a:t>
            </a:r>
            <a:r>
              <a:rPr lang="en-US" altLang="zh-CN" sz="800" dirty="0" smtClean="0"/>
              <a:t>( </a:t>
            </a:r>
            <a:r>
              <a:rPr lang="zh-CN" altLang="en-US" sz="800" dirty="0" smtClean="0"/>
              <a:t>当时他已年近</a:t>
            </a:r>
            <a:r>
              <a:rPr lang="en-US" altLang="zh-CN" sz="800" dirty="0" smtClean="0"/>
              <a:t>4 0 ) </a:t>
            </a:r>
            <a:r>
              <a:rPr lang="zh-CN" altLang="en-US" sz="800" dirty="0" smtClean="0"/>
              <a:t>，并于</a:t>
            </a:r>
            <a:r>
              <a:rPr lang="en-US" altLang="zh-CN" sz="800" dirty="0" smtClean="0"/>
              <a:t>1 9 6 3 </a:t>
            </a:r>
            <a:r>
              <a:rPr lang="zh-CN" altLang="en-US" sz="800" dirty="0" smtClean="0"/>
              <a:t>年获得硕士学位， </a:t>
            </a:r>
            <a:r>
              <a:rPr lang="en-US" altLang="zh-CN" sz="800" dirty="0" smtClean="0"/>
              <a:t>1 9 6 5 </a:t>
            </a:r>
            <a:r>
              <a:rPr lang="zh-CN" altLang="en-US" sz="800" dirty="0" smtClean="0"/>
              <a:t>年取得博士学位。这使他的理论基础更加扎实，专业知识更加丰富。加上他在此之前十几年实践经验的积累，终于在</a:t>
            </a:r>
            <a:r>
              <a:rPr lang="en-US" altLang="zh-CN" sz="800" dirty="0" smtClean="0"/>
              <a:t>1 9 7 0 </a:t>
            </a:r>
            <a:r>
              <a:rPr lang="zh-CN" altLang="en-US" sz="800" dirty="0" smtClean="0"/>
              <a:t>年迸发出智慧的闪光，为数据库技术开辟了一个新时代。 </a:t>
            </a:r>
            <a:br>
              <a:rPr lang="zh-CN" altLang="en-US" sz="800" dirty="0" smtClean="0"/>
            </a:br>
            <a:r>
              <a:rPr lang="zh-CN" altLang="en-US" sz="800" dirty="0" smtClean="0"/>
              <a:t/>
            </a:r>
            <a:br>
              <a:rPr lang="zh-CN" altLang="en-US" sz="800" dirty="0" smtClean="0"/>
            </a:br>
            <a:r>
              <a:rPr lang="zh-CN" altLang="en-US" sz="800" dirty="0" smtClean="0"/>
              <a:t>由于数据库是计算机各种应用的基础，所以关系模型的提出不仅为数据库技术的发展奠定了基础，同时也成为促进计算机普及应用的极大推动力。在考特提出关系模型以后，</a:t>
            </a:r>
            <a:r>
              <a:rPr lang="en-US" altLang="zh-CN" sz="800" dirty="0" smtClean="0"/>
              <a:t>I B M </a:t>
            </a:r>
            <a:r>
              <a:rPr lang="zh-CN" altLang="en-US" sz="800" dirty="0" smtClean="0"/>
              <a:t>投巨资开展关系数据库管理系统的研究，其“</a:t>
            </a:r>
            <a:r>
              <a:rPr lang="en-US" altLang="zh-CN" sz="800" dirty="0" smtClean="0"/>
              <a:t>S y s t e m R”</a:t>
            </a:r>
            <a:r>
              <a:rPr lang="zh-CN" altLang="en-US" sz="800" dirty="0" smtClean="0"/>
              <a:t>项目的研究成果极大地推动了关系数据库技术的发展，在此基础上推出的</a:t>
            </a:r>
            <a:r>
              <a:rPr lang="en-US" altLang="zh-CN" sz="800" dirty="0" smtClean="0"/>
              <a:t>D B 2 </a:t>
            </a:r>
            <a:r>
              <a:rPr lang="zh-CN" altLang="en-US" sz="800" dirty="0" smtClean="0"/>
              <a:t>和</a:t>
            </a:r>
            <a:r>
              <a:rPr lang="en-US" altLang="zh-CN" sz="800" dirty="0" smtClean="0"/>
              <a:t>S Q L </a:t>
            </a:r>
            <a:r>
              <a:rPr lang="zh-CN" altLang="en-US" sz="800" dirty="0" smtClean="0"/>
              <a:t>等产品成为</a:t>
            </a:r>
            <a:r>
              <a:rPr lang="en-US" altLang="zh-CN" sz="800" dirty="0" smtClean="0"/>
              <a:t>I B M </a:t>
            </a:r>
            <a:r>
              <a:rPr lang="zh-CN" altLang="en-US" sz="800" dirty="0" smtClean="0"/>
              <a:t>的主流产品。</a:t>
            </a:r>
            <a:r>
              <a:rPr lang="en-US" altLang="zh-CN" sz="800" dirty="0" smtClean="0"/>
              <a:t>S y s t e m R</a:t>
            </a:r>
            <a:r>
              <a:rPr lang="zh-CN" altLang="en-US" sz="800" dirty="0" smtClean="0"/>
              <a:t>本身作为原型并未问世，但鉴于其影响，</a:t>
            </a:r>
            <a:r>
              <a:rPr lang="en-US" altLang="zh-CN" sz="800" dirty="0" smtClean="0"/>
              <a:t>ACM</a:t>
            </a:r>
            <a:r>
              <a:rPr lang="zh-CN" altLang="en-US" sz="800" dirty="0" smtClean="0"/>
              <a:t>还是把</a:t>
            </a:r>
            <a:r>
              <a:rPr lang="en-US" altLang="zh-CN" sz="800" dirty="0" smtClean="0"/>
              <a:t>1988 </a:t>
            </a:r>
            <a:r>
              <a:rPr lang="zh-CN" altLang="en-US" sz="800" dirty="0" smtClean="0"/>
              <a:t>年的 “软件系统奖”授予了</a:t>
            </a:r>
            <a:r>
              <a:rPr lang="en-US" altLang="zh-CN" sz="800" dirty="0" smtClean="0"/>
              <a:t>S y s t e m R</a:t>
            </a:r>
            <a:r>
              <a:rPr lang="zh-CN" altLang="en-US" sz="800" dirty="0" smtClean="0"/>
              <a:t>开发小组</a:t>
            </a:r>
            <a:r>
              <a:rPr lang="en-US" altLang="zh-CN" sz="800" dirty="0" smtClean="0"/>
              <a:t>( </a:t>
            </a:r>
            <a:r>
              <a:rPr lang="zh-CN" altLang="en-US" sz="800" dirty="0" smtClean="0"/>
              <a:t>获奖的</a:t>
            </a:r>
            <a:r>
              <a:rPr lang="en-US" altLang="zh-CN" sz="800" dirty="0" smtClean="0"/>
              <a:t>6 </a:t>
            </a:r>
            <a:r>
              <a:rPr lang="zh-CN" altLang="en-US" sz="800" dirty="0" smtClean="0"/>
              <a:t>个人中就包括</a:t>
            </a:r>
            <a:r>
              <a:rPr lang="en-US" altLang="zh-CN" sz="800" dirty="0" smtClean="0"/>
              <a:t>1 9 9 8 </a:t>
            </a:r>
            <a:r>
              <a:rPr lang="zh-CN" altLang="en-US" sz="800" dirty="0" smtClean="0"/>
              <a:t>年图灵奖得主</a:t>
            </a:r>
            <a:r>
              <a:rPr lang="en-US" altLang="zh-CN" sz="800" dirty="0" smtClean="0"/>
              <a:t>J . G r a y )</a:t>
            </a:r>
            <a:r>
              <a:rPr lang="zh-CN" altLang="en-US" sz="800" dirty="0" smtClean="0"/>
              <a:t>。这一年的软件系统奖还破例同时授给两个软件，另一个得奖软件也是关系数据库管理系统，即著名的</a:t>
            </a:r>
            <a:r>
              <a:rPr lang="en-US" altLang="zh-CN" sz="800" dirty="0" smtClean="0"/>
              <a:t>I N G R E S </a:t>
            </a:r>
            <a:r>
              <a:rPr lang="zh-CN" altLang="en-US" sz="800" dirty="0" smtClean="0"/>
              <a:t>。 </a:t>
            </a:r>
            <a:br>
              <a:rPr lang="zh-CN" altLang="en-US" sz="800" dirty="0" smtClean="0"/>
            </a:br>
            <a:r>
              <a:rPr lang="zh-CN" altLang="en-US" sz="800" dirty="0" smtClean="0"/>
              <a:t/>
            </a:r>
            <a:br>
              <a:rPr lang="zh-CN" altLang="en-US" sz="800" dirty="0" smtClean="0"/>
            </a:br>
            <a:r>
              <a:rPr lang="en-US" altLang="zh-CN" sz="800" dirty="0" smtClean="0"/>
              <a:t>1 9 7 0 </a:t>
            </a:r>
            <a:r>
              <a:rPr lang="zh-CN" altLang="en-US" sz="800" dirty="0" smtClean="0"/>
              <a:t>年以后，考特继续致力于完善与发展关系理论。</a:t>
            </a:r>
            <a:r>
              <a:rPr lang="en-US" altLang="zh-CN" sz="800" dirty="0" smtClean="0"/>
              <a:t>1 9 7 2 </a:t>
            </a:r>
            <a:r>
              <a:rPr lang="zh-CN" altLang="en-US" sz="800" dirty="0" smtClean="0"/>
              <a:t>年，他提出了关系代数和关系演算的概念， 定义了关系的并、交、投影、选择、连接等各种基本运算， 为日后成为标准的结构化查询语言（</a:t>
            </a:r>
            <a:r>
              <a:rPr lang="en-US" altLang="zh-CN" sz="800" dirty="0" smtClean="0"/>
              <a:t>S Q L </a:t>
            </a:r>
            <a:r>
              <a:rPr lang="zh-CN" altLang="en-US" sz="800" dirty="0" smtClean="0"/>
              <a:t>）奠定了基础。 </a:t>
            </a:r>
            <a:br>
              <a:rPr lang="zh-CN" altLang="en-US" sz="800" dirty="0" smtClean="0"/>
            </a:br>
            <a:r>
              <a:rPr lang="zh-CN" altLang="en-US" sz="800" dirty="0" smtClean="0"/>
              <a:t/>
            </a:r>
            <a:br>
              <a:rPr lang="zh-CN" altLang="en-US" sz="800" dirty="0" smtClean="0"/>
            </a:br>
            <a:r>
              <a:rPr lang="zh-CN" altLang="en-US" sz="800" dirty="0" smtClean="0"/>
              <a:t>考特还创办了一个研究所（关系研究所）和一家公司（</a:t>
            </a:r>
            <a:r>
              <a:rPr lang="en-US" altLang="zh-CN" sz="800" dirty="0" smtClean="0"/>
              <a:t>C o d </a:t>
            </a:r>
            <a:r>
              <a:rPr lang="en-US" altLang="zh-CN" sz="800" dirty="0" err="1" smtClean="0"/>
              <a:t>d</a:t>
            </a:r>
            <a:r>
              <a:rPr lang="en-US" altLang="zh-CN" sz="800" dirty="0" smtClean="0"/>
              <a:t> &amp; A s </a:t>
            </a:r>
            <a:r>
              <a:rPr lang="en-US" altLang="zh-CN" sz="800" dirty="0" err="1" smtClean="0"/>
              <a:t>s</a:t>
            </a:r>
            <a:r>
              <a:rPr lang="en-US" altLang="zh-CN" sz="800" dirty="0" smtClean="0"/>
              <a:t> o c </a:t>
            </a:r>
            <a:r>
              <a:rPr lang="en-US" altLang="zh-CN" sz="800" dirty="0" err="1" smtClean="0"/>
              <a:t>i</a:t>
            </a:r>
            <a:r>
              <a:rPr lang="en-US" altLang="zh-CN" sz="800" dirty="0" smtClean="0"/>
              <a:t> a t </a:t>
            </a:r>
            <a:r>
              <a:rPr lang="en-US" altLang="zh-CN" sz="800" dirty="0" err="1" smtClean="0"/>
              <a:t>i</a:t>
            </a:r>
            <a:r>
              <a:rPr lang="en-US" altLang="zh-CN" sz="800" dirty="0" smtClean="0"/>
              <a:t> o n s</a:t>
            </a:r>
            <a:r>
              <a:rPr lang="zh-CN" altLang="en-US" sz="800" dirty="0" smtClean="0"/>
              <a:t>），他本人是美国国内和国外许多企业的数据库技术顾问。</a:t>
            </a:r>
            <a:r>
              <a:rPr lang="en-US" altLang="zh-CN" sz="800" dirty="0" smtClean="0"/>
              <a:t>1 9 9 0 </a:t>
            </a:r>
            <a:r>
              <a:rPr lang="zh-CN" altLang="en-US" sz="800" dirty="0" smtClean="0"/>
              <a:t>年，他编写出版了专著</a:t>
            </a:r>
            <a:r>
              <a:rPr lang="en-US" altLang="zh-CN" sz="800" dirty="0" smtClean="0"/>
              <a:t>《</a:t>
            </a:r>
            <a:r>
              <a:rPr lang="zh-CN" altLang="en-US" sz="800" dirty="0" smtClean="0"/>
              <a:t>数据库管理的关系模型： 第二版</a:t>
            </a:r>
            <a:r>
              <a:rPr lang="en-US" altLang="zh-CN" sz="800" dirty="0" smtClean="0"/>
              <a:t>》</a:t>
            </a:r>
            <a:r>
              <a:rPr lang="zh-CN" altLang="en-US" sz="800" dirty="0" smtClean="0"/>
              <a:t>， 全面总结了他几十年的理论探索和实践经验。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7F0FF92-A8C5-4AB6-89D7-888EF2C19A5A}" type="slidenum">
              <a:rPr lang="en-US" altLang="zh-CN" smtClean="0"/>
              <a:pPr>
                <a:spcBef>
                  <a:spcPct val="0"/>
                </a:spcBef>
              </a:pPr>
              <a:t>107</a:t>
            </a:fld>
            <a:endParaRPr lang="en-US" altLang="zh-CN"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r>
              <a:rPr lang="en-US" altLang="zh-CN" smtClean="0"/>
              <a:t>Informix Dynamic Server</a:t>
            </a:r>
            <a:r>
              <a:rPr lang="zh-CN" altLang="en-US" smtClean="0"/>
              <a:t>作为</a:t>
            </a:r>
            <a:r>
              <a:rPr lang="en-US" altLang="zh-CN" smtClean="0"/>
              <a:t>IBM</a:t>
            </a:r>
            <a:r>
              <a:rPr lang="zh-CN" altLang="en-US" smtClean="0"/>
              <a:t>信息管理软件组合中的一项战略要素，</a:t>
            </a:r>
            <a:r>
              <a:rPr lang="en-US" altLang="zh-CN" smtClean="0"/>
              <a:t>IDS 11.5</a:t>
            </a:r>
            <a:r>
              <a:rPr lang="zh-CN" altLang="en-US" smtClean="0"/>
              <a:t>数据服务器可提供出色的快速在线交易处理（</a:t>
            </a:r>
            <a:r>
              <a:rPr lang="en-US" altLang="zh-CN" smtClean="0"/>
              <a:t>OLTP</a:t>
            </a:r>
            <a:r>
              <a:rPr lang="zh-CN" altLang="en-US" smtClean="0"/>
              <a:t>）性能，高可靠性和低成本管理能力。因此，</a:t>
            </a:r>
            <a:r>
              <a:rPr lang="en-US" altLang="zh-CN" smtClean="0"/>
              <a:t>IDS</a:t>
            </a:r>
            <a:r>
              <a:rPr lang="zh-CN" altLang="en-US" smtClean="0"/>
              <a:t>也一举成为了众多细分市场上领先的集成数据服务器，这些市场包括零售、电信、政府</a:t>
            </a:r>
            <a:r>
              <a:rPr lang="en-US" altLang="zh-CN" smtClean="0"/>
              <a:t>/</a:t>
            </a:r>
            <a:r>
              <a:rPr lang="zh-CN" altLang="en-US" smtClean="0"/>
              <a:t>公共领域、旅游和娱乐等。</a:t>
            </a:r>
            <a:r>
              <a:rPr lang="en-US" altLang="zh-CN" smtClean="0"/>
              <a:t>IIDS</a:t>
            </a:r>
            <a:r>
              <a:rPr lang="zh-CN" altLang="en-US" smtClean="0"/>
              <a:t>持续受到众多客户的垂青和欢迎，越来越多的企业在本企业中选择使用</a:t>
            </a:r>
            <a:r>
              <a:rPr lang="en-US" altLang="zh-CN" smtClean="0"/>
              <a:t>IDS</a:t>
            </a:r>
            <a:r>
              <a:rPr lang="zh-CN" altLang="en-US" smtClean="0"/>
              <a:t>。例如，仅北美地区前十大美国零售商中就有八家将其用于重要业务应用；全球有</a:t>
            </a:r>
            <a:r>
              <a:rPr lang="en-US" altLang="zh-CN" smtClean="0"/>
              <a:t>95%</a:t>
            </a:r>
            <a:r>
              <a:rPr lang="zh-CN" altLang="en-US" smtClean="0"/>
              <a:t>的电信公司均采用</a:t>
            </a:r>
            <a:r>
              <a:rPr lang="en-US" altLang="zh-CN" smtClean="0"/>
              <a:t>IDS</a:t>
            </a:r>
            <a:r>
              <a:rPr lang="zh-CN" altLang="en-US" smtClean="0"/>
              <a:t>支持本企业的数据管理。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B52961A-748E-4536-96FA-E9B2008B5455}" type="slidenum">
              <a:rPr lang="en-US" altLang="zh-CN" smtClean="0"/>
              <a:pPr>
                <a:defRPr/>
              </a:pPr>
              <a:t>108</a:t>
            </a:fld>
            <a:endParaRPr lang="en-US" altLang="zh-CN"/>
          </a:p>
        </p:txBody>
      </p:sp>
    </p:spTree>
    <p:extLst>
      <p:ext uri="{BB962C8B-B14F-4D97-AF65-F5344CB8AC3E}">
        <p14:creationId xmlns:p14="http://schemas.microsoft.com/office/powerpoint/2010/main" val="3118817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30F13E4-C8CF-4F4E-B579-B78AC11ECB95}" type="slidenum">
              <a:rPr lang="en-US" altLang="zh-CN" smtClean="0"/>
              <a:pPr>
                <a:spcBef>
                  <a:spcPct val="0"/>
                </a:spcBef>
              </a:pPr>
              <a:t>110</a:t>
            </a:fld>
            <a:endParaRPr lang="en-US" altLang="zh-CN"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1828800"/>
          </a:xfrm>
          <a:noFill/>
        </p:spPr>
        <p:txBody>
          <a:bodyPr/>
          <a:lstStyle/>
          <a:p>
            <a:pPr algn="just" eaLnBrk="1" hangingPunct="1"/>
            <a:r>
              <a:rPr lang="zh-CN" altLang="en-US" b="1" dirty="0" smtClean="0">
                <a:latin typeface="宋体" panose="02010600030101010101" pitchFamily="2" charset="-122"/>
              </a:rPr>
              <a:t>例如一个企业的各个部门都使用本部门的机器来管理本部门的数据，各个部门的机器是独立的。由于不同部门之间不能共享数据，因此企业内部存在大量的冗余数据。例如人事部门、会计部门、技术部门必须重复存放每一名职工的一些基本信息（职工号、姓名等）。</a:t>
            </a:r>
          </a:p>
          <a:p>
            <a:pPr eaLnBrk="1" hangingPunct="1"/>
            <a:endParaRPr lang="en-US" altLang="zh-CN"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B52961A-748E-4536-96FA-E9B2008B5455}" type="slidenum">
              <a:rPr lang="en-US" altLang="zh-CN" smtClean="0"/>
              <a:pPr>
                <a:defRPr/>
              </a:pPr>
              <a:t>113</a:t>
            </a:fld>
            <a:endParaRPr lang="en-US" altLang="zh-CN"/>
          </a:p>
        </p:txBody>
      </p:sp>
    </p:spTree>
    <p:extLst>
      <p:ext uri="{BB962C8B-B14F-4D97-AF65-F5344CB8AC3E}">
        <p14:creationId xmlns:p14="http://schemas.microsoft.com/office/powerpoint/2010/main" val="940993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8CF3D0B-C4B6-4876-9E3D-EA5766CDBC7A}" type="slidenum">
              <a:rPr lang="en-US" altLang="zh-CN" smtClean="0"/>
              <a:pPr>
                <a:spcBef>
                  <a:spcPct val="0"/>
                </a:spcBef>
              </a:pPr>
              <a:t>114</a:t>
            </a:fld>
            <a:endParaRPr lang="en-US" altLang="zh-CN"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r>
              <a:rPr lang="zh-CN" altLang="en-US" smtClean="0">
                <a:latin typeface="宋体" panose="02010600030101010101" pitchFamily="2" charset="-122"/>
              </a:rPr>
              <a:t>与主从式结构的区别</a:t>
            </a:r>
          </a:p>
          <a:p>
            <a:pPr lvl="1" eaLnBrk="1" hangingPunct="1"/>
            <a:r>
              <a:rPr lang="zh-CN" altLang="en-US" smtClean="0">
                <a:latin typeface="宋体" panose="02010600030101010101" pitchFamily="2" charset="-122"/>
              </a:rPr>
              <a:t>主从式数据库系统中的主机和分布式数据库系统中的每个结点机既执行</a:t>
            </a:r>
            <a:r>
              <a:rPr lang="en-US" altLang="zh-CN" smtClean="0">
                <a:latin typeface="宋体" panose="02010600030101010101" pitchFamily="2" charset="-122"/>
              </a:rPr>
              <a:t>DBMS</a:t>
            </a:r>
            <a:r>
              <a:rPr lang="zh-CN" altLang="en-US" smtClean="0">
                <a:latin typeface="宋体" panose="02010600030101010101" pitchFamily="2" charset="-122"/>
              </a:rPr>
              <a:t>功能又执行应用程序。</a:t>
            </a:r>
          </a:p>
          <a:p>
            <a:pPr eaLnBrk="1" hangingPunct="1"/>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B52961A-748E-4536-96FA-E9B2008B5455}" type="slidenum">
              <a:rPr lang="en-US" altLang="zh-CN" smtClean="0"/>
              <a:pPr>
                <a:defRPr/>
              </a:pPr>
              <a:t>137</a:t>
            </a:fld>
            <a:endParaRPr lang="en-US" altLang="zh-CN"/>
          </a:p>
        </p:txBody>
      </p:sp>
    </p:spTree>
    <p:extLst>
      <p:ext uri="{BB962C8B-B14F-4D97-AF65-F5344CB8AC3E}">
        <p14:creationId xmlns:p14="http://schemas.microsoft.com/office/powerpoint/2010/main" val="2928888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68ECC88-1525-4866-9B58-29FE3226F479}" type="slidenum">
              <a:rPr lang="en-US" altLang="zh-CN" smtClean="0"/>
              <a:pPr>
                <a:spcBef>
                  <a:spcPct val="0"/>
                </a:spcBef>
              </a:pPr>
              <a:t>6</a:t>
            </a:fld>
            <a:endParaRPr lang="en-US" altLang="zh-CN"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lnSpc>
                <a:spcPct val="80000"/>
              </a:lnSpc>
            </a:pPr>
            <a:r>
              <a:rPr lang="zh-CN" altLang="en-US" sz="800" smtClean="0"/>
              <a:t>但是为什么预报的不准呢？</a:t>
            </a:r>
            <a:br>
              <a:rPr lang="zh-CN" altLang="en-US" sz="800" smtClean="0"/>
            </a:br>
            <a:r>
              <a:rPr lang="zh-CN" altLang="en-US" sz="800" smtClean="0"/>
              <a:t>理由一：她还很年轻 </a:t>
            </a:r>
            <a:br>
              <a:rPr lang="zh-CN" altLang="en-US" sz="800" smtClean="0"/>
            </a:br>
            <a:r>
              <a:rPr lang="zh-CN" altLang="en-US" sz="800" smtClean="0"/>
              <a:t>虽然古人观察现象、寻找规律，早已经有了很多预测天气的经验，但是现代科学基础上的</a:t>
            </a:r>
            <a:r>
              <a:rPr lang="zh-CN" altLang="en-US" sz="800" b="1" smtClean="0"/>
              <a:t>天气预报</a:t>
            </a:r>
            <a:r>
              <a:rPr lang="zh-CN" altLang="en-US" sz="800" smtClean="0"/>
              <a:t>只有</a:t>
            </a:r>
            <a:r>
              <a:rPr lang="en-US" altLang="zh-CN" sz="800" smtClean="0"/>
              <a:t>100</a:t>
            </a:r>
            <a:r>
              <a:rPr lang="zh-CN" altLang="en-US" sz="800" smtClean="0"/>
              <a:t>多年的历史，她是通过简单的定时观测得出气压场、高低压、冷暖风，并进行简单的线性推算这样一个简陋的手工作坊里发展起来的，而以数值预报为代表的对天气变化的简化物理过程的求解和运算只有几十年的时间。对于很多天气现象的发生、演变的内在机理和规律，人们还并没有完全掌握。气象科学还是早晨七八点钟的太阳，是一个极其年轻的学科。年轻人总是要犯错误的。 </a:t>
            </a:r>
            <a:br>
              <a:rPr lang="zh-CN" altLang="en-US" sz="800" smtClean="0"/>
            </a:br>
            <a:r>
              <a:rPr lang="zh-CN" altLang="en-US" sz="800" smtClean="0"/>
              <a:t>理由二：有无数只蝴蝶的翅膀 </a:t>
            </a:r>
            <a:br>
              <a:rPr lang="zh-CN" altLang="en-US" sz="800" smtClean="0"/>
            </a:br>
            <a:r>
              <a:rPr lang="zh-CN" altLang="en-US" sz="800" smtClean="0"/>
              <a:t>美国麻省理工学院教授洛伦兹用一种形象的比喻来表达他的这个发现：一只小小的蝴蝶在巴西亚马逊上空煽动翅膀，可能在一个月后的美国得克萨斯州会引起一场风暴。这就是混沌学中著名的“蝴蝶效应”，也是最早发现的混沌现象之一。在我们的眼前，似乎有“无数只蝴蝶的翅膀”在煽动着。且不论城市热岛、工业排放所产生的温室效应，就是这个星球错综复杂的地形地貌就对天气的变化产生着决定性的影响，而且植被、水体等等都在发生着微妙的变化，而这一切在模拟运算中无法进行详尽的描述。 </a:t>
            </a:r>
            <a:br>
              <a:rPr lang="zh-CN" altLang="en-US" sz="800" smtClean="0"/>
            </a:br>
            <a:r>
              <a:rPr lang="zh-CN" altLang="en-US" sz="800" smtClean="0"/>
              <a:t>当然，我们并不会因为有“无数只蝴蝶的翅膀”就迁就</a:t>
            </a:r>
            <a:r>
              <a:rPr lang="zh-CN" altLang="en-US" sz="800" b="1" smtClean="0"/>
              <a:t>天气预报</a:t>
            </a:r>
            <a:r>
              <a:rPr lang="zh-CN" altLang="en-US" sz="800" smtClean="0"/>
              <a:t>的不</a:t>
            </a:r>
            <a:r>
              <a:rPr lang="zh-CN" altLang="en-US" sz="800" b="1" smtClean="0"/>
              <a:t>准确</a:t>
            </a:r>
            <a:r>
              <a:rPr lang="zh-CN" altLang="en-US" sz="800" smtClean="0"/>
              <a:t>，就如同学生不会因为自己考不了满分就慨叹考题太难。经常用“混沌”来进行自我安慰的人，还不具备预报天气的职业心理素养。 </a:t>
            </a:r>
            <a:br>
              <a:rPr lang="zh-CN" altLang="en-US" sz="800" smtClean="0"/>
            </a:br>
            <a:r>
              <a:rPr lang="zh-CN" altLang="en-US" sz="800" smtClean="0"/>
              <a:t>理由三：我们的眼睛有盲区 </a:t>
            </a:r>
            <a:br>
              <a:rPr lang="zh-CN" altLang="en-US" sz="800" smtClean="0"/>
            </a:br>
            <a:r>
              <a:rPr lang="zh-CN" altLang="en-US" sz="800" smtClean="0"/>
              <a:t>要预测天气，首先要观察天气，从理论上讲，要明察秋毫，任何一个细微之处都不能放过。而人类本身并不具有千里眼、顺风耳，我们的眼睛有盲区。 </a:t>
            </a:r>
            <a:br>
              <a:rPr lang="zh-CN" altLang="en-US" sz="800" smtClean="0"/>
            </a:br>
            <a:r>
              <a:rPr lang="zh-CN" altLang="en-US" sz="800" smtClean="0"/>
              <a:t>自从有了气象卫星，我们眼睛的盲区减少了，视野更加开阔了。台风无论多狡猾，都不会骗过卫星敏锐的目光，台风的螺旋云型、台风眼都一目了然，我们也才会胸有成竹地发布那些台风警报。但金无足赤，人无完人，气象卫星也一样。地球同步气象卫星目不转睛地注视着天气变化，但是它离地面的距离是</a:t>
            </a:r>
            <a:r>
              <a:rPr lang="en-US" altLang="zh-CN" sz="800" smtClean="0"/>
              <a:t>36,000</a:t>
            </a:r>
            <a:r>
              <a:rPr lang="zh-CN" altLang="en-US" sz="800" smtClean="0"/>
              <a:t>公里，比较遥远，分辨能力比较有限；极轨气象卫星的高度是</a:t>
            </a:r>
            <a:r>
              <a:rPr lang="en-US" altLang="zh-CN" sz="800" smtClean="0"/>
              <a:t>800</a:t>
            </a:r>
            <a:r>
              <a:rPr lang="zh-CN" altLang="en-US" sz="800" smtClean="0"/>
              <a:t>多公里，离地球近一些，但是它不可能目不转睛地观察特定区域，它的云图是拼接而成的，在观察一个特定区域时，相当于卫星有“眨眼睛”的毛病，而有一些天气就在“眨眼间”发生了。另外，如果有云层覆盖，我们就难以观察并测算植被、水体、沙尘的面积和强度等等，云层会掩盖很多秘密。 </a:t>
            </a:r>
            <a:br>
              <a:rPr lang="zh-CN" altLang="en-US" sz="800" smtClean="0"/>
            </a:br>
            <a:r>
              <a:rPr lang="zh-CN" altLang="en-US" sz="800" smtClean="0"/>
              <a:t>我们没有一双可以洞察一切的慧眼，在分析和预测的时候会产生误差，这是不可避免的事情。 </a:t>
            </a:r>
            <a:br>
              <a:rPr lang="zh-CN" altLang="en-US" sz="800" smtClean="0"/>
            </a:br>
            <a:r>
              <a:rPr lang="zh-CN" altLang="en-US" sz="800" smtClean="0"/>
              <a:t>理由四：东边日出西边雨 </a:t>
            </a:r>
            <a:br>
              <a:rPr lang="zh-CN" altLang="en-US" sz="800" smtClean="0"/>
            </a:br>
            <a:r>
              <a:rPr lang="zh-CN" altLang="en-US" sz="800" smtClean="0"/>
              <a:t>人们常用“东边日出西边雨”来形容天气的局部差异。在地形比较复杂的地区，或者强对流天气 如暴、冰雹等 比较流行的季节，在一个范围很小的区域中，天气也常常会迥然不同。 </a:t>
            </a:r>
            <a:br>
              <a:rPr lang="zh-CN" altLang="en-US" sz="800" smtClean="0"/>
            </a:br>
            <a:r>
              <a:rPr lang="zh-CN" altLang="en-US" sz="800" smtClean="0"/>
              <a:t>一座大山，迎风坡和背风坡，气温、降水量的差别非常大，因而植被的面貌也大相径庭。仅仅一山之隔，却展现着两种气候类型，古人说：始悟一岭隔，气候殊寒暄。 </a:t>
            </a:r>
            <a:br>
              <a:rPr lang="zh-CN" altLang="en-US" sz="800" smtClean="0"/>
            </a:br>
            <a:r>
              <a:rPr lang="zh-CN" altLang="en-US" sz="800" smtClean="0"/>
              <a:t>而我们国家幅员辽阔，既有中高纬度大陆性天气系统的影响，也有低纬度海洋性天气系统的影响，各种天气灾害琳琅满目，是天气灾害种类最繁多、表现最剧烈的国家之一。我们用一两分钟的时间概述全国天气，只能“从大局出发”，描述大范围的特点，肯定会删减很多局地特殊性的天气现象，会遗漏很多天气情节，它无法表述那么纷繁复杂的天气变化。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smtClean="0">
                <a:solidFill>
                  <a:schemeClr val="tx1"/>
                </a:solidFill>
                <a:effectLst/>
                <a:latin typeface="Times New Roman" pitchFamily="18" charset="0"/>
                <a:ea typeface="宋体" pitchFamily="2" charset="-122"/>
                <a:cs typeface="+mn-cs"/>
              </a:rPr>
              <a:t>全球经济一体化是世界经济发展的主要趋势与重要特征。电子商务既是全球经济一体化的产物，也是全球经济一体化发展的重要推动力。各国政府充分认识到电子商务对经济增长的巨大推动作用，正在不遗余力的发展本国的电子商务。</a:t>
            </a:r>
          </a:p>
          <a:p>
            <a:r>
              <a:rPr kumimoji="1" lang="zh-CN" altLang="zh-CN" sz="1200" kern="1200" dirty="0" smtClean="0">
                <a:solidFill>
                  <a:schemeClr val="tx1"/>
                </a:solidFill>
                <a:effectLst/>
                <a:latin typeface="Times New Roman" pitchFamily="18" charset="0"/>
                <a:ea typeface="宋体" pitchFamily="2" charset="-122"/>
                <a:cs typeface="+mn-cs"/>
              </a:rPr>
              <a:t>我国电子商务发展势头迅猛。我国政府对电子商务给予了前所未有的关注与支持，将电子商务确定为重要的产业方向。</a:t>
            </a:r>
          </a:p>
          <a:p>
            <a:r>
              <a:rPr kumimoji="1" lang="zh-CN" altLang="zh-CN" sz="1200" kern="1200" dirty="0" smtClean="0">
                <a:solidFill>
                  <a:schemeClr val="tx1"/>
                </a:solidFill>
                <a:effectLst/>
                <a:latin typeface="Times New Roman" pitchFamily="18" charset="0"/>
                <a:ea typeface="宋体" pitchFamily="2" charset="-122"/>
                <a:cs typeface="+mn-cs"/>
              </a:rPr>
              <a:t>众多知名企业认识到互联网的商业价值和电子商务的前景，凭借完善的物流、配送、资金实力、管理经验等方面的优势，很快杀入了电子商务的主战场并显示出了勃勃生机。</a:t>
            </a:r>
          </a:p>
          <a:p>
            <a:r>
              <a:rPr kumimoji="1" lang="zh-CN" altLang="zh-CN" sz="1200" kern="1200" dirty="0" smtClean="0">
                <a:solidFill>
                  <a:schemeClr val="tx1"/>
                </a:solidFill>
                <a:effectLst/>
                <a:latin typeface="Times New Roman" pitchFamily="18" charset="0"/>
                <a:ea typeface="宋体" pitchFamily="2" charset="-122"/>
                <a:cs typeface="+mn-cs"/>
              </a:rPr>
              <a:t>我们熟知的淘宝、天猫、京东就是大型的电子商务平台。我们或多或少都在上面进行过浏览、消费和交易。这些平台是综合性电商平台，非常复杂。无论是商品种类、商品数量、交易量、用户规模都是非常庞大的，不是一般的企业都能够建立这样的平台，需要强大的技术支撑能力。</a:t>
            </a:r>
          </a:p>
          <a:p>
            <a:r>
              <a:rPr kumimoji="1" lang="zh-CN" altLang="zh-CN" sz="1200" kern="1200" dirty="0" smtClean="0">
                <a:solidFill>
                  <a:schemeClr val="tx1"/>
                </a:solidFill>
                <a:effectLst/>
                <a:latin typeface="Times New Roman" pitchFamily="18" charset="0"/>
                <a:ea typeface="宋体" pitchFamily="2" charset="-122"/>
                <a:cs typeface="+mn-cs"/>
              </a:rPr>
              <a:t>所以部分企业在特定的行业或者领域进行电子商务服务，也就是我们说的垂直电子商务，是指在某一个行业或细分市场深化运营的</a:t>
            </a:r>
            <a:r>
              <a:rPr kumimoji="1" lang="en-US" altLang="zh-CN" sz="1200" u="none" strike="noStrike" kern="1200" dirty="0" err="1" smtClean="0">
                <a:solidFill>
                  <a:schemeClr val="tx1"/>
                </a:solidFill>
                <a:effectLst/>
                <a:latin typeface="Times New Roman" pitchFamily="18" charset="0"/>
                <a:ea typeface="宋体" pitchFamily="2" charset="-122"/>
                <a:cs typeface="+mn-cs"/>
                <a:hlinkClick r:id="rId3"/>
              </a:rPr>
              <a:t>电子商务模式</a:t>
            </a:r>
            <a:r>
              <a:rPr kumimoji="1" lang="zh-CN" altLang="zh-CN" sz="1200" kern="1200" dirty="0" smtClean="0">
                <a:solidFill>
                  <a:schemeClr val="tx1"/>
                </a:solidFill>
                <a:effectLst/>
                <a:latin typeface="Times New Roman" pitchFamily="18" charset="0"/>
                <a:ea typeface="宋体" pitchFamily="2" charset="-122"/>
                <a:cs typeface="+mn-cs"/>
              </a:rPr>
              <a:t>。垂直电子商务网站旗下商品都是同一类型的产品。这类网站多为从事同种产品的</a:t>
            </a:r>
            <a:r>
              <a:rPr kumimoji="1" lang="en-US" altLang="zh-CN" sz="1200" u="none" strike="noStrike" kern="1200" dirty="0" smtClean="0">
                <a:solidFill>
                  <a:schemeClr val="tx1"/>
                </a:solidFill>
                <a:effectLst/>
                <a:latin typeface="Times New Roman" pitchFamily="18" charset="0"/>
                <a:ea typeface="宋体" pitchFamily="2" charset="-122"/>
                <a:cs typeface="+mn-cs"/>
                <a:hlinkClick r:id="rId4"/>
              </a:rPr>
              <a:t>B2C</a:t>
            </a:r>
            <a:r>
              <a:rPr kumimoji="1" lang="zh-CN" altLang="zh-CN" sz="1200" kern="1200" dirty="0" smtClean="0">
                <a:solidFill>
                  <a:schemeClr val="tx1"/>
                </a:solidFill>
                <a:effectLst/>
                <a:latin typeface="Times New Roman" pitchFamily="18" charset="0"/>
                <a:ea typeface="宋体" pitchFamily="2" charset="-122"/>
                <a:cs typeface="+mn-cs"/>
              </a:rPr>
              <a:t>或者</a:t>
            </a:r>
            <a:r>
              <a:rPr kumimoji="1" lang="en-US" altLang="zh-CN" sz="1200" u="none" strike="noStrike" kern="1200" dirty="0" smtClean="0">
                <a:solidFill>
                  <a:schemeClr val="tx1"/>
                </a:solidFill>
                <a:effectLst/>
                <a:latin typeface="Times New Roman" pitchFamily="18" charset="0"/>
                <a:ea typeface="宋体" pitchFamily="2" charset="-122"/>
                <a:cs typeface="+mn-cs"/>
                <a:hlinkClick r:id="rId5"/>
              </a:rPr>
              <a:t>B2B</a:t>
            </a:r>
            <a:r>
              <a:rPr kumimoji="1" lang="zh-CN" altLang="zh-CN" sz="1200" kern="1200" dirty="0" smtClean="0">
                <a:solidFill>
                  <a:schemeClr val="tx1"/>
                </a:solidFill>
                <a:effectLst/>
                <a:latin typeface="Times New Roman" pitchFamily="18" charset="0"/>
                <a:ea typeface="宋体" pitchFamily="2" charset="-122"/>
                <a:cs typeface="+mn-cs"/>
              </a:rPr>
              <a:t>业务，其业务都是针对同类产品的。</a:t>
            </a:r>
          </a:p>
          <a:p>
            <a:r>
              <a:rPr kumimoji="1" lang="zh-CN" altLang="zh-CN" sz="1200" kern="1200" dirty="0" smtClean="0">
                <a:solidFill>
                  <a:schemeClr val="tx1"/>
                </a:solidFill>
                <a:effectLst/>
                <a:latin typeface="Times New Roman" pitchFamily="18" charset="0"/>
                <a:ea typeface="宋体" pitchFamily="2" charset="-122"/>
                <a:cs typeface="+mn-cs"/>
              </a:rPr>
              <a:t>我们这一页</a:t>
            </a:r>
            <a:r>
              <a:rPr kumimoji="1" lang="en-US" altLang="zh-CN" sz="1200" kern="1200" dirty="0" smtClean="0">
                <a:solidFill>
                  <a:schemeClr val="tx1"/>
                </a:solidFill>
                <a:effectLst/>
                <a:latin typeface="Times New Roman" pitchFamily="18" charset="0"/>
                <a:ea typeface="宋体" pitchFamily="2" charset="-122"/>
                <a:cs typeface="+mn-cs"/>
              </a:rPr>
              <a:t>PPT</a:t>
            </a:r>
            <a:r>
              <a:rPr kumimoji="1" lang="zh-CN" altLang="zh-CN" sz="1200" kern="1200" dirty="0" smtClean="0">
                <a:solidFill>
                  <a:schemeClr val="tx1"/>
                </a:solidFill>
                <a:effectLst/>
                <a:latin typeface="Times New Roman" pitchFamily="18" charset="0"/>
                <a:ea typeface="宋体" pitchFamily="2" charset="-122"/>
                <a:cs typeface="+mn-cs"/>
              </a:rPr>
              <a:t>所呈现的是面向家电数码行业的电商服务。同一行业的商品具有较多的通用属性，描述模型相对简单。</a:t>
            </a:r>
          </a:p>
          <a:p>
            <a:r>
              <a:rPr kumimoji="1" lang="zh-CN" altLang="zh-CN" sz="1200" kern="1200" dirty="0" smtClean="0">
                <a:solidFill>
                  <a:schemeClr val="tx1"/>
                </a:solidFill>
                <a:effectLst/>
                <a:latin typeface="Times New Roman" pitchFamily="18" charset="0"/>
                <a:ea typeface="宋体" pitchFamily="2" charset="-122"/>
                <a:cs typeface="+mn-cs"/>
              </a:rPr>
              <a:t>但无论是垂直电商还是综合电商，都存在会员管理、订单管理、购物过程管理、营销活动管理、支付管理、物流的跟踪服务等。还提供一些营销活动管理、精准推送服务。</a:t>
            </a:r>
          </a:p>
          <a:p>
            <a:r>
              <a:rPr kumimoji="1" lang="zh-CN" altLang="zh-CN" sz="1200" kern="1200" dirty="0" smtClean="0">
                <a:solidFill>
                  <a:schemeClr val="tx1"/>
                </a:solidFill>
                <a:effectLst/>
                <a:latin typeface="Times New Roman" pitchFamily="18" charset="0"/>
                <a:ea typeface="宋体" pitchFamily="2" charset="-122"/>
                <a:cs typeface="+mn-cs"/>
              </a:rPr>
              <a:t>电商中的会员管理，大家不要以为简单，认为只需要注册一个账号，给一个收货地址和联系电话就行。实际上会员管理非常复杂，我们要区分不同的会员，进行会员的分级分类管理，是长期客户还是短期客户，是消费大户还是小额用户，是守信客户还是经常违约的用户，用户的喜好是啥，他们的消费动机是啥，通过大数据面向这些会员进行精准的推送，让用户的体验做到最佳。所以我们要把会员信息尽可能做到细化和完整。会员的消费过程尽可能详细记录。</a:t>
            </a:r>
          </a:p>
          <a:p>
            <a:r>
              <a:rPr kumimoji="1" lang="zh-CN" altLang="zh-CN" sz="1200" kern="1200" dirty="0" smtClean="0">
                <a:solidFill>
                  <a:schemeClr val="tx1"/>
                </a:solidFill>
                <a:effectLst/>
                <a:latin typeface="Times New Roman" pitchFamily="18" charset="0"/>
                <a:ea typeface="宋体" pitchFamily="2" charset="-122"/>
                <a:cs typeface="+mn-cs"/>
              </a:rPr>
              <a:t>这儿给大家布置一个作业：你们去了解几大电商平台，把所有描述会员的信息归类整理出来。看看你们怎么去描述一个会员</a:t>
            </a:r>
            <a:endParaRPr lang="zh-CN" altLang="en-US" dirty="0"/>
          </a:p>
        </p:txBody>
      </p:sp>
      <p:sp>
        <p:nvSpPr>
          <p:cNvPr id="4" name="灯片编号占位符 3"/>
          <p:cNvSpPr>
            <a:spLocks noGrp="1"/>
          </p:cNvSpPr>
          <p:nvPr>
            <p:ph type="sldNum" sz="quarter" idx="10"/>
          </p:nvPr>
        </p:nvSpPr>
        <p:spPr/>
        <p:txBody>
          <a:bodyPr/>
          <a:lstStyle/>
          <a:p>
            <a:pPr>
              <a:defRPr/>
            </a:pPr>
            <a:fld id="{5B52961A-748E-4536-96FA-E9B2008B5455}" type="slidenum">
              <a:rPr lang="en-US" altLang="zh-CN" smtClean="0"/>
              <a:pPr>
                <a:defRPr/>
              </a:pPr>
              <a:t>7</a:t>
            </a:fld>
            <a:endParaRPr lang="en-US" altLang="zh-CN"/>
          </a:p>
        </p:txBody>
      </p:sp>
    </p:spTree>
    <p:extLst>
      <p:ext uri="{BB962C8B-B14F-4D97-AF65-F5344CB8AC3E}">
        <p14:creationId xmlns:p14="http://schemas.microsoft.com/office/powerpoint/2010/main" val="311881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F6BA2D9-690D-4F51-B744-4A71D3DBB302}" type="slidenum">
              <a:rPr lang="en-US" altLang="zh-CN" smtClean="0"/>
              <a:pPr>
                <a:spcBef>
                  <a:spcPct val="0"/>
                </a:spcBef>
              </a:pPr>
              <a:t>10</a:t>
            </a:fld>
            <a:endParaRPr lang="en-US" altLang="zh-CN" smtClean="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p:spPr>
        <p:txBody>
          <a:bodyPr/>
          <a:lstStyle/>
          <a:p>
            <a:pPr eaLnBrk="1" hangingPunct="1">
              <a:spcBef>
                <a:spcPct val="0"/>
              </a:spcBef>
            </a:pPr>
            <a:r>
              <a:rPr lang="zh-CN" altLang="en-US" smtClean="0"/>
              <a:t>苏州布衣公子信息技术有限公司 出品</a:t>
            </a:r>
          </a:p>
        </p:txBody>
      </p:sp>
      <p:sp>
        <p:nvSpPr>
          <p:cNvPr id="22532" name="灯片编号占位符 3"/>
          <p:cNvSpPr>
            <a:spLocks noGrp="1"/>
          </p:cNvSpPr>
          <p:nvPr>
            <p:ph type="sldNum" sz="quarter" idx="5"/>
          </p:nvPr>
        </p:nvSpPr>
        <p:spPr>
          <a:noFill/>
        </p:spPr>
        <p:txBody>
          <a:bodyPr/>
          <a:lstStyle/>
          <a:p>
            <a:fld id="{FB328E79-5C0E-4E30-8E07-AF14C223A552}" type="slidenum">
              <a:rPr lang="zh-CN" altLang="en-US" smtClean="0"/>
              <a:pPr/>
              <a:t>11</a:t>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ln/>
        </p:spPr>
      </p:sp>
      <p:sp>
        <p:nvSpPr>
          <p:cNvPr id="25603" name="备注占位符 2"/>
          <p:cNvSpPr>
            <a:spLocks noGrp="1"/>
          </p:cNvSpPr>
          <p:nvPr>
            <p:ph type="body" idx="1"/>
          </p:nvPr>
        </p:nvSpPr>
        <p:spPr>
          <a:noFill/>
        </p:spPr>
        <p:txBody>
          <a:bodyPr/>
          <a:lstStyle/>
          <a:p>
            <a:pPr eaLnBrk="1" hangingPunct="1">
              <a:spcBef>
                <a:spcPct val="0"/>
              </a:spcBef>
            </a:pPr>
            <a:r>
              <a:rPr lang="zh-CN" altLang="en-US" smtClean="0"/>
              <a:t>苏州布衣公子信息技术有限公司 出品</a:t>
            </a:r>
          </a:p>
        </p:txBody>
      </p:sp>
      <p:sp>
        <p:nvSpPr>
          <p:cNvPr id="25604" name="灯片编号占位符 3"/>
          <p:cNvSpPr>
            <a:spLocks noGrp="1"/>
          </p:cNvSpPr>
          <p:nvPr>
            <p:ph type="sldNum" sz="quarter" idx="5"/>
          </p:nvPr>
        </p:nvSpPr>
        <p:spPr>
          <a:noFill/>
        </p:spPr>
        <p:txBody>
          <a:bodyPr/>
          <a:lstStyle/>
          <a:p>
            <a:fld id="{1219E68E-DE73-40DE-84A0-E2888FC0CD49}" type="slidenum">
              <a:rPr lang="zh-CN" altLang="en-US" smtClean="0"/>
              <a:pPr/>
              <a:t>13</a:t>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AE73A58-230A-4D57-9F8C-71499C9319EE}" type="slidenum">
              <a:rPr lang="en-US" altLang="zh-CN" smtClean="0"/>
              <a:pPr>
                <a:spcBef>
                  <a:spcPct val="0"/>
                </a:spcBef>
              </a:pPr>
              <a:t>14</a:t>
            </a:fld>
            <a:endParaRPr lang="en-US" altLang="zh-CN"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A00CB22-3569-4909-8DA0-A040C30CBDCD}" type="slidenum">
              <a:rPr lang="en-US" altLang="zh-CN" smtClean="0"/>
              <a:pPr>
                <a:spcBef>
                  <a:spcPct val="0"/>
                </a:spcBef>
              </a:pPr>
              <a:t>17</a:t>
            </a:fld>
            <a:endParaRPr lang="en-US" altLang="zh-CN"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 name="矩形 1"/>
          <p:cNvSpPr/>
          <p:nvPr/>
        </p:nvSpPr>
        <p:spPr>
          <a:xfrm>
            <a:off x="269875" y="0"/>
            <a:ext cx="252413" cy="757238"/>
          </a:xfrm>
          <a:prstGeom prst="rect">
            <a:avLst/>
          </a:prstGeom>
          <a:gradFill>
            <a:gsLst>
              <a:gs pos="0">
                <a:srgbClr val="333134"/>
              </a:gs>
              <a:gs pos="74000">
                <a:srgbClr val="39373A"/>
              </a:gs>
              <a:gs pos="83000">
                <a:srgbClr val="373538"/>
              </a:gs>
              <a:gs pos="100000">
                <a:srgbClr val="3634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eaLnBrk="1" hangingPunct="1">
              <a:spcBef>
                <a:spcPct val="20000"/>
              </a:spcBef>
              <a:defRPr/>
            </a:pPr>
            <a:endParaRPr lang="zh-CN" altLang="en-US"/>
          </a:p>
        </p:txBody>
      </p:sp>
      <p:sp>
        <p:nvSpPr>
          <p:cNvPr id="3" name="TextBox 2"/>
          <p:cNvSpPr txBox="1">
            <a:spLocks noChangeArrowheads="1"/>
          </p:cNvSpPr>
          <p:nvPr/>
        </p:nvSpPr>
        <p:spPr bwMode="auto">
          <a:xfrm>
            <a:off x="622300" y="336550"/>
            <a:ext cx="1087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eaLnBrk="1" hangingPunct="1">
              <a:spcBef>
                <a:spcPct val="20000"/>
              </a:spcBef>
              <a:defRPr/>
            </a:pPr>
            <a:r>
              <a:rPr lang="zh-CN" altLang="en-US" sz="1800" b="1">
                <a:solidFill>
                  <a:srgbClr val="666666"/>
                </a:solidFill>
                <a:latin typeface="微软雅黑" pitchFamily="34" charset="-122"/>
                <a:ea typeface="微软雅黑" pitchFamily="34" charset="-122"/>
              </a:rPr>
              <a:t>目录页</a:t>
            </a:r>
          </a:p>
        </p:txBody>
      </p:sp>
      <p:sp>
        <p:nvSpPr>
          <p:cNvPr id="4" name="矩形 24"/>
          <p:cNvSpPr>
            <a:spLocks noChangeArrowheads="1"/>
          </p:cNvSpPr>
          <p:nvPr/>
        </p:nvSpPr>
        <p:spPr bwMode="auto">
          <a:xfrm>
            <a:off x="1601788" y="465138"/>
            <a:ext cx="18367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algn="ctr" eaLnBrk="1" hangingPunct="1">
              <a:spcBef>
                <a:spcPct val="20000"/>
              </a:spcBef>
              <a:defRPr/>
            </a:pPr>
            <a:r>
              <a:rPr lang="en-US" altLang="zh-CN" sz="1200" b="1">
                <a:solidFill>
                  <a:srgbClr val="FFC000"/>
                </a:solidFill>
                <a:ea typeface="微软雅黑" pitchFamily="34" charset="-122"/>
                <a:cs typeface="Arial Unicode MS" pitchFamily="34" charset="-122"/>
              </a:rPr>
              <a:t>CONTENTS PAGE</a:t>
            </a:r>
          </a:p>
        </p:txBody>
      </p:sp>
      <p:cxnSp>
        <p:nvCxnSpPr>
          <p:cNvPr id="5" name="直接连接符 4"/>
          <p:cNvCxnSpPr/>
          <p:nvPr/>
        </p:nvCxnSpPr>
        <p:spPr>
          <a:xfrm>
            <a:off x="269875" y="757238"/>
            <a:ext cx="32766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76630"/>
      </p:ext>
    </p:extLst>
  </p:cSld>
  <p:clrMapOvr>
    <a:masterClrMapping/>
  </p:clrMapOvr>
  <p:transition spd="slow" advTm="109595">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目录页">
    <p:spTree>
      <p:nvGrpSpPr>
        <p:cNvPr id="1" name=""/>
        <p:cNvGrpSpPr/>
        <p:nvPr/>
      </p:nvGrpSpPr>
      <p:grpSpPr>
        <a:xfrm>
          <a:off x="0" y="0"/>
          <a:ext cx="0" cy="0"/>
          <a:chOff x="0" y="0"/>
          <a:chExt cx="0" cy="0"/>
        </a:xfrm>
      </p:grpSpPr>
      <p:sp>
        <p:nvSpPr>
          <p:cNvPr id="2" name="矩形 1"/>
          <p:cNvSpPr/>
          <p:nvPr userDrawn="1"/>
        </p:nvSpPr>
        <p:spPr>
          <a:xfrm>
            <a:off x="0" y="0"/>
            <a:ext cx="3276600" cy="5715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3" name="组合 2"/>
          <p:cNvGrpSpPr>
            <a:grpSpLocks/>
          </p:cNvGrpSpPr>
          <p:nvPr userDrawn="1"/>
        </p:nvGrpSpPr>
        <p:grpSpPr bwMode="auto">
          <a:xfrm>
            <a:off x="2555875" y="962025"/>
            <a:ext cx="431800" cy="431800"/>
            <a:chOff x="789984" y="220469"/>
            <a:chExt cx="550863" cy="550863"/>
          </a:xfrm>
        </p:grpSpPr>
        <p:sp>
          <p:nvSpPr>
            <p:cNvPr id="4" name="Oval 173"/>
            <p:cNvSpPr>
              <a:spLocks noChangeArrowheads="1"/>
            </p:cNvSpPr>
            <p:nvPr/>
          </p:nvSpPr>
          <p:spPr bwMode="auto">
            <a:xfrm>
              <a:off x="789984" y="220469"/>
              <a:ext cx="550863" cy="550863"/>
            </a:xfrm>
            <a:prstGeom prst="ellipse">
              <a:avLst/>
            </a:prstGeom>
            <a:solidFill>
              <a:srgbClr val="ECBD0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hangingPunct="1">
                <a:defRPr/>
              </a:pPr>
              <a:endParaRPr lang="zh-CN" altLang="en-US" sz="1350">
                <a:cs typeface="+mn-ea"/>
                <a:sym typeface="+mn-lt"/>
              </a:endParaRPr>
            </a:p>
          </p:txBody>
        </p:sp>
        <p:sp>
          <p:nvSpPr>
            <p:cNvPr id="5" name="Freeform 191"/>
            <p:cNvSpPr>
              <a:spLocks/>
            </p:cNvSpPr>
            <p:nvPr/>
          </p:nvSpPr>
          <p:spPr bwMode="auto">
            <a:xfrm>
              <a:off x="970230" y="307555"/>
              <a:ext cx="243028" cy="376693"/>
            </a:xfrm>
            <a:custGeom>
              <a:avLst/>
              <a:gdLst>
                <a:gd name="T0" fmla="*/ 29 w 80"/>
                <a:gd name="T1" fmla="*/ 6 h 125"/>
                <a:gd name="T2" fmla="*/ 6 w 80"/>
                <a:gd name="T3" fmla="*/ 6 h 125"/>
                <a:gd name="T4" fmla="*/ 6 w 80"/>
                <a:gd name="T5" fmla="*/ 29 h 125"/>
                <a:gd name="T6" fmla="*/ 40 w 80"/>
                <a:gd name="T7" fmla="*/ 63 h 125"/>
                <a:gd name="T8" fmla="*/ 6 w 80"/>
                <a:gd name="T9" fmla="*/ 98 h 125"/>
                <a:gd name="T10" fmla="*/ 6 w 80"/>
                <a:gd name="T11" fmla="*/ 121 h 125"/>
                <a:gd name="T12" fmla="*/ 18 w 80"/>
                <a:gd name="T13" fmla="*/ 125 h 125"/>
                <a:gd name="T14" fmla="*/ 29 w 80"/>
                <a:gd name="T15" fmla="*/ 121 h 125"/>
                <a:gd name="T16" fmla="*/ 75 w 80"/>
                <a:gd name="T17" fmla="*/ 75 h 125"/>
                <a:gd name="T18" fmla="*/ 80 w 80"/>
                <a:gd name="T19" fmla="*/ 63 h 125"/>
                <a:gd name="T20" fmla="*/ 75 w 80"/>
                <a:gd name="T21" fmla="*/ 52 h 125"/>
                <a:gd name="T22" fmla="*/ 29 w 80"/>
                <a:gd name="T23" fmla="*/ 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25">
                  <a:moveTo>
                    <a:pt x="29" y="6"/>
                  </a:moveTo>
                  <a:cubicBezTo>
                    <a:pt x="23" y="0"/>
                    <a:pt x="13" y="0"/>
                    <a:pt x="6" y="6"/>
                  </a:cubicBezTo>
                  <a:cubicBezTo>
                    <a:pt x="0" y="13"/>
                    <a:pt x="0" y="23"/>
                    <a:pt x="6" y="29"/>
                  </a:cubicBezTo>
                  <a:cubicBezTo>
                    <a:pt x="40" y="63"/>
                    <a:pt x="40" y="63"/>
                    <a:pt x="40" y="63"/>
                  </a:cubicBezTo>
                  <a:cubicBezTo>
                    <a:pt x="6" y="98"/>
                    <a:pt x="6" y="98"/>
                    <a:pt x="6" y="98"/>
                  </a:cubicBezTo>
                  <a:cubicBezTo>
                    <a:pt x="0" y="104"/>
                    <a:pt x="0" y="114"/>
                    <a:pt x="6" y="121"/>
                  </a:cubicBezTo>
                  <a:cubicBezTo>
                    <a:pt x="9" y="124"/>
                    <a:pt x="14" y="125"/>
                    <a:pt x="18" y="125"/>
                  </a:cubicBezTo>
                  <a:cubicBezTo>
                    <a:pt x="22" y="125"/>
                    <a:pt x="26" y="124"/>
                    <a:pt x="29" y="121"/>
                  </a:cubicBezTo>
                  <a:cubicBezTo>
                    <a:pt x="75" y="75"/>
                    <a:pt x="75" y="75"/>
                    <a:pt x="75" y="75"/>
                  </a:cubicBezTo>
                  <a:cubicBezTo>
                    <a:pt x="78" y="72"/>
                    <a:pt x="80" y="68"/>
                    <a:pt x="80" y="63"/>
                  </a:cubicBezTo>
                  <a:cubicBezTo>
                    <a:pt x="80" y="59"/>
                    <a:pt x="78" y="55"/>
                    <a:pt x="75" y="52"/>
                  </a:cubicBezTo>
                  <a:lnTo>
                    <a:pt x="2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hangingPunct="1">
                <a:defRPr/>
              </a:pPr>
              <a:endParaRPr lang="zh-CN" altLang="en-US" sz="1350">
                <a:cs typeface="+mn-ea"/>
                <a:sym typeface="+mn-lt"/>
              </a:endParaRPr>
            </a:p>
          </p:txBody>
        </p:sp>
      </p:grpSp>
      <p:cxnSp>
        <p:nvCxnSpPr>
          <p:cNvPr id="6" name="直接连接符 5"/>
          <p:cNvCxnSpPr/>
          <p:nvPr userDrawn="1"/>
        </p:nvCxnSpPr>
        <p:spPr>
          <a:xfrm>
            <a:off x="0" y="2570163"/>
            <a:ext cx="32766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1874838"/>
            <a:ext cx="32766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a:grpSpLocks/>
          </p:cNvGrpSpPr>
          <p:nvPr userDrawn="1"/>
        </p:nvGrpSpPr>
        <p:grpSpPr bwMode="auto">
          <a:xfrm>
            <a:off x="2555875" y="5018088"/>
            <a:ext cx="454025" cy="217487"/>
            <a:chOff x="2555776" y="4803998"/>
            <a:chExt cx="309169" cy="144016"/>
          </a:xfrm>
        </p:grpSpPr>
        <p:cxnSp>
          <p:nvCxnSpPr>
            <p:cNvPr id="9" name="直接连接符 8"/>
            <p:cNvCxnSpPr/>
            <p:nvPr/>
          </p:nvCxnSpPr>
          <p:spPr>
            <a:xfrm>
              <a:off x="2555776" y="4803998"/>
              <a:ext cx="309169" cy="0"/>
            </a:xfrm>
            <a:prstGeom prst="line">
              <a:avLst/>
            </a:prstGeom>
            <a:ln w="28575">
              <a:solidFill>
                <a:srgbClr val="ECBD0C"/>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648743" y="4876531"/>
              <a:ext cx="216202" cy="0"/>
            </a:xfrm>
            <a:prstGeom prst="line">
              <a:avLst/>
            </a:prstGeom>
            <a:ln w="28575">
              <a:solidFill>
                <a:srgbClr val="ECBD0C"/>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648743" y="4948014"/>
              <a:ext cx="216202" cy="0"/>
            </a:xfrm>
            <a:prstGeom prst="line">
              <a:avLst/>
            </a:prstGeom>
            <a:ln w="28575">
              <a:solidFill>
                <a:srgbClr val="ECBD0C"/>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a:spLocks noChangeArrowheads="1"/>
          </p:cNvSpPr>
          <p:nvPr userDrawn="1"/>
        </p:nvSpPr>
        <p:spPr bwMode="auto">
          <a:xfrm>
            <a:off x="755650" y="1930400"/>
            <a:ext cx="2441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b="1">
                <a:solidFill>
                  <a:srgbClr val="595959"/>
                </a:solidFill>
                <a:sym typeface="+mn-lt"/>
              </a:rPr>
              <a:t>CONTENTS</a:t>
            </a:r>
            <a:endParaRPr lang="zh-CN" altLang="en-US">
              <a:solidFill>
                <a:srgbClr val="595959"/>
              </a:solidFill>
            </a:endParaRPr>
          </a:p>
        </p:txBody>
      </p:sp>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76600" y="0"/>
            <a:ext cx="58674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8127120"/>
      </p:ext>
    </p:extLst>
  </p:cSld>
  <p:clrMapOvr>
    <a:masterClrMapping/>
  </p:clrMapOvr>
  <p:transition spd="slow" advTm="109595">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过渡页1">
    <p:spTree>
      <p:nvGrpSpPr>
        <p:cNvPr id="1" name=""/>
        <p:cNvGrpSpPr/>
        <p:nvPr/>
      </p:nvGrpSpPr>
      <p:grpSpPr>
        <a:xfrm>
          <a:off x="0" y="0"/>
          <a:ext cx="0" cy="0"/>
          <a:chOff x="0" y="0"/>
          <a:chExt cx="0" cy="0"/>
        </a:xfrm>
      </p:grpSpPr>
      <p:sp>
        <p:nvSpPr>
          <p:cNvPr id="2" name="矩形 1"/>
          <p:cNvSpPr/>
          <p:nvPr/>
        </p:nvSpPr>
        <p:spPr>
          <a:xfrm>
            <a:off x="269875" y="0"/>
            <a:ext cx="252413" cy="757238"/>
          </a:xfrm>
          <a:prstGeom prst="rect">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eaLnBrk="1" hangingPunct="1">
              <a:spcBef>
                <a:spcPct val="20000"/>
              </a:spcBef>
              <a:defRPr/>
            </a:pPr>
            <a:endParaRPr lang="zh-CN" altLang="en-US"/>
          </a:p>
        </p:txBody>
      </p:sp>
      <p:sp>
        <p:nvSpPr>
          <p:cNvPr id="3" name="TextBox 2"/>
          <p:cNvSpPr txBox="1">
            <a:spLocks noChangeArrowheads="1"/>
          </p:cNvSpPr>
          <p:nvPr/>
        </p:nvSpPr>
        <p:spPr bwMode="auto">
          <a:xfrm>
            <a:off x="622300" y="336550"/>
            <a:ext cx="1087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eaLnBrk="1" hangingPunct="1">
              <a:spcBef>
                <a:spcPct val="20000"/>
              </a:spcBef>
              <a:defRPr/>
            </a:pPr>
            <a:r>
              <a:rPr lang="zh-CN" altLang="en-US" sz="2000" b="1">
                <a:solidFill>
                  <a:srgbClr val="666666"/>
                </a:solidFill>
                <a:latin typeface="微软雅黑" pitchFamily="34" charset="-122"/>
                <a:ea typeface="微软雅黑" pitchFamily="34" charset="-122"/>
              </a:rPr>
              <a:t>过渡页</a:t>
            </a:r>
          </a:p>
        </p:txBody>
      </p:sp>
      <p:sp>
        <p:nvSpPr>
          <p:cNvPr id="4" name="矩形 24"/>
          <p:cNvSpPr>
            <a:spLocks noChangeArrowheads="1"/>
          </p:cNvSpPr>
          <p:nvPr/>
        </p:nvSpPr>
        <p:spPr bwMode="auto">
          <a:xfrm>
            <a:off x="1601788" y="465138"/>
            <a:ext cx="18367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algn="ctr" eaLnBrk="1" hangingPunct="1">
              <a:spcBef>
                <a:spcPct val="20000"/>
              </a:spcBef>
              <a:defRPr/>
            </a:pPr>
            <a:r>
              <a:rPr lang="en-US" altLang="zh-CN" sz="1200" b="1" smtClean="0">
                <a:solidFill>
                  <a:srgbClr val="1303E1"/>
                </a:solidFill>
                <a:ea typeface="微软雅黑" pitchFamily="34" charset="-122"/>
              </a:rPr>
              <a:t>TRANSITION PAGE</a:t>
            </a:r>
            <a:endParaRPr lang="zh-CN" altLang="en-US" sz="1200" b="1" smtClean="0">
              <a:solidFill>
                <a:srgbClr val="1303E1"/>
              </a:solidFill>
              <a:ea typeface="微软雅黑" pitchFamily="34" charset="-122"/>
            </a:endParaRPr>
          </a:p>
        </p:txBody>
      </p:sp>
      <p:cxnSp>
        <p:nvCxnSpPr>
          <p:cNvPr id="5" name="直接连接符 4"/>
          <p:cNvCxnSpPr/>
          <p:nvPr/>
        </p:nvCxnSpPr>
        <p:spPr>
          <a:xfrm>
            <a:off x="269875" y="757238"/>
            <a:ext cx="32766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8377238" y="5476875"/>
            <a:ext cx="1079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8836025" y="5476875"/>
            <a:ext cx="1079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210422"/>
      </p:ext>
    </p:extLst>
  </p:cSld>
  <p:clrMapOvr>
    <a:masterClrMapping/>
  </p:clrMapOvr>
  <p:transition spd="slow" advTm="109595">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第一章">
    <p:spTree>
      <p:nvGrpSpPr>
        <p:cNvPr id="1" name=""/>
        <p:cNvGrpSpPr/>
        <p:nvPr/>
      </p:nvGrpSpPr>
      <p:grpSpPr>
        <a:xfrm>
          <a:off x="0" y="0"/>
          <a:ext cx="0" cy="0"/>
          <a:chOff x="0" y="0"/>
          <a:chExt cx="0" cy="0"/>
        </a:xfrm>
      </p:grpSpPr>
      <p:pic>
        <p:nvPicPr>
          <p:cNvPr id="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7"/>
          <p:cNvSpPr>
            <a:spLocks noGrp="1"/>
          </p:cNvSpPr>
          <p:nvPr>
            <p:ph type="title"/>
          </p:nvPr>
        </p:nvSpPr>
        <p:spPr>
          <a:xfrm>
            <a:off x="755576" y="5492"/>
            <a:ext cx="8316416" cy="619759"/>
          </a:xfrm>
          <a:prstGeom prst="rect">
            <a:avLst/>
          </a:prstGeom>
        </p:spPr>
        <p:txBody>
          <a:bodyPr anchor="ctr"/>
          <a:lstStyle>
            <a:lvl1pPr algn="l">
              <a:defRPr lang="zh-CN" altLang="en-US" sz="2400" b="1" dirty="0">
                <a:solidFill>
                  <a:schemeClr val="bg1"/>
                </a:solidFill>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a:p>
        </p:txBody>
      </p:sp>
      <p:sp>
        <p:nvSpPr>
          <p:cNvPr id="18" name="内容占位符 17"/>
          <p:cNvSpPr>
            <a:spLocks noGrp="1"/>
          </p:cNvSpPr>
          <p:nvPr>
            <p:ph sz="quarter" idx="10"/>
          </p:nvPr>
        </p:nvSpPr>
        <p:spPr>
          <a:xfrm>
            <a:off x="683568" y="769938"/>
            <a:ext cx="8136582" cy="4319587"/>
          </a:xfrm>
          <a:prstGeom prst="rect">
            <a:avLst/>
          </a:prstGeom>
        </p:spPr>
        <p:txBody>
          <a:bodyPr/>
          <a:lstStyle>
            <a:lvl1pPr marL="266700" indent="-266700">
              <a:buFont typeface="Wingdings" panose="05000000000000000000" pitchFamily="2" charset="2"/>
              <a:buChar char="l"/>
              <a:defRPr sz="2000">
                <a:solidFill>
                  <a:schemeClr val="bg1">
                    <a:lumMod val="50000"/>
                  </a:schemeClr>
                </a:solidFill>
                <a:latin typeface="微软雅黑" panose="020B0503020204020204" pitchFamily="34" charset="-122"/>
                <a:ea typeface="微软雅黑" panose="020B0503020204020204" pitchFamily="34" charset="-122"/>
              </a:defRPr>
            </a:lvl1pPr>
            <a:lvl2pPr>
              <a:defRPr sz="1800">
                <a:solidFill>
                  <a:schemeClr val="bg1">
                    <a:lumMod val="50000"/>
                  </a:schemeClr>
                </a:solidFill>
                <a:latin typeface="微软雅黑" panose="020B0503020204020204" pitchFamily="34" charset="-122"/>
                <a:ea typeface="微软雅黑" panose="020B0503020204020204" pitchFamily="34" charset="-122"/>
              </a:defRPr>
            </a:lvl2pPr>
            <a:lvl3pPr>
              <a:defRPr sz="1600"/>
            </a:lvl3pPr>
            <a:lvl4pPr>
              <a:defRPr sz="1400"/>
            </a:lvl4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Tree>
    <p:extLst>
      <p:ext uri="{BB962C8B-B14F-4D97-AF65-F5344CB8AC3E}">
        <p14:creationId xmlns:p14="http://schemas.microsoft.com/office/powerpoint/2010/main" val="2981376251"/>
      </p:ext>
    </p:extLst>
  </p:cSld>
  <p:clrMapOvr>
    <a:masterClrMapping/>
  </p:clrMapOvr>
  <p:transition spd="slow" advTm="109595">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2"/>
          <p:cNvSpPr txBox="1">
            <a:spLocks noChangeArrowheads="1"/>
          </p:cNvSpPr>
          <p:nvPr userDrawn="1"/>
        </p:nvSpPr>
        <p:spPr bwMode="auto">
          <a:xfrm>
            <a:off x="1228154" y="3577580"/>
            <a:ext cx="1854305" cy="276999"/>
          </a:xfrm>
          <a:prstGeom prst="rect">
            <a:avLst/>
          </a:prstGeom>
          <a:noFill/>
          <a:effectLst>
            <a:reflection blurRad="6350" stA="50000" endA="300" endPos="38500" dist="50800" dir="5400000" sy="-100000" algn="bl" rotWithShape="0"/>
          </a:effectLst>
        </p:spPr>
        <p:txBody>
          <a:bodyPr>
            <a:spAutoFit/>
          </a:bodyPr>
          <a:lstStyle>
            <a:defPPr>
              <a:defRPr lang="zh-CN"/>
            </a:defPPr>
            <a:lvl1pPr marL="0" defTabSz="914400" eaLnBrk="1" latinLnBrk="0" hangingPunct="1">
              <a:defRPr sz="180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a:defRPr/>
            </a:pPr>
            <a:r>
              <a:rPr lang="en-US" altLang="zh-CN" sz="1200" smtClean="0">
                <a:solidFill>
                  <a:srgbClr val="FFFF00"/>
                </a:solidFill>
                <a:latin typeface="微软雅黑" pitchFamily="34" charset="-122"/>
                <a:ea typeface="微软雅黑" pitchFamily="34" charset="-122"/>
              </a:rPr>
              <a:t>czlong@scut.edu.cn</a:t>
            </a:r>
            <a:endParaRPr lang="en-GB" altLang="zh-CN" sz="1200" dirty="0">
              <a:solidFill>
                <a:srgbClr val="FFFF00"/>
              </a:solidFill>
              <a:latin typeface="微软雅黑" pitchFamily="34" charset="-122"/>
              <a:ea typeface="微软雅黑" pitchFamily="34" charset="-122"/>
            </a:endParaRPr>
          </a:p>
        </p:txBody>
      </p:sp>
      <p:sp>
        <p:nvSpPr>
          <p:cNvPr id="4" name="TextBox 11"/>
          <p:cNvSpPr txBox="1">
            <a:spLocks noChangeArrowheads="1"/>
          </p:cNvSpPr>
          <p:nvPr userDrawn="1"/>
        </p:nvSpPr>
        <p:spPr bwMode="auto">
          <a:xfrm>
            <a:off x="1252544" y="3178299"/>
            <a:ext cx="2093216" cy="318222"/>
          </a:xfrm>
          <a:prstGeom prst="rect">
            <a:avLst/>
          </a:prstGeom>
          <a:noFill/>
          <a:ln w="9525">
            <a:noFill/>
            <a:miter lim="800000"/>
            <a:headEnd/>
            <a:tailEnd/>
          </a:ln>
        </p:spPr>
        <p:txBody>
          <a:bodyPr lIns="71305" tIns="35652" rIns="71305" bIns="35652">
            <a:spAutoFit/>
          </a:bodyPr>
          <a:lstStyle/>
          <a:p>
            <a:pPr eaLnBrk="1" fontAlgn="auto" hangingPunct="1">
              <a:spcBef>
                <a:spcPts val="0"/>
              </a:spcBef>
              <a:spcAft>
                <a:spcPts val="0"/>
              </a:spcAft>
              <a:defRPr/>
            </a:pPr>
            <a:r>
              <a:rPr lang="zh-CN" altLang="en-US" sz="1600">
                <a:solidFill>
                  <a:schemeClr val="bg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数据库系统概论课程</a:t>
            </a:r>
            <a:endParaRPr lang="zh-CN" altLang="en-US" sz="1600" dirty="0">
              <a:solidFill>
                <a:schemeClr val="bg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endParaRPr>
          </a:p>
        </p:txBody>
      </p:sp>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31913" y="3054350"/>
            <a:ext cx="53641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490998"/>
      </p:ext>
    </p:extLst>
  </p:cSld>
  <p:clrMapOvr>
    <a:masterClrMapping/>
  </p:clrMapOvr>
  <p:transition spd="slow" advTm="1095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987668469"/>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55876" y="21167"/>
            <a:ext cx="6588125" cy="517261"/>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55651" y="817563"/>
            <a:ext cx="7942263" cy="4380178"/>
          </a:xfrm>
        </p:spPr>
        <p:txBody>
          <a:bodyPr/>
          <a:lstStyle/>
          <a:p>
            <a:pPr lvl="0"/>
            <a:endParaRPr lang="zh-CN" altLang="en-US" noProof="0" smtClean="0"/>
          </a:p>
        </p:txBody>
      </p:sp>
    </p:spTree>
    <p:extLst>
      <p:ext uri="{BB962C8B-B14F-4D97-AF65-F5344CB8AC3E}">
        <p14:creationId xmlns:p14="http://schemas.microsoft.com/office/powerpoint/2010/main" val="1685497832"/>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55876" y="21167"/>
            <a:ext cx="6588125" cy="51726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55650" y="817563"/>
            <a:ext cx="3894138" cy="438017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2189" y="817563"/>
            <a:ext cx="3895725" cy="438017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68184096"/>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080" r:id="rId1"/>
    <p:sldLayoutId id="2147485081" r:id="rId2"/>
    <p:sldLayoutId id="2147485082" r:id="rId3"/>
    <p:sldLayoutId id="2147485083" r:id="rId4"/>
    <p:sldLayoutId id="2147485084" r:id="rId5"/>
    <p:sldLayoutId id="2147485085" r:id="rId6"/>
    <p:sldLayoutId id="2147485086" r:id="rId7"/>
    <p:sldLayoutId id="2147485087" r:id="rId8"/>
  </p:sldLayoutIdLst>
  <p:transition spd="slow" advTm="109595">
    <p:push dir="u"/>
  </p:transition>
  <p:timing>
    <p:tnLst>
      <p:par>
        <p:cTn id="1" dur="indefinite" restart="never" nodeType="tmRoot"/>
      </p:par>
    </p:tnLst>
  </p:timing>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Calibri" pitchFamily="34" charset="0"/>
          <a:ea typeface="宋体" pitchFamily="2" charset="-122"/>
        </a:defRPr>
      </a:lvl2pPr>
      <a:lvl3pPr algn="ctr" defTabSz="912813" rtl="0" eaLnBrk="0" fontAlgn="base" hangingPunct="0">
        <a:spcBef>
          <a:spcPct val="0"/>
        </a:spcBef>
        <a:spcAft>
          <a:spcPct val="0"/>
        </a:spcAft>
        <a:defRPr sz="4400">
          <a:solidFill>
            <a:schemeClr val="tx1"/>
          </a:solidFill>
          <a:latin typeface="Calibri" pitchFamily="34" charset="0"/>
          <a:ea typeface="宋体" pitchFamily="2" charset="-122"/>
        </a:defRPr>
      </a:lvl3pPr>
      <a:lvl4pPr algn="ctr" defTabSz="912813" rtl="0" eaLnBrk="0" fontAlgn="base" hangingPunct="0">
        <a:spcBef>
          <a:spcPct val="0"/>
        </a:spcBef>
        <a:spcAft>
          <a:spcPct val="0"/>
        </a:spcAft>
        <a:defRPr sz="4400">
          <a:solidFill>
            <a:schemeClr val="tx1"/>
          </a:solidFill>
          <a:latin typeface="Calibri" pitchFamily="34" charset="0"/>
          <a:ea typeface="宋体" pitchFamily="2" charset="-122"/>
        </a:defRPr>
      </a:lvl4pPr>
      <a:lvl5pPr algn="ctr" defTabSz="912813"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defTabSz="912813" rtl="0" fontAlgn="base">
        <a:spcBef>
          <a:spcPct val="0"/>
        </a:spcBef>
        <a:spcAft>
          <a:spcPct val="0"/>
        </a:spcAft>
        <a:defRPr sz="4400">
          <a:solidFill>
            <a:schemeClr val="tx1"/>
          </a:solidFill>
          <a:latin typeface="Calibri" pitchFamily="34" charset="0"/>
          <a:ea typeface="宋体" pitchFamily="2" charset="-122"/>
        </a:defRPr>
      </a:lvl6pPr>
      <a:lvl7pPr marL="914400" algn="ctr" defTabSz="912813" rtl="0" fontAlgn="base">
        <a:spcBef>
          <a:spcPct val="0"/>
        </a:spcBef>
        <a:spcAft>
          <a:spcPct val="0"/>
        </a:spcAft>
        <a:defRPr sz="4400">
          <a:solidFill>
            <a:schemeClr val="tx1"/>
          </a:solidFill>
          <a:latin typeface="Calibri" pitchFamily="34" charset="0"/>
          <a:ea typeface="宋体" pitchFamily="2" charset="-122"/>
        </a:defRPr>
      </a:lvl7pPr>
      <a:lvl8pPr marL="1371600" algn="ctr" defTabSz="912813" rtl="0" fontAlgn="base">
        <a:spcBef>
          <a:spcPct val="0"/>
        </a:spcBef>
        <a:spcAft>
          <a:spcPct val="0"/>
        </a:spcAft>
        <a:defRPr sz="4400">
          <a:solidFill>
            <a:schemeClr val="tx1"/>
          </a:solidFill>
          <a:latin typeface="Calibri" pitchFamily="34" charset="0"/>
          <a:ea typeface="宋体" pitchFamily="2" charset="-122"/>
        </a:defRPr>
      </a:lvl8pPr>
      <a:lvl9pPr marL="1828800" algn="ctr" defTabSz="912813" rtl="0" fontAlgn="base">
        <a:spcBef>
          <a:spcPct val="0"/>
        </a:spcBef>
        <a:spcAft>
          <a:spcPct val="0"/>
        </a:spcAft>
        <a:defRPr sz="4400">
          <a:solidFill>
            <a:schemeClr val="tx1"/>
          </a:solidFill>
          <a:latin typeface="Calibri" pitchFamily="34" charset="0"/>
          <a:ea typeface="宋体" pitchFamily="2" charset="-122"/>
        </a:defRPr>
      </a:lvl9pPr>
    </p:titleStyle>
    <p:bodyStyle>
      <a:lvl1pPr marL="341313" indent="-341313" algn="l" defTabSz="9128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433"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0"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39" rtl="0" eaLnBrk="1" latinLnBrk="0" hangingPunct="1">
        <a:defRPr sz="1800" kern="1200">
          <a:solidFill>
            <a:schemeClr val="tx1"/>
          </a:solidFill>
          <a:latin typeface="+mn-lt"/>
          <a:ea typeface="+mn-ea"/>
          <a:cs typeface="+mn-cs"/>
        </a:defRPr>
      </a:lvl1pPr>
      <a:lvl2pPr marL="457170" algn="l" defTabSz="914339" rtl="0" eaLnBrk="1" latinLnBrk="0" hangingPunct="1">
        <a:defRPr sz="1800" kern="1200">
          <a:solidFill>
            <a:schemeClr val="tx1"/>
          </a:solidFill>
          <a:latin typeface="+mn-lt"/>
          <a:ea typeface="+mn-ea"/>
          <a:cs typeface="+mn-cs"/>
        </a:defRPr>
      </a:lvl2pPr>
      <a:lvl3pPr marL="914339" algn="l" defTabSz="914339" rtl="0" eaLnBrk="1" latinLnBrk="0" hangingPunct="1">
        <a:defRPr sz="1800" kern="1200">
          <a:solidFill>
            <a:schemeClr val="tx1"/>
          </a:solidFill>
          <a:latin typeface="+mn-lt"/>
          <a:ea typeface="+mn-ea"/>
          <a:cs typeface="+mn-cs"/>
        </a:defRPr>
      </a:lvl3pPr>
      <a:lvl4pPr marL="1371509" algn="l" defTabSz="914339" rtl="0" eaLnBrk="1" latinLnBrk="0" hangingPunct="1">
        <a:defRPr sz="1800" kern="1200">
          <a:solidFill>
            <a:schemeClr val="tx1"/>
          </a:solidFill>
          <a:latin typeface="+mn-lt"/>
          <a:ea typeface="+mn-ea"/>
          <a:cs typeface="+mn-cs"/>
        </a:defRPr>
      </a:lvl4pPr>
      <a:lvl5pPr marL="1828678" algn="l" defTabSz="914339" rtl="0" eaLnBrk="1" latinLnBrk="0" hangingPunct="1">
        <a:defRPr sz="1800" kern="1200">
          <a:solidFill>
            <a:schemeClr val="tx1"/>
          </a:solidFill>
          <a:latin typeface="+mn-lt"/>
          <a:ea typeface="+mn-ea"/>
          <a:cs typeface="+mn-cs"/>
        </a:defRPr>
      </a:lvl5pPr>
      <a:lvl6pPr marL="2285848" algn="l" defTabSz="914339" rtl="0" eaLnBrk="1" latinLnBrk="0" hangingPunct="1">
        <a:defRPr sz="1800" kern="1200">
          <a:solidFill>
            <a:schemeClr val="tx1"/>
          </a:solidFill>
          <a:latin typeface="+mn-lt"/>
          <a:ea typeface="+mn-ea"/>
          <a:cs typeface="+mn-cs"/>
        </a:defRPr>
      </a:lvl6pPr>
      <a:lvl7pPr marL="2743017" algn="l" defTabSz="914339" rtl="0" eaLnBrk="1" latinLnBrk="0" hangingPunct="1">
        <a:defRPr sz="1800" kern="1200">
          <a:solidFill>
            <a:schemeClr val="tx1"/>
          </a:solidFill>
          <a:latin typeface="+mn-lt"/>
          <a:ea typeface="+mn-ea"/>
          <a:cs typeface="+mn-cs"/>
        </a:defRPr>
      </a:lvl7pPr>
      <a:lvl8pPr marL="3200186" algn="l" defTabSz="914339" rtl="0" eaLnBrk="1" latinLnBrk="0" hangingPunct="1">
        <a:defRPr sz="1800" kern="1200">
          <a:solidFill>
            <a:schemeClr val="tx1"/>
          </a:solidFill>
          <a:latin typeface="+mn-lt"/>
          <a:ea typeface="+mn-ea"/>
          <a:cs typeface="+mn-cs"/>
        </a:defRPr>
      </a:lvl8pPr>
      <a:lvl9pPr marL="3657356" algn="l" defTabSz="91433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2.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8" Type="http://schemas.openxmlformats.org/officeDocument/2006/relationships/hyperlink" Target="http://image.baidu.com/i?ct=503316480&amp;z=0&amp;tn=baiduimagedetail&amp;word=%B7%C9%BB%FA&amp;in=18815&amp;cl=2&amp;cm=1&amp;sc=0&amp;lm=-1&amp;pn=7&amp;rn=1" TargetMode="External"/><Relationship Id="rId3" Type="http://schemas.openxmlformats.org/officeDocument/2006/relationships/image" Target="../media/image114.jpeg"/><Relationship Id="rId7" Type="http://schemas.openxmlformats.org/officeDocument/2006/relationships/image" Target="../media/image116.jpeg"/><Relationship Id="rId2" Type="http://schemas.openxmlformats.org/officeDocument/2006/relationships/hyperlink" Target="http://image.baidu.com/i?ct=503316480&amp;z=0&amp;tn=baiduimagedetail&amp;word=%C8%ED%BC%FE&amp;in=28476&amp;cl=2&amp;cm=1&amp;sc=0&amp;lm=-1&amp;pn=50&amp;rn=1" TargetMode="External"/><Relationship Id="rId1" Type="http://schemas.openxmlformats.org/officeDocument/2006/relationships/slideLayout" Target="../slideLayouts/slideLayout4.xml"/><Relationship Id="rId6" Type="http://schemas.openxmlformats.org/officeDocument/2006/relationships/hyperlink" Target="http://image.baidu.com/i?ct=503316480&amp;z=0&amp;tn=baiduimagedetail&amp;word=%C6%FB%B3%B5&amp;in=5494&amp;cl=2&amp;cm=1&amp;sc=0&amp;lm=-1&amp;pn=12&amp;rn=1" TargetMode="External"/><Relationship Id="rId11" Type="http://schemas.openxmlformats.org/officeDocument/2006/relationships/image" Target="../media/image118.jpeg"/><Relationship Id="rId5" Type="http://schemas.openxmlformats.org/officeDocument/2006/relationships/image" Target="../media/image115.jpeg"/><Relationship Id="rId10" Type="http://schemas.openxmlformats.org/officeDocument/2006/relationships/hyperlink" Target="http://image.baidu.com/i?ct=503316480&amp;z=0&amp;tn=baiduimagedetail&amp;word=%BB%FA%B6%A5%BA%D0&amp;in=29950&amp;cl=2&amp;cm=1&amp;sc=0&amp;lm=-1&amp;pn=22&amp;rn=1" TargetMode="External"/><Relationship Id="rId4" Type="http://schemas.openxmlformats.org/officeDocument/2006/relationships/hyperlink" Target="http://image.baidu.com/i?ct=503316480&amp;z=0&amp;tn=baiduimagedetail&amp;word=%C8%ED%BC%FE&amp;in=3261&amp;cl=2&amp;cm=1&amp;sc=0&amp;lm=-1&amp;pn=41&amp;rn=1" TargetMode="External"/><Relationship Id="rId9" Type="http://schemas.openxmlformats.org/officeDocument/2006/relationships/image" Target="../media/image117.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94.png"/></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12" descr="https://spliffmobile.com/download/blue-technology-4669.jpg"/>
          <p:cNvSpPr>
            <a:spLocks noChangeAspect="1" noChangeArrowheads="1"/>
          </p:cNvSpPr>
          <p:nvPr/>
        </p:nvSpPr>
        <p:spPr bwMode="auto">
          <a:xfrm>
            <a:off x="0" y="-2428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 name="TextBox 3"/>
          <p:cNvSpPr txBox="1">
            <a:spLocks noChangeArrowheads="1"/>
          </p:cNvSpPr>
          <p:nvPr/>
        </p:nvSpPr>
        <p:spPr bwMode="auto">
          <a:xfrm>
            <a:off x="1258888" y="2281238"/>
            <a:ext cx="4684712" cy="67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000"/>
              </a:lnSpc>
            </a:pPr>
            <a:r>
              <a:rPr lang="zh-CN" altLang="en-US" sz="4000" b="1">
                <a:solidFill>
                  <a:schemeClr val="bg1"/>
                </a:solidFill>
                <a:latin typeface="微软雅黑" panose="020B0503020204020204" pitchFamily="34" charset="-122"/>
                <a:ea typeface="微软雅黑" panose="020B0503020204020204" pitchFamily="34" charset="-122"/>
              </a:rPr>
              <a:t>新学期寄语</a:t>
            </a:r>
            <a:endParaRPr lang="zh-CN" altLang="en-US" sz="5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Tm="102057">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75" fill="hold"/>
                                        <p:tgtEl>
                                          <p:spTgt spid="4"/>
                                        </p:tgtEl>
                                        <p:attrNameLst>
                                          <p:attrName>ppt_x</p:attrName>
                                        </p:attrNameLst>
                                      </p:cBhvr>
                                      <p:tavLst>
                                        <p:tav tm="0">
                                          <p:val>
                                            <p:strVal val="#ppt_x"/>
                                          </p:val>
                                        </p:tav>
                                        <p:tav tm="100000">
                                          <p:val>
                                            <p:strVal val="#ppt_x"/>
                                          </p:val>
                                        </p:tav>
                                      </p:tavLst>
                                    </p:anim>
                                    <p:anim calcmode="lin" valueType="num">
                                      <p:cBhvr additive="base">
                                        <p:cTn id="8" dur="75"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无处不在的数据处理</a:t>
            </a:r>
          </a:p>
        </p:txBody>
      </p:sp>
      <p:sp>
        <p:nvSpPr>
          <p:cNvPr id="19459" name="AutoShape 15" descr="http://t2.baidu.com/it/u=2723503438,1146120909&amp;fm=23&amp;gp=0.jpg"/>
          <p:cNvSpPr>
            <a:spLocks noChangeAspect="1" noChangeArrowheads="1"/>
          </p:cNvSpPr>
          <p:nvPr/>
        </p:nvSpPr>
        <p:spPr bwMode="auto">
          <a:xfrm>
            <a:off x="609600" y="304800"/>
            <a:ext cx="304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pic>
        <p:nvPicPr>
          <p:cNvPr id="222226"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375" y="3102879"/>
            <a:ext cx="2578100" cy="1331639"/>
          </a:xfrm>
          <a:prstGeom prst="flowChartOnlineStorag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sp>
        <p:nvSpPr>
          <p:cNvPr id="19461" name="TextBox 1"/>
          <p:cNvSpPr txBox="1">
            <a:spLocks noChangeArrowheads="1"/>
          </p:cNvSpPr>
          <p:nvPr/>
        </p:nvSpPr>
        <p:spPr bwMode="auto">
          <a:xfrm>
            <a:off x="1604963" y="262255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C000"/>
                </a:solidFill>
                <a:latin typeface="微软雅黑" panose="020B0503020204020204" pitchFamily="34" charset="-122"/>
                <a:ea typeface="微软雅黑" panose="020B0503020204020204" pitchFamily="34" charset="-122"/>
              </a:rPr>
              <a:t>购物</a:t>
            </a:r>
          </a:p>
        </p:txBody>
      </p:sp>
      <p:sp>
        <p:nvSpPr>
          <p:cNvPr id="19462" name="TextBox 10"/>
          <p:cNvSpPr txBox="1">
            <a:spLocks noChangeArrowheads="1"/>
          </p:cNvSpPr>
          <p:nvPr/>
        </p:nvSpPr>
        <p:spPr bwMode="auto">
          <a:xfrm>
            <a:off x="4410075" y="262255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C000"/>
                </a:solidFill>
                <a:latin typeface="微软雅黑" panose="020B0503020204020204" pitchFamily="34" charset="-122"/>
                <a:ea typeface="微软雅黑" panose="020B0503020204020204" pitchFamily="34" charset="-122"/>
              </a:rPr>
              <a:t>餐饮</a:t>
            </a:r>
          </a:p>
        </p:txBody>
      </p:sp>
      <p:sp>
        <p:nvSpPr>
          <p:cNvPr id="19463" name="TextBox 11"/>
          <p:cNvSpPr txBox="1">
            <a:spLocks noChangeArrowheads="1"/>
          </p:cNvSpPr>
          <p:nvPr/>
        </p:nvSpPr>
        <p:spPr bwMode="auto">
          <a:xfrm>
            <a:off x="7267575" y="2622550"/>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C000"/>
                </a:solidFill>
                <a:latin typeface="微软雅黑" panose="020B0503020204020204" pitchFamily="34" charset="-122"/>
                <a:ea typeface="微软雅黑" panose="020B0503020204020204" pitchFamily="34" charset="-122"/>
              </a:rPr>
              <a:t>办公</a:t>
            </a:r>
          </a:p>
        </p:txBody>
      </p:sp>
      <p:sp>
        <p:nvSpPr>
          <p:cNvPr id="19464" name="TextBox 12"/>
          <p:cNvSpPr txBox="1">
            <a:spLocks noChangeArrowheads="1"/>
          </p:cNvSpPr>
          <p:nvPr/>
        </p:nvSpPr>
        <p:spPr bwMode="auto">
          <a:xfrm>
            <a:off x="1604963" y="457517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C000"/>
                </a:solidFill>
                <a:latin typeface="微软雅黑" panose="020B0503020204020204" pitchFamily="34" charset="-122"/>
                <a:ea typeface="微软雅黑" panose="020B0503020204020204" pitchFamily="34" charset="-122"/>
              </a:rPr>
              <a:t>金融</a:t>
            </a:r>
          </a:p>
        </p:txBody>
      </p:sp>
      <p:sp>
        <p:nvSpPr>
          <p:cNvPr id="19465" name="TextBox 13"/>
          <p:cNvSpPr txBox="1">
            <a:spLocks noChangeArrowheads="1"/>
          </p:cNvSpPr>
          <p:nvPr/>
        </p:nvSpPr>
        <p:spPr bwMode="auto">
          <a:xfrm>
            <a:off x="4500563" y="457517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C000"/>
                </a:solidFill>
                <a:latin typeface="微软雅黑" panose="020B0503020204020204" pitchFamily="34" charset="-122"/>
                <a:ea typeface="微软雅黑" panose="020B0503020204020204" pitchFamily="34" charset="-122"/>
              </a:rPr>
              <a:t>购房</a:t>
            </a:r>
          </a:p>
        </p:txBody>
      </p:sp>
      <p:sp>
        <p:nvSpPr>
          <p:cNvPr id="19466" name="TextBox 14"/>
          <p:cNvSpPr txBox="1">
            <a:spLocks noChangeArrowheads="1"/>
          </p:cNvSpPr>
          <p:nvPr/>
        </p:nvSpPr>
        <p:spPr bwMode="auto">
          <a:xfrm>
            <a:off x="7313613" y="457517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800" b="1">
                <a:solidFill>
                  <a:srgbClr val="FFC000"/>
                </a:solidFill>
                <a:latin typeface="微软雅黑" panose="020B0503020204020204" pitchFamily="34" charset="-122"/>
                <a:ea typeface="微软雅黑" panose="020B0503020204020204" pitchFamily="34" charset="-122"/>
              </a:rPr>
              <a:t>办证</a:t>
            </a:r>
          </a:p>
        </p:txBody>
      </p:sp>
      <p:pic>
        <p:nvPicPr>
          <p:cNvPr id="19467" name="Picture 17" descr="http://ico.ooopic.com/ajax/iconpng/?id=31896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3" y="838200"/>
            <a:ext cx="16986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21" descr="http://www.pngmart.com/files/5/Bank-PNG-Transparent-Pict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884488"/>
            <a:ext cx="2357438"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23" descr="http://5.pic.pc6.com/up/2016-7/201671714272309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838200"/>
            <a:ext cx="1762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25" descr="http://pngimg.com/uploads/house/house_PNG29.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0763" y="3100388"/>
            <a:ext cx="2608262"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18" descr="https://image.flaticon.com/icons/png/512/11/1129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86563" y="833438"/>
            <a:ext cx="176688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20" descr="See the source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2488" y="3430588"/>
            <a:ext cx="142557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60">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关系数据模型的数据结构</a:t>
            </a:r>
          </a:p>
        </p:txBody>
      </p:sp>
      <p:sp>
        <p:nvSpPr>
          <p:cNvPr id="149507" name="Rectangle 3"/>
          <p:cNvSpPr>
            <a:spLocks noGrp="1" noChangeArrowheads="1"/>
          </p:cNvSpPr>
          <p:nvPr>
            <p:ph sz="quarter" idx="10"/>
          </p:nvPr>
        </p:nvSpPr>
        <p:spPr bwMode="auto">
          <a:xfrm>
            <a:off x="684213" y="769938"/>
            <a:ext cx="8135937" cy="2701925"/>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实体及实体间的联系的表示方法</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实体型：直接用关系（表）表示。</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属性：用属性名表示。</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一对一联系：隐含在实体对应的关系中。</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一对多联系：隐含在实体对应的关系中。</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多对多联系：直接用关系表示。</a:t>
            </a:r>
          </a:p>
          <a:p>
            <a:pPr marL="285750" indent="-285750" eaLnBrk="1" hangingPunct="1">
              <a:lnSpc>
                <a:spcPct val="150000"/>
              </a:lnSpc>
              <a:buSzPct val="80000"/>
              <a:defRPr/>
            </a:pPr>
            <a:endParaRPr lang="zh-CN" altLang="en-US" dirty="0">
              <a:solidFill>
                <a:schemeClr val="tx1">
                  <a:lumMod val="50000"/>
                  <a:lumOff val="50000"/>
                </a:schemeClr>
              </a:solidFill>
            </a:endParaRPr>
          </a:p>
          <a:p>
            <a:pPr marL="450850" lvl="1" indent="-180975" eaLnBrk="1" hangingPunct="1">
              <a:buSzPct val="100000"/>
              <a:buFont typeface="Arial" panose="020B0604020202020204" pitchFamily="34" charset="0"/>
              <a:buChar char="-"/>
              <a:defRPr/>
            </a:pPr>
            <a:endParaRPr lang="en-US" altLang="zh-CN" dirty="0">
              <a:latin typeface="Arial" pitchFamily="34" charset="0"/>
            </a:endParaRPr>
          </a:p>
        </p:txBody>
      </p:sp>
    </p:spTree>
  </p:cSld>
  <p:clrMapOvr>
    <a:masterClrMapping/>
  </p:clrMapOvr>
  <p:transition spd="slow" advTm="114569">
    <p:push di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关系数据模型的数据结构</a:t>
            </a:r>
          </a:p>
        </p:txBody>
      </p:sp>
      <p:sp>
        <p:nvSpPr>
          <p:cNvPr id="150531" name="Rectangle 3"/>
          <p:cNvSpPr>
            <a:spLocks noGrp="1" noChangeArrowheads="1"/>
          </p:cNvSpPr>
          <p:nvPr>
            <p:ph sz="quarter" idx="10"/>
          </p:nvPr>
        </p:nvSpPr>
        <p:spPr bwMode="auto">
          <a:xfrm>
            <a:off x="684213" y="769938"/>
            <a:ext cx="8135937" cy="2892425"/>
          </a:xfrm>
          <a:extLst/>
        </p:spPr>
        <p:txBody>
          <a:bodyPr>
            <a:spAutoFit/>
          </a:bodyPr>
          <a:lstStyle/>
          <a:p>
            <a:pPr marL="0" indent="0" eaLnBrk="1" hangingPunct="1">
              <a:lnSpc>
                <a:spcPct val="150000"/>
              </a:lnSpc>
              <a:buSzPct val="80000"/>
              <a:buFont typeface="Arial" pitchFamily="34" charset="0"/>
              <a:buNone/>
              <a:defRPr/>
            </a:pPr>
            <a:r>
              <a:rPr lang="zh-CN" altLang="en-US" dirty="0">
                <a:solidFill>
                  <a:schemeClr val="tx1">
                    <a:lumMod val="50000"/>
                    <a:lumOff val="50000"/>
                  </a:schemeClr>
                </a:solidFill>
              </a:rPr>
              <a:t>例</a:t>
            </a:r>
            <a:r>
              <a:rPr lang="en-US" altLang="zh-CN" dirty="0">
                <a:solidFill>
                  <a:schemeClr val="tx1">
                    <a:lumMod val="50000"/>
                    <a:lumOff val="50000"/>
                  </a:schemeClr>
                </a:solidFill>
              </a:rPr>
              <a:t>1</a:t>
            </a:r>
            <a:r>
              <a:rPr lang="zh-CN" altLang="en-US" dirty="0">
                <a:solidFill>
                  <a:schemeClr val="tx1">
                    <a:lumMod val="50000"/>
                    <a:lumOff val="50000"/>
                  </a:schemeClr>
                </a:solidFill>
              </a:rPr>
              <a:t>：学生、系、系与学生之间的一对多联系：</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学生（学号，姓名，年龄，性别，系号，年级）</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系 （系号，系名，办公地点）</a:t>
            </a:r>
          </a:p>
          <a:p>
            <a:pPr marL="0" indent="0" eaLnBrk="1" hangingPunct="1">
              <a:lnSpc>
                <a:spcPct val="150000"/>
              </a:lnSpc>
              <a:buSzPct val="80000"/>
              <a:buFont typeface="Arial" pitchFamily="34" charset="0"/>
              <a:buNone/>
              <a:defRPr/>
            </a:pPr>
            <a:r>
              <a:rPr lang="zh-CN" altLang="en-US" dirty="0">
                <a:solidFill>
                  <a:schemeClr val="tx1">
                    <a:lumMod val="50000"/>
                    <a:lumOff val="50000"/>
                  </a:schemeClr>
                </a:solidFill>
              </a:rPr>
              <a:t>例</a:t>
            </a:r>
            <a:r>
              <a:rPr lang="en-US" altLang="zh-CN" dirty="0">
                <a:solidFill>
                  <a:schemeClr val="tx1">
                    <a:lumMod val="50000"/>
                    <a:lumOff val="50000"/>
                  </a:schemeClr>
                </a:solidFill>
              </a:rPr>
              <a:t>2</a:t>
            </a:r>
            <a:r>
              <a:rPr lang="zh-CN" altLang="en-US" dirty="0">
                <a:solidFill>
                  <a:schemeClr val="tx1">
                    <a:lumMod val="50000"/>
                    <a:lumOff val="50000"/>
                  </a:schemeClr>
                </a:solidFill>
              </a:rPr>
              <a:t>：系、系主任、系与系主任间的一对一联系</a:t>
            </a:r>
          </a:p>
          <a:p>
            <a:pPr marL="0" indent="0" eaLnBrk="1" hangingPunct="1">
              <a:lnSpc>
                <a:spcPct val="150000"/>
              </a:lnSpc>
              <a:buSzPct val="80000"/>
              <a:buFont typeface="Arial" pitchFamily="34" charset="0"/>
              <a:buNone/>
              <a:defRPr/>
            </a:pPr>
            <a:r>
              <a:rPr lang="zh-CN" altLang="en-US" dirty="0">
                <a:solidFill>
                  <a:schemeClr val="tx1">
                    <a:lumMod val="50000"/>
                    <a:lumOff val="50000"/>
                  </a:schemeClr>
                </a:solidFill>
              </a:rPr>
              <a:t>例</a:t>
            </a:r>
            <a:r>
              <a:rPr lang="en-US" altLang="zh-CN" dirty="0">
                <a:solidFill>
                  <a:schemeClr val="tx1">
                    <a:lumMod val="50000"/>
                    <a:lumOff val="50000"/>
                  </a:schemeClr>
                </a:solidFill>
              </a:rPr>
              <a:t>3</a:t>
            </a:r>
            <a:r>
              <a:rPr lang="zh-CN" altLang="en-US" dirty="0">
                <a:solidFill>
                  <a:schemeClr val="tx1">
                    <a:lumMod val="50000"/>
                    <a:lumOff val="50000"/>
                  </a:schemeClr>
                </a:solidFill>
              </a:rPr>
              <a:t>：学生、课程、学生与课程之间的多对多联系： </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学生（学号，姓名，年龄，性别，系号，年级）</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课程（课程号，课程名，学分）</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选修（学号，课程号，成绩）</a:t>
            </a:r>
          </a:p>
        </p:txBody>
      </p:sp>
    </p:spTree>
  </p:cSld>
  <p:clrMapOvr>
    <a:masterClrMapping/>
  </p:clrMapOvr>
  <p:transition spd="slow" advTm="104845">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关系数据模型的数据结构</a:t>
            </a:r>
          </a:p>
        </p:txBody>
      </p:sp>
      <p:sp>
        <p:nvSpPr>
          <p:cNvPr id="151555"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关系必须是规范化的，满足一定的规范</a:t>
            </a:r>
            <a:r>
              <a:rPr lang="zh-CN" altLang="en-US" dirty="0" smtClean="0">
                <a:solidFill>
                  <a:schemeClr val="tx1">
                    <a:lumMod val="50000"/>
                    <a:lumOff val="50000"/>
                  </a:schemeClr>
                </a:solidFill>
              </a:rPr>
              <a:t>条件</a:t>
            </a:r>
            <a:endParaRPr lang="en-US" altLang="zh-CN" dirty="0" smtClean="0">
              <a:solidFill>
                <a:schemeClr val="tx1">
                  <a:lumMod val="50000"/>
                  <a:lumOff val="50000"/>
                </a:schemeClr>
              </a:solidFill>
            </a:endParaRPr>
          </a:p>
          <a:p>
            <a:pPr marL="285750" indent="-285750" eaLnBrk="1" hangingPunct="1">
              <a:lnSpc>
                <a:spcPct val="150000"/>
              </a:lnSpc>
              <a:buSzPct val="80000"/>
              <a:defRPr/>
            </a:pPr>
            <a:r>
              <a:rPr lang="zh-CN" altLang="en-US" dirty="0" smtClean="0">
                <a:solidFill>
                  <a:schemeClr val="tx1">
                    <a:lumMod val="50000"/>
                    <a:lumOff val="50000"/>
                  </a:schemeClr>
                </a:solidFill>
              </a:rPr>
              <a:t>最</a:t>
            </a:r>
            <a:r>
              <a:rPr lang="zh-CN" altLang="en-US" dirty="0">
                <a:solidFill>
                  <a:schemeClr val="tx1">
                    <a:lumMod val="50000"/>
                    <a:lumOff val="50000"/>
                  </a:schemeClr>
                </a:solidFill>
              </a:rPr>
              <a:t>基本的规范条件：关系的每一个分量必须是一个不可分的数据项。</a:t>
            </a:r>
          </a:p>
          <a:p>
            <a:pPr marL="285750" indent="-285750" eaLnBrk="1" hangingPunct="1">
              <a:lnSpc>
                <a:spcPct val="150000"/>
              </a:lnSpc>
              <a:buSzPct val="80000"/>
              <a:defRPr/>
            </a:pPr>
            <a:endParaRPr lang="en-US" altLang="zh-CN" dirty="0">
              <a:solidFill>
                <a:schemeClr val="tx1">
                  <a:lumMod val="50000"/>
                  <a:lumOff val="50000"/>
                </a:schemeClr>
              </a:solidFill>
            </a:endParaRPr>
          </a:p>
        </p:txBody>
      </p:sp>
      <p:pic>
        <p:nvPicPr>
          <p:cNvPr id="109572"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1903413"/>
            <a:ext cx="5688012" cy="3144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Tm="72652">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关系模型的数据操作</a:t>
            </a:r>
          </a:p>
        </p:txBody>
      </p:sp>
      <p:sp>
        <p:nvSpPr>
          <p:cNvPr id="152579"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查询、插入、删除、更新</a:t>
            </a:r>
          </a:p>
          <a:p>
            <a:pPr marL="285750" indent="-285750" eaLnBrk="1" hangingPunct="1">
              <a:lnSpc>
                <a:spcPct val="150000"/>
              </a:lnSpc>
              <a:buSzPct val="80000"/>
              <a:defRPr/>
            </a:pPr>
            <a:r>
              <a:rPr lang="zh-CN" altLang="en-US" dirty="0">
                <a:solidFill>
                  <a:schemeClr val="tx1">
                    <a:lumMod val="50000"/>
                    <a:lumOff val="50000"/>
                  </a:schemeClr>
                </a:solidFill>
              </a:rPr>
              <a:t>数据操作是集合操作，操作对象和操作结果都是关系，即若干元组的集合</a:t>
            </a:r>
          </a:p>
          <a:p>
            <a:pPr marL="285750" indent="-285750" eaLnBrk="1" hangingPunct="1">
              <a:lnSpc>
                <a:spcPct val="150000"/>
              </a:lnSpc>
              <a:buSzPct val="80000"/>
              <a:defRPr/>
            </a:pPr>
            <a:r>
              <a:rPr lang="zh-CN" altLang="en-US" dirty="0">
                <a:solidFill>
                  <a:schemeClr val="tx1">
                    <a:lumMod val="50000"/>
                    <a:lumOff val="50000"/>
                  </a:schemeClr>
                </a:solidFill>
              </a:rPr>
              <a:t>存取路径对用户隐蔽，用户只要指出“干什么”，不必详细说明“怎么干”</a:t>
            </a:r>
          </a:p>
        </p:txBody>
      </p:sp>
    </p:spTree>
  </p:cSld>
  <p:clrMapOvr>
    <a:masterClrMapping/>
  </p:clrMapOvr>
  <p:transition spd="slow" advTm="199672">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5" descr="See the source imag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8625" y="2851150"/>
            <a:ext cx="32242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关系模型的完整性约束</a:t>
            </a:r>
          </a:p>
        </p:txBody>
      </p:sp>
      <p:sp>
        <p:nvSpPr>
          <p:cNvPr id="153603" name="Rectangle 3"/>
          <p:cNvSpPr>
            <a:spLocks noGrp="1" noChangeArrowheads="1"/>
          </p:cNvSpPr>
          <p:nvPr>
            <p:ph sz="quarter" idx="10"/>
          </p:nvPr>
        </p:nvSpPr>
        <p:spPr bwMode="auto">
          <a:xfrm>
            <a:off x="684213" y="696913"/>
            <a:ext cx="8135937" cy="3127375"/>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实体完整性</a:t>
            </a:r>
            <a:endParaRPr lang="en-US" altLang="zh-CN" dirty="0">
              <a:solidFill>
                <a:schemeClr val="tx1">
                  <a:lumMod val="50000"/>
                  <a:lumOff val="50000"/>
                </a:schemeClr>
              </a:solidFill>
            </a:endParaRPr>
          </a:p>
          <a:p>
            <a:pPr marL="555625" lvl="1" indent="-285750" eaLnBrk="1" hangingPunct="1">
              <a:lnSpc>
                <a:spcPct val="150000"/>
              </a:lnSpc>
              <a:buSzPct val="100000"/>
              <a:buFont typeface="微软雅黑" panose="020B0503020204020204" pitchFamily="34" charset="-122"/>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一个关系对应现实世界中一个实体集。现实世界中的实体是可以相互区分、识别的，也即它们应具有某种唯一性标识</a:t>
            </a:r>
          </a:p>
          <a:p>
            <a:pPr marL="285750" indent="-285750" eaLnBrk="1" hangingPunct="1">
              <a:lnSpc>
                <a:spcPct val="150000"/>
              </a:lnSpc>
              <a:buSzPct val="80000"/>
              <a:defRPr/>
            </a:pPr>
            <a:r>
              <a:rPr lang="zh-CN" altLang="en-US" dirty="0" smtClean="0">
                <a:solidFill>
                  <a:schemeClr val="tx1">
                    <a:lumMod val="50000"/>
                    <a:lumOff val="50000"/>
                  </a:schemeClr>
                </a:solidFill>
              </a:rPr>
              <a:t>引用完整性</a:t>
            </a:r>
            <a:endParaRPr lang="en-US" altLang="zh-CN" dirty="0" smtClean="0">
              <a:solidFill>
                <a:schemeClr val="tx1">
                  <a:lumMod val="50000"/>
                  <a:lumOff val="50000"/>
                </a:schemeClr>
              </a:solidFill>
            </a:endParaRPr>
          </a:p>
          <a:p>
            <a:pPr marL="555625" lvl="1" indent="-285750" eaLnBrk="1" hangingPunct="1">
              <a:lnSpc>
                <a:spcPct val="150000"/>
              </a:lnSpc>
              <a:buSzPct val="100000"/>
              <a:buFont typeface="微软雅黑" panose="020B0503020204020204" pitchFamily="34" charset="-122"/>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建立关系之间联系的主关键字与外部关键字引用的约束条件</a:t>
            </a:r>
            <a:endPar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endParaRPr>
          </a:p>
          <a:p>
            <a:pPr marL="285750" indent="-285750" eaLnBrk="1" hangingPunct="1">
              <a:lnSpc>
                <a:spcPct val="150000"/>
              </a:lnSpc>
              <a:buSzPct val="80000"/>
              <a:defRPr/>
            </a:pPr>
            <a:r>
              <a:rPr lang="zh-CN" altLang="en-US" dirty="0" smtClean="0">
                <a:solidFill>
                  <a:schemeClr val="tx1">
                    <a:lumMod val="50000"/>
                    <a:lumOff val="50000"/>
                  </a:schemeClr>
                </a:solidFill>
              </a:rPr>
              <a:t>域完整性</a:t>
            </a:r>
            <a:endParaRPr lang="en-US" altLang="zh-CN" dirty="0" smtClean="0">
              <a:solidFill>
                <a:schemeClr val="tx1">
                  <a:lumMod val="50000"/>
                  <a:lumOff val="50000"/>
                </a:schemeClr>
              </a:solidFill>
            </a:endParaRPr>
          </a:p>
          <a:p>
            <a:pPr marL="557212" lvl="1" indent="-285750" eaLnBrk="1" hangingPunct="1">
              <a:lnSpc>
                <a:spcPct val="150000"/>
              </a:lnSpc>
              <a:buSzPct val="100000"/>
              <a:buFont typeface="微软雅黑" panose="020B0503020204020204" pitchFamily="34" charset="-122"/>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对属性的取值做强制性约束</a:t>
            </a:r>
            <a:endPar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endParaRPr>
          </a:p>
        </p:txBody>
      </p:sp>
    </p:spTree>
  </p:cSld>
  <p:clrMapOvr>
    <a:masterClrMapping/>
  </p:clrMapOvr>
  <p:transition spd="slow" advTm="201447">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关系模型的存储结构</a:t>
            </a:r>
          </a:p>
        </p:txBody>
      </p:sp>
      <p:sp>
        <p:nvSpPr>
          <p:cNvPr id="154627"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表以文件形式存储</a:t>
            </a:r>
          </a:p>
          <a:p>
            <a:pPr marL="285750" indent="-285750" eaLnBrk="1" hangingPunct="1">
              <a:lnSpc>
                <a:spcPct val="150000"/>
              </a:lnSpc>
              <a:buSzPct val="80000"/>
              <a:defRPr/>
            </a:pPr>
            <a:r>
              <a:rPr lang="zh-CN" altLang="en-US" dirty="0">
                <a:solidFill>
                  <a:schemeClr val="tx1">
                    <a:lumMod val="50000"/>
                    <a:lumOff val="50000"/>
                  </a:schemeClr>
                </a:solidFill>
              </a:rPr>
              <a:t>有的</a:t>
            </a:r>
            <a:r>
              <a:rPr lang="en-US" altLang="zh-CN" dirty="0">
                <a:solidFill>
                  <a:schemeClr val="tx1">
                    <a:lumMod val="50000"/>
                    <a:lumOff val="50000"/>
                  </a:schemeClr>
                </a:solidFill>
              </a:rPr>
              <a:t>DBMS</a:t>
            </a:r>
            <a:r>
              <a:rPr lang="zh-CN" altLang="en-US" dirty="0">
                <a:solidFill>
                  <a:schemeClr val="tx1">
                    <a:lumMod val="50000"/>
                    <a:lumOff val="50000"/>
                  </a:schemeClr>
                </a:solidFill>
              </a:rPr>
              <a:t>一个表对应一个操作系统文件</a:t>
            </a:r>
          </a:p>
          <a:p>
            <a:pPr marL="285750" indent="-285750" eaLnBrk="1" hangingPunct="1">
              <a:lnSpc>
                <a:spcPct val="150000"/>
              </a:lnSpc>
              <a:buSzPct val="80000"/>
              <a:defRPr/>
            </a:pPr>
            <a:r>
              <a:rPr lang="zh-CN" altLang="en-US" dirty="0">
                <a:solidFill>
                  <a:schemeClr val="tx1">
                    <a:lumMod val="50000"/>
                    <a:lumOff val="50000"/>
                  </a:schemeClr>
                </a:solidFill>
              </a:rPr>
              <a:t>有的</a:t>
            </a:r>
            <a:r>
              <a:rPr lang="en-US" altLang="zh-CN" dirty="0">
                <a:solidFill>
                  <a:schemeClr val="tx1">
                    <a:lumMod val="50000"/>
                    <a:lumOff val="50000"/>
                  </a:schemeClr>
                </a:solidFill>
              </a:rPr>
              <a:t>DBMS</a:t>
            </a:r>
            <a:r>
              <a:rPr lang="zh-CN" altLang="en-US" dirty="0">
                <a:solidFill>
                  <a:schemeClr val="tx1">
                    <a:lumMod val="50000"/>
                    <a:lumOff val="50000"/>
                  </a:schemeClr>
                </a:solidFill>
              </a:rPr>
              <a:t>自己设计文件结构</a:t>
            </a:r>
          </a:p>
        </p:txBody>
      </p:sp>
      <p:pic>
        <p:nvPicPr>
          <p:cNvPr id="1126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352675"/>
            <a:ext cx="2843212" cy="283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497138"/>
            <a:ext cx="3190875" cy="2570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Tm="152948">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关系模型的优缺点</a:t>
            </a:r>
          </a:p>
        </p:txBody>
      </p:sp>
      <p:sp>
        <p:nvSpPr>
          <p:cNvPr id="155651" name="Rectangle 3"/>
          <p:cNvSpPr>
            <a:spLocks noGrp="1" noChangeArrowheads="1"/>
          </p:cNvSpPr>
          <p:nvPr>
            <p:ph sz="quarter" idx="10"/>
          </p:nvPr>
        </p:nvSpPr>
        <p:spPr bwMode="auto">
          <a:xfrm>
            <a:off x="684213" y="769938"/>
            <a:ext cx="8135937" cy="3805237"/>
          </a:xfrm>
          <a:extLst/>
        </p:spPr>
        <p:txBody>
          <a:bodyPr>
            <a:spAutoFit/>
          </a:bodyPr>
          <a:lstStyle/>
          <a:p>
            <a:pPr marL="285750" indent="-285750" eaLnBrk="1" hangingPunct="1">
              <a:lnSpc>
                <a:spcPts val="2300"/>
              </a:lnSpc>
              <a:buSzPct val="80000"/>
              <a:defRPr/>
            </a:pPr>
            <a:r>
              <a:rPr lang="zh-CN" altLang="en-US" dirty="0">
                <a:solidFill>
                  <a:schemeClr val="tx1">
                    <a:lumMod val="50000"/>
                    <a:lumOff val="50000"/>
                  </a:schemeClr>
                </a:solidFill>
              </a:rPr>
              <a:t>优点</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建立在严格的数学概念的基础上</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概念单一。数据结构简单、清晰，用户易懂易用</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实体和各类联系都用关系来表示。对数据的检索结果也是关系</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关系模型的存取路径对用户隐藏</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具有更高的数据独立性，更好的安全保密性</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简化了程序员的工作和数据库开发建立的工作</a:t>
            </a:r>
          </a:p>
          <a:p>
            <a:pPr marL="285750" indent="-285750" eaLnBrk="1" hangingPunct="1">
              <a:lnSpc>
                <a:spcPts val="2300"/>
              </a:lnSpc>
              <a:buSzPct val="80000"/>
              <a:defRPr/>
            </a:pPr>
            <a:r>
              <a:rPr lang="zh-CN" altLang="en-US" dirty="0">
                <a:solidFill>
                  <a:schemeClr val="tx1">
                    <a:lumMod val="50000"/>
                    <a:lumOff val="50000"/>
                  </a:schemeClr>
                </a:solidFill>
              </a:rPr>
              <a:t>缺点</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存取路径对用户隐藏导致查询效率往往不如非关系数据模型</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为提高性能，必须对用户的查询请求进行优化</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增加了开发数据库管理系统的难度</a:t>
            </a:r>
          </a:p>
        </p:txBody>
      </p:sp>
    </p:spTree>
  </p:cSld>
  <p:clrMapOvr>
    <a:masterClrMapping/>
  </p:clrMapOvr>
  <p:transition spd="slow" advTm="261034">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典型的关系数据库系统</a:t>
            </a:r>
          </a:p>
        </p:txBody>
      </p:sp>
      <p:sp>
        <p:nvSpPr>
          <p:cNvPr id="146435"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12725" indent="-342900" eaLnBrk="1" hangingPunct="1">
              <a:buSzPct val="85000"/>
              <a:defRPr/>
            </a:pPr>
            <a:r>
              <a:rPr lang="en-US" altLang="zh-CN" sz="1800" dirty="0" smtClean="0">
                <a:latin typeface="Arial" pitchFamily="34" charset="0"/>
              </a:rPr>
              <a:t>ORACLE</a:t>
            </a:r>
          </a:p>
          <a:p>
            <a:pPr marL="212725" indent="-342900" eaLnBrk="1" hangingPunct="1">
              <a:buSzPct val="85000"/>
              <a:defRPr/>
            </a:pPr>
            <a:r>
              <a:rPr lang="en-US" altLang="zh-CN" sz="1800" dirty="0" smtClean="0">
                <a:latin typeface="Arial" pitchFamily="34" charset="0"/>
              </a:rPr>
              <a:t>DB2</a:t>
            </a:r>
          </a:p>
          <a:p>
            <a:pPr marL="212725" indent="-342900" eaLnBrk="1" hangingPunct="1">
              <a:buSzPct val="85000"/>
              <a:defRPr/>
            </a:pPr>
            <a:r>
              <a:rPr lang="en-US" altLang="zh-CN" sz="1800" dirty="0" smtClean="0">
                <a:latin typeface="Arial" pitchFamily="34" charset="0"/>
              </a:rPr>
              <a:t>SQL Server</a:t>
            </a:r>
          </a:p>
          <a:p>
            <a:pPr marL="212725" indent="-342900" eaLnBrk="1" hangingPunct="1">
              <a:buSzPct val="85000"/>
              <a:defRPr/>
            </a:pPr>
            <a:r>
              <a:rPr lang="en-US" altLang="zh-CN" sz="1800" dirty="0" smtClean="0">
                <a:latin typeface="Arial" pitchFamily="34" charset="0"/>
              </a:rPr>
              <a:t>MySQL </a:t>
            </a:r>
          </a:p>
          <a:p>
            <a:pPr marL="212725" indent="-342900" eaLnBrk="1" hangingPunct="1">
              <a:buSzPct val="85000"/>
              <a:defRPr/>
            </a:pPr>
            <a:r>
              <a:rPr lang="en-US" altLang="zh-CN" sz="1800" dirty="0" smtClean="0">
                <a:latin typeface="Arial" pitchFamily="34" charset="0"/>
              </a:rPr>
              <a:t>COBASE</a:t>
            </a:r>
          </a:p>
          <a:p>
            <a:pPr marL="212725" indent="-342900" eaLnBrk="1" hangingPunct="1">
              <a:buSzPct val="85000"/>
              <a:defRPr/>
            </a:pPr>
            <a:r>
              <a:rPr lang="en-US" altLang="zh-CN" sz="1800" dirty="0" smtClean="0">
                <a:latin typeface="Arial" pitchFamily="34" charset="0"/>
              </a:rPr>
              <a:t>PBASE</a:t>
            </a:r>
          </a:p>
          <a:p>
            <a:pPr marL="212725" indent="-342900" eaLnBrk="1" hangingPunct="1">
              <a:buSzPct val="85000"/>
              <a:defRPr/>
            </a:pPr>
            <a:r>
              <a:rPr lang="en-US" altLang="zh-CN" sz="1800" dirty="0" err="1" smtClean="0">
                <a:latin typeface="Arial" pitchFamily="34" charset="0"/>
              </a:rPr>
              <a:t>EasyBase</a:t>
            </a:r>
            <a:endParaRPr lang="en-US" altLang="zh-CN" sz="1800" dirty="0" smtClean="0">
              <a:latin typeface="Arial" pitchFamily="34" charset="0"/>
            </a:endParaRPr>
          </a:p>
          <a:p>
            <a:pPr marL="212725" indent="-342900" eaLnBrk="1" hangingPunct="1">
              <a:buSzPct val="85000"/>
              <a:defRPr/>
            </a:pPr>
            <a:r>
              <a:rPr lang="en-US" altLang="zh-CN" sz="1800" dirty="0" smtClean="0">
                <a:latin typeface="Arial" pitchFamily="34" charset="0"/>
              </a:rPr>
              <a:t>DM/2</a:t>
            </a:r>
          </a:p>
          <a:p>
            <a:pPr marL="212725" indent="-342900" eaLnBrk="1" hangingPunct="1">
              <a:buSzPct val="85000"/>
              <a:defRPr/>
            </a:pPr>
            <a:r>
              <a:rPr lang="en-US" altLang="zh-CN" sz="1800" dirty="0" err="1" smtClean="0">
                <a:latin typeface="Arial" pitchFamily="34" charset="0"/>
              </a:rPr>
              <a:t>OpenBase</a:t>
            </a:r>
            <a:endParaRPr lang="en-US" altLang="zh-CN" sz="1800" dirty="0" smtClean="0">
              <a:latin typeface="Arial" pitchFamily="34" charset="0"/>
            </a:endParaRPr>
          </a:p>
          <a:p>
            <a:pPr marL="212725" indent="-342900" eaLnBrk="1" hangingPunct="1">
              <a:buSzPct val="50000"/>
              <a:defRPr/>
            </a:pPr>
            <a:endParaRPr lang="en-US" altLang="zh-CN" sz="1800" dirty="0" smtClean="0">
              <a:latin typeface="Arial" pitchFamily="34" charset="0"/>
            </a:endParaRPr>
          </a:p>
        </p:txBody>
      </p:sp>
      <p:pic>
        <p:nvPicPr>
          <p:cNvPr id="1146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363" y="946150"/>
            <a:ext cx="447675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69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775" y="2025650"/>
            <a:ext cx="4478338" cy="100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694" name="Picture 10" descr="http://pic.baike.soso.com/p/20140126/20140126141144-180882670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6775" y="3300413"/>
            <a:ext cx="1747838"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5" name="Picture 12" descr="http://pic.58pic.com/58pic/14/42/87/90X58PICjnE_102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0600" y="3433763"/>
            <a:ext cx="173037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13852">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矩形 1"/>
          <p:cNvSpPr>
            <a:spLocks noChangeArrowheads="1"/>
          </p:cNvSpPr>
          <p:nvPr/>
        </p:nvSpPr>
        <p:spPr bwMode="auto">
          <a:xfrm>
            <a:off x="5148263" y="971550"/>
            <a:ext cx="3773487"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前言</a:t>
            </a:r>
            <a:endParaRPr lang="en-US" altLang="zh-CN" sz="2000" b="1">
              <a:solidFill>
                <a:schemeClr val="bg1"/>
              </a:solidFill>
              <a:latin typeface="微软雅黑" panose="020B0503020204020204" pitchFamily="34" charset="-122"/>
              <a:ea typeface="微软雅黑" panose="020B0503020204020204" pitchFamily="34" charset="-122"/>
            </a:endParaRP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数据库系统概述</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数据模型</a:t>
            </a:r>
          </a:p>
          <a:p>
            <a:pPr eaLnBrk="1" hangingPunct="1">
              <a:lnSpc>
                <a:spcPct val="200000"/>
              </a:lnSpc>
              <a:spcBef>
                <a:spcPct val="20000"/>
              </a:spcBef>
              <a:buClr>
                <a:schemeClr val="bg1"/>
              </a:buClr>
              <a:buSzPct val="112000"/>
            </a:pPr>
            <a:r>
              <a:rPr lang="zh-CN" altLang="en-US" sz="2000" b="1">
                <a:solidFill>
                  <a:srgbClr val="FF0000"/>
                </a:solidFill>
                <a:latin typeface="微软雅黑" panose="020B0503020204020204" pitchFamily="34" charset="-122"/>
                <a:ea typeface="微软雅黑" panose="020B0503020204020204" pitchFamily="34" charset="-122"/>
              </a:rPr>
              <a:t>数据库系统结构</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数据库系统组成</a:t>
            </a:r>
          </a:p>
        </p:txBody>
      </p:sp>
      <p:cxnSp>
        <p:nvCxnSpPr>
          <p:cNvPr id="4" name="直接连接符 3"/>
          <p:cNvCxnSpPr/>
          <p:nvPr/>
        </p:nvCxnSpPr>
        <p:spPr>
          <a:xfrm>
            <a:off x="4999038" y="15906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99038" y="2263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99038" y="295116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16742" name="文本框 41"/>
          <p:cNvSpPr txBox="1">
            <a:spLocks noChangeArrowheads="1"/>
          </p:cNvSpPr>
          <p:nvPr/>
        </p:nvSpPr>
        <p:spPr bwMode="auto">
          <a:xfrm>
            <a:off x="4506913" y="1012825"/>
            <a:ext cx="552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116743" name="文本框 44"/>
          <p:cNvSpPr txBox="1">
            <a:spLocks noChangeArrowheads="1"/>
          </p:cNvSpPr>
          <p:nvPr/>
        </p:nvSpPr>
        <p:spPr bwMode="auto">
          <a:xfrm>
            <a:off x="4506913" y="167322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116744" name="文本框 46"/>
          <p:cNvSpPr txBox="1">
            <a:spLocks noChangeArrowheads="1"/>
          </p:cNvSpPr>
          <p:nvPr/>
        </p:nvSpPr>
        <p:spPr bwMode="auto">
          <a:xfrm>
            <a:off x="4506913" y="2346325"/>
            <a:ext cx="552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10" name="直接连接符 9"/>
          <p:cNvCxnSpPr/>
          <p:nvPr/>
        </p:nvCxnSpPr>
        <p:spPr>
          <a:xfrm>
            <a:off x="4999038" y="362902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999038" y="429736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16747" name="文本框 57"/>
          <p:cNvSpPr txBox="1">
            <a:spLocks noChangeArrowheads="1"/>
          </p:cNvSpPr>
          <p:nvPr/>
        </p:nvSpPr>
        <p:spPr bwMode="auto">
          <a:xfrm>
            <a:off x="4506913" y="3008313"/>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116748" name="文本框 58"/>
          <p:cNvSpPr txBox="1">
            <a:spLocks noChangeArrowheads="1"/>
          </p:cNvSpPr>
          <p:nvPr/>
        </p:nvSpPr>
        <p:spPr bwMode="auto">
          <a:xfrm>
            <a:off x="4506913" y="3663950"/>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spTree>
  </p:cSld>
  <p:clrMapOvr>
    <a:masterClrMapping/>
  </p:clrMapOvr>
  <p:transition spd="slow" advTm="5585">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数据库系统结构</a:t>
            </a:r>
          </a:p>
        </p:txBody>
      </p:sp>
      <p:sp>
        <p:nvSpPr>
          <p:cNvPr id="158723" name="Rectangle 5"/>
          <p:cNvSpPr>
            <a:spLocks noGrp="1" noChangeArrowheads="1"/>
          </p:cNvSpPr>
          <p:nvPr>
            <p:ph sz="quarter" idx="10"/>
          </p:nvPr>
        </p:nvSpPr>
        <p:spPr bwMode="auto">
          <a:xfrm>
            <a:off x="684213" y="769938"/>
            <a:ext cx="8135937" cy="3293209"/>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从数据库最终用户角度看（数据库系统外部的体系结构） ，数据库系统的结构分为</a:t>
            </a:r>
            <a:r>
              <a:rPr lang="en-US" altLang="zh-CN" dirty="0">
                <a:solidFill>
                  <a:schemeClr val="tx1">
                    <a:lumMod val="50000"/>
                    <a:lumOff val="50000"/>
                  </a:schemeClr>
                </a:solidFill>
              </a:rPr>
              <a:t>:</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单用户结构</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主从式结构</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分布式结构</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客户／服务器</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浏览器／应用服务器／数据库服务器多层结构等</a:t>
            </a:r>
          </a:p>
          <a:p>
            <a:pPr marL="285750" indent="-285750" eaLnBrk="1" hangingPunct="1">
              <a:lnSpc>
                <a:spcPct val="150000"/>
              </a:lnSpc>
              <a:buSzPct val="80000"/>
              <a:defRPr/>
            </a:pPr>
            <a:r>
              <a:rPr lang="zh-CN" altLang="en-US" dirty="0" smtClean="0">
                <a:solidFill>
                  <a:schemeClr val="tx1">
                    <a:lumMod val="50000"/>
                    <a:lumOff val="50000"/>
                  </a:schemeClr>
                </a:solidFill>
              </a:rPr>
              <a:t>从数据库管理系统角度看，数据库系统通常采用三级模式结构，是数据库系统内部的系统结构  </a:t>
            </a:r>
          </a:p>
        </p:txBody>
      </p:sp>
    </p:spTree>
  </p:cSld>
  <p:clrMapOvr>
    <a:masterClrMapping/>
  </p:clrMapOvr>
  <p:transition spd="slow" advTm="4488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611188" y="1273175"/>
            <a:ext cx="1893887" cy="3459163"/>
          </a:xfrm>
          <a:prstGeom prst="roundRect">
            <a:avLst>
              <a:gd name="adj" fmla="val 5617"/>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anchor="ctr"/>
          <a:lstStyle/>
          <a:p>
            <a:pPr algn="ctr" eaLnBrk="1" hangingPunct="1">
              <a:defRPr/>
            </a:pPr>
            <a:endParaRPr lang="zh-CN" altLang="en-US"/>
          </a:p>
        </p:txBody>
      </p:sp>
      <p:sp>
        <p:nvSpPr>
          <p:cNvPr id="22" name="圆角矩形 21"/>
          <p:cNvSpPr/>
          <p:nvPr/>
        </p:nvSpPr>
        <p:spPr>
          <a:xfrm>
            <a:off x="2746375" y="1273175"/>
            <a:ext cx="1893888" cy="3459163"/>
          </a:xfrm>
          <a:prstGeom prst="roundRect">
            <a:avLst>
              <a:gd name="adj" fmla="val 5617"/>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anchor="ctr"/>
          <a:lstStyle/>
          <a:p>
            <a:pPr algn="ctr" eaLnBrk="1" hangingPunct="1">
              <a:defRPr/>
            </a:pPr>
            <a:endParaRPr lang="zh-CN" altLang="en-US"/>
          </a:p>
        </p:txBody>
      </p:sp>
      <p:sp>
        <p:nvSpPr>
          <p:cNvPr id="23" name="圆角矩形 22"/>
          <p:cNvSpPr/>
          <p:nvPr/>
        </p:nvSpPr>
        <p:spPr>
          <a:xfrm>
            <a:off x="4879975" y="1273175"/>
            <a:ext cx="1893888" cy="3459163"/>
          </a:xfrm>
          <a:prstGeom prst="roundRect">
            <a:avLst>
              <a:gd name="adj" fmla="val 5617"/>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anchor="ctr"/>
          <a:lstStyle/>
          <a:p>
            <a:pPr algn="ctr" eaLnBrk="1" hangingPunct="1">
              <a:defRPr/>
            </a:pPr>
            <a:endParaRPr lang="zh-CN" altLang="en-US"/>
          </a:p>
        </p:txBody>
      </p:sp>
      <p:sp>
        <p:nvSpPr>
          <p:cNvPr id="24" name="圆角矩形 23"/>
          <p:cNvSpPr/>
          <p:nvPr/>
        </p:nvSpPr>
        <p:spPr>
          <a:xfrm>
            <a:off x="7013575" y="1273175"/>
            <a:ext cx="1893888" cy="3459163"/>
          </a:xfrm>
          <a:prstGeom prst="roundRect">
            <a:avLst>
              <a:gd name="adj" fmla="val 5617"/>
            </a:avLst>
          </a:prstGeom>
          <a:solidFill>
            <a:srgbClr val="F26D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anchor="ctr"/>
          <a:lstStyle/>
          <a:p>
            <a:pPr algn="ctr" eaLnBrk="1" hangingPunct="1">
              <a:defRPr/>
            </a:pPr>
            <a:endParaRPr lang="zh-CN" altLang="en-US"/>
          </a:p>
        </p:txBody>
      </p:sp>
      <p:grpSp>
        <p:nvGrpSpPr>
          <p:cNvPr id="21510" name="组合 24"/>
          <p:cNvGrpSpPr>
            <a:grpSpLocks/>
          </p:cNvGrpSpPr>
          <p:nvPr/>
        </p:nvGrpSpPr>
        <p:grpSpPr bwMode="auto">
          <a:xfrm>
            <a:off x="2378075" y="2749550"/>
            <a:ext cx="474663" cy="527050"/>
            <a:chOff x="2909468" y="2944906"/>
            <a:chExt cx="682171" cy="682171"/>
          </a:xfrm>
        </p:grpSpPr>
        <p:sp>
          <p:nvSpPr>
            <p:cNvPr id="27" name="椭圆 26"/>
            <p:cNvSpPr/>
            <p:nvPr/>
          </p:nvSpPr>
          <p:spPr>
            <a:xfrm>
              <a:off x="2909468" y="2944906"/>
              <a:ext cx="682171" cy="682171"/>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8" name="燕尾形 27"/>
            <p:cNvSpPr/>
            <p:nvPr/>
          </p:nvSpPr>
          <p:spPr>
            <a:xfrm>
              <a:off x="3123930" y="3064080"/>
              <a:ext cx="253248" cy="44382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grpSp>
      <p:grpSp>
        <p:nvGrpSpPr>
          <p:cNvPr id="21511" name="组合 28"/>
          <p:cNvGrpSpPr>
            <a:grpSpLocks/>
          </p:cNvGrpSpPr>
          <p:nvPr/>
        </p:nvGrpSpPr>
        <p:grpSpPr bwMode="auto">
          <a:xfrm>
            <a:off x="4518025" y="2749550"/>
            <a:ext cx="474663" cy="527050"/>
            <a:chOff x="2909468" y="2944906"/>
            <a:chExt cx="682171" cy="682171"/>
          </a:xfrm>
        </p:grpSpPr>
        <p:sp>
          <p:nvSpPr>
            <p:cNvPr id="30" name="椭圆 29"/>
            <p:cNvSpPr/>
            <p:nvPr/>
          </p:nvSpPr>
          <p:spPr>
            <a:xfrm>
              <a:off x="2909468" y="2944906"/>
              <a:ext cx="682171" cy="682171"/>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8" name="燕尾形 47"/>
            <p:cNvSpPr/>
            <p:nvPr/>
          </p:nvSpPr>
          <p:spPr>
            <a:xfrm>
              <a:off x="3123930" y="3064080"/>
              <a:ext cx="253248" cy="44382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grpSp>
      <p:grpSp>
        <p:nvGrpSpPr>
          <p:cNvPr id="21512" name="组合 48"/>
          <p:cNvGrpSpPr>
            <a:grpSpLocks/>
          </p:cNvGrpSpPr>
          <p:nvPr/>
        </p:nvGrpSpPr>
        <p:grpSpPr bwMode="auto">
          <a:xfrm>
            <a:off x="6656388" y="2749550"/>
            <a:ext cx="474662" cy="527050"/>
            <a:chOff x="2909468" y="2944906"/>
            <a:chExt cx="682171" cy="682171"/>
          </a:xfrm>
        </p:grpSpPr>
        <p:sp>
          <p:nvSpPr>
            <p:cNvPr id="50" name="椭圆 49"/>
            <p:cNvSpPr/>
            <p:nvPr/>
          </p:nvSpPr>
          <p:spPr>
            <a:xfrm>
              <a:off x="2909468" y="2944906"/>
              <a:ext cx="682171" cy="682171"/>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1" name="燕尾形 50"/>
            <p:cNvSpPr/>
            <p:nvPr/>
          </p:nvSpPr>
          <p:spPr>
            <a:xfrm>
              <a:off x="3123930" y="3064080"/>
              <a:ext cx="253247" cy="44382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grpSp>
      <p:sp>
        <p:nvSpPr>
          <p:cNvPr id="52" name="椭圆 51"/>
          <p:cNvSpPr/>
          <p:nvPr/>
        </p:nvSpPr>
        <p:spPr>
          <a:xfrm>
            <a:off x="1241425" y="1574800"/>
            <a:ext cx="604838" cy="606425"/>
          </a:xfrm>
          <a:prstGeom prst="ellipse">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endParaRPr lang="zh-CN" altLang="en-US" sz="1900" dirty="0"/>
          </a:p>
        </p:txBody>
      </p:sp>
      <p:sp>
        <p:nvSpPr>
          <p:cNvPr id="53" name="椭圆 52"/>
          <p:cNvSpPr/>
          <p:nvPr/>
        </p:nvSpPr>
        <p:spPr>
          <a:xfrm>
            <a:off x="7643813" y="1574800"/>
            <a:ext cx="604837" cy="606425"/>
          </a:xfrm>
          <a:prstGeom prst="ellipse">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endParaRPr lang="zh-CN" altLang="en-US" sz="1900" dirty="0"/>
          </a:p>
        </p:txBody>
      </p:sp>
      <p:sp>
        <p:nvSpPr>
          <p:cNvPr id="54" name="椭圆 53"/>
          <p:cNvSpPr/>
          <p:nvPr/>
        </p:nvSpPr>
        <p:spPr>
          <a:xfrm>
            <a:off x="5510213" y="1574800"/>
            <a:ext cx="604837" cy="606425"/>
          </a:xfrm>
          <a:prstGeom prst="ellipse">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endParaRPr lang="zh-CN" altLang="en-US" sz="1900" dirty="0"/>
          </a:p>
        </p:txBody>
      </p:sp>
      <p:sp>
        <p:nvSpPr>
          <p:cNvPr id="55" name="椭圆 54"/>
          <p:cNvSpPr/>
          <p:nvPr/>
        </p:nvSpPr>
        <p:spPr>
          <a:xfrm>
            <a:off x="3387725" y="1557338"/>
            <a:ext cx="603250" cy="606425"/>
          </a:xfrm>
          <a:prstGeom prst="ellipse">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endParaRPr lang="zh-CN" altLang="en-US" sz="1900" dirty="0"/>
          </a:p>
        </p:txBody>
      </p:sp>
      <p:cxnSp>
        <p:nvCxnSpPr>
          <p:cNvPr id="56" name="直接连接符 55"/>
          <p:cNvCxnSpPr/>
          <p:nvPr/>
        </p:nvCxnSpPr>
        <p:spPr>
          <a:xfrm>
            <a:off x="846138" y="2782888"/>
            <a:ext cx="142557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979738" y="2782888"/>
            <a:ext cx="142557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113338" y="2782888"/>
            <a:ext cx="142716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248525" y="2782888"/>
            <a:ext cx="142557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TextBox 39"/>
          <p:cNvSpPr txBox="1"/>
          <p:nvPr/>
        </p:nvSpPr>
        <p:spPr>
          <a:xfrm>
            <a:off x="811213" y="3016250"/>
            <a:ext cx="1493837" cy="847725"/>
          </a:xfrm>
          <a:prstGeom prst="rect">
            <a:avLst/>
          </a:prstGeom>
          <a:noFill/>
        </p:spPr>
        <p:txBody>
          <a:bodyPr lIns="71323" tIns="35662" rIns="71323" bIns="35662">
            <a:spAutoFit/>
          </a:bodyPr>
          <a:lstStyle/>
          <a:p>
            <a:pPr algn="just" defTabSz="1072864" eaLnBrk="1" hangingPunct="1">
              <a:lnSpc>
                <a:spcPct val="120000"/>
              </a:lnSpc>
              <a:spcBef>
                <a:spcPts val="416"/>
              </a:spcBef>
              <a:defRPr/>
            </a:pPr>
            <a:r>
              <a:rPr lang="zh-CN" altLang="en-US" sz="1400" kern="0">
                <a:solidFill>
                  <a:schemeClr val="bg1"/>
                </a:solidFill>
                <a:latin typeface="微软雅黑" panose="020B0503020204020204" pitchFamily="34" charset="-122"/>
                <a:ea typeface="微软雅黑" panose="020B0503020204020204" pitchFamily="34" charset="-122"/>
              </a:rPr>
              <a:t>全面系统的了解数据库的基础概念和基本技能</a:t>
            </a:r>
          </a:p>
        </p:txBody>
      </p:sp>
      <p:sp>
        <p:nvSpPr>
          <p:cNvPr id="61" name="TextBox 39"/>
          <p:cNvSpPr txBox="1"/>
          <p:nvPr/>
        </p:nvSpPr>
        <p:spPr>
          <a:xfrm>
            <a:off x="2941638" y="3016250"/>
            <a:ext cx="1493837" cy="825500"/>
          </a:xfrm>
          <a:prstGeom prst="rect">
            <a:avLst/>
          </a:prstGeom>
          <a:noFill/>
        </p:spPr>
        <p:txBody>
          <a:bodyPr lIns="71323" tIns="35662" rIns="71323" bIns="35662">
            <a:spAutoFit/>
          </a:bodyPr>
          <a:lstStyle/>
          <a:p>
            <a:pPr algn="just" defTabSz="1072864" eaLnBrk="1" hangingPunct="1">
              <a:lnSpc>
                <a:spcPct val="120000"/>
              </a:lnSpc>
              <a:spcBef>
                <a:spcPts val="416"/>
              </a:spcBef>
              <a:defRPr/>
            </a:pPr>
            <a:r>
              <a:rPr lang="zh-CN" altLang="en-US" sz="1400" kern="0">
                <a:solidFill>
                  <a:schemeClr val="bg1"/>
                </a:solidFill>
                <a:latin typeface="微软雅黑" panose="020B0503020204020204" pitchFamily="34" charset="-122"/>
                <a:ea typeface="微软雅黑" panose="020B0503020204020204" pitchFamily="34" charset="-122"/>
              </a:rPr>
              <a:t>能使用</a:t>
            </a:r>
            <a:r>
              <a:rPr lang="en-US" altLang="zh-CN" sz="1400" kern="0">
                <a:solidFill>
                  <a:schemeClr val="bg1"/>
                </a:solidFill>
                <a:latin typeface="微软雅黑" panose="020B0503020204020204" pitchFamily="34" charset="-122"/>
                <a:ea typeface="微软雅黑" panose="020B0503020204020204" pitchFamily="34" charset="-122"/>
              </a:rPr>
              <a:t>SQL</a:t>
            </a:r>
            <a:r>
              <a:rPr lang="zh-CN" altLang="en-US" sz="1400" kern="0">
                <a:solidFill>
                  <a:schemeClr val="bg1"/>
                </a:solidFill>
                <a:latin typeface="微软雅黑" panose="020B0503020204020204" pitchFamily="34" charset="-122"/>
                <a:ea typeface="微软雅黑" panose="020B0503020204020204" pitchFamily="34" charset="-122"/>
              </a:rPr>
              <a:t>语言进行基本数据库操作</a:t>
            </a:r>
          </a:p>
        </p:txBody>
      </p:sp>
      <p:sp>
        <p:nvSpPr>
          <p:cNvPr id="62" name="TextBox 39"/>
          <p:cNvSpPr txBox="1"/>
          <p:nvPr/>
        </p:nvSpPr>
        <p:spPr>
          <a:xfrm>
            <a:off x="4992688" y="3016250"/>
            <a:ext cx="1663700" cy="1106488"/>
          </a:xfrm>
          <a:prstGeom prst="rect">
            <a:avLst/>
          </a:prstGeom>
          <a:noFill/>
        </p:spPr>
        <p:txBody>
          <a:bodyPr lIns="71323" tIns="35662" rIns="71323" bIns="35662">
            <a:spAutoFit/>
          </a:bodyPr>
          <a:lstStyle/>
          <a:p>
            <a:pPr algn="just" defTabSz="1072864" eaLnBrk="1" hangingPunct="1">
              <a:lnSpc>
                <a:spcPct val="120000"/>
              </a:lnSpc>
              <a:spcBef>
                <a:spcPts val="416"/>
              </a:spcBef>
              <a:defRPr/>
            </a:pPr>
            <a:r>
              <a:rPr lang="zh-CN" altLang="en-US" sz="1400" kern="0">
                <a:solidFill>
                  <a:schemeClr val="bg1"/>
                </a:solidFill>
                <a:latin typeface="微软雅黑" panose="020B0503020204020204" pitchFamily="34" charset="-122"/>
                <a:ea typeface="微软雅黑" panose="020B0503020204020204" pitchFamily="34" charset="-122"/>
              </a:rPr>
              <a:t>学会采用逻辑数据库设计和物理数据库设计为核心的规范设计方法</a:t>
            </a:r>
          </a:p>
        </p:txBody>
      </p:sp>
      <p:sp>
        <p:nvSpPr>
          <p:cNvPr id="63" name="TextBox 39"/>
          <p:cNvSpPr txBox="1"/>
          <p:nvPr/>
        </p:nvSpPr>
        <p:spPr>
          <a:xfrm>
            <a:off x="7150100" y="3016250"/>
            <a:ext cx="1651000" cy="1363663"/>
          </a:xfrm>
          <a:prstGeom prst="rect">
            <a:avLst/>
          </a:prstGeom>
          <a:noFill/>
        </p:spPr>
        <p:txBody>
          <a:bodyPr lIns="71323" tIns="35662" rIns="71323" bIns="35662">
            <a:spAutoFit/>
          </a:bodyPr>
          <a:lstStyle/>
          <a:p>
            <a:pPr algn="just" defTabSz="1072864" eaLnBrk="1" hangingPunct="1">
              <a:lnSpc>
                <a:spcPct val="120000"/>
              </a:lnSpc>
              <a:spcBef>
                <a:spcPts val="416"/>
              </a:spcBef>
              <a:defRPr/>
            </a:pPr>
            <a:r>
              <a:rPr lang="zh-CN" altLang="en-US" sz="1400" kern="0">
                <a:solidFill>
                  <a:schemeClr val="bg1"/>
                </a:solidFill>
                <a:latin typeface="微软雅黑" panose="020B0503020204020204" pitchFamily="34" charset="-122"/>
                <a:ea typeface="微软雅黑" panose="020B0503020204020204" pitchFamily="34" charset="-122"/>
              </a:rPr>
              <a:t>具有设计、使用和维护数据库系统的基本能力</a:t>
            </a:r>
            <a:r>
              <a:rPr lang="en-US" altLang="zh-CN" sz="1400" kern="0">
                <a:solidFill>
                  <a:schemeClr val="bg1"/>
                </a:solidFill>
                <a:latin typeface="微软雅黑" panose="020B0503020204020204" pitchFamily="34" charset="-122"/>
                <a:ea typeface="微软雅黑" panose="020B0503020204020204" pitchFamily="34" charset="-122"/>
              </a:rPr>
              <a:t>, </a:t>
            </a:r>
            <a:r>
              <a:rPr lang="zh-CN" altLang="en-US" sz="1400" kern="0">
                <a:solidFill>
                  <a:schemeClr val="bg1"/>
                </a:solidFill>
                <a:latin typeface="微软雅黑" panose="020B0503020204020204" pitchFamily="34" charset="-122"/>
                <a:ea typeface="微软雅黑" panose="020B0503020204020204" pitchFamily="34" charset="-122"/>
              </a:rPr>
              <a:t>具备开发数据库应用软件的基本能力。 </a:t>
            </a:r>
          </a:p>
        </p:txBody>
      </p:sp>
      <p:sp>
        <p:nvSpPr>
          <p:cNvPr id="21525" name="文本框 63"/>
          <p:cNvSpPr txBox="1">
            <a:spLocks noChangeArrowheads="1"/>
          </p:cNvSpPr>
          <p:nvPr/>
        </p:nvSpPr>
        <p:spPr bwMode="auto">
          <a:xfrm>
            <a:off x="806450" y="2281238"/>
            <a:ext cx="15049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algn="ctr" eaLnBrk="1" hangingPunct="1">
              <a:lnSpc>
                <a:spcPct val="120000"/>
              </a:lnSpc>
            </a:pPr>
            <a:r>
              <a:rPr lang="en-US" altLang="zh-CN" sz="2400" b="1">
                <a:solidFill>
                  <a:schemeClr val="bg1"/>
                </a:solidFill>
                <a:latin typeface="微软雅黑" panose="020B0503020204020204" pitchFamily="34" charset="-122"/>
                <a:ea typeface="微软雅黑" panose="020B0503020204020204" pitchFamily="34" charset="-122"/>
              </a:rPr>
              <a:t>①</a:t>
            </a:r>
            <a:endParaRPr lang="en-US" altLang="zh-CN" sz="2400" b="1">
              <a:solidFill>
                <a:schemeClr val="bg1"/>
              </a:solidFill>
            </a:endParaRPr>
          </a:p>
        </p:txBody>
      </p:sp>
      <p:sp>
        <p:nvSpPr>
          <p:cNvPr id="21526" name="文本框 64"/>
          <p:cNvSpPr txBox="1">
            <a:spLocks noChangeArrowheads="1"/>
          </p:cNvSpPr>
          <p:nvPr/>
        </p:nvSpPr>
        <p:spPr bwMode="auto">
          <a:xfrm>
            <a:off x="2940050" y="2281238"/>
            <a:ext cx="15049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algn="ctr" eaLnBrk="1" hangingPunct="1">
              <a:lnSpc>
                <a:spcPct val="120000"/>
              </a:lnSpc>
            </a:pPr>
            <a:r>
              <a:rPr lang="en-US" altLang="zh-CN" sz="2400" b="1">
                <a:solidFill>
                  <a:schemeClr val="bg1"/>
                </a:solidFill>
                <a:latin typeface="微软雅黑" panose="020B0503020204020204" pitchFamily="34" charset="-122"/>
                <a:ea typeface="微软雅黑" panose="020B0503020204020204" pitchFamily="34" charset="-122"/>
              </a:rPr>
              <a:t>②</a:t>
            </a:r>
            <a:endParaRPr lang="en-US" altLang="zh-CN" sz="2400" b="1">
              <a:solidFill>
                <a:schemeClr val="bg1"/>
              </a:solidFill>
            </a:endParaRPr>
          </a:p>
        </p:txBody>
      </p:sp>
      <p:sp>
        <p:nvSpPr>
          <p:cNvPr id="21527" name="文本框 66"/>
          <p:cNvSpPr txBox="1">
            <a:spLocks noChangeArrowheads="1"/>
          </p:cNvSpPr>
          <p:nvPr/>
        </p:nvSpPr>
        <p:spPr bwMode="auto">
          <a:xfrm>
            <a:off x="5073650" y="2281238"/>
            <a:ext cx="1506538"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algn="ctr" eaLnBrk="1" hangingPunct="1">
              <a:lnSpc>
                <a:spcPct val="120000"/>
              </a:lnSpc>
            </a:pPr>
            <a:r>
              <a:rPr lang="en-US" altLang="zh-CN" sz="2400" b="1">
                <a:solidFill>
                  <a:schemeClr val="bg1"/>
                </a:solidFill>
                <a:latin typeface="微软雅黑" panose="020B0503020204020204" pitchFamily="34" charset="-122"/>
                <a:ea typeface="微软雅黑" panose="020B0503020204020204" pitchFamily="34" charset="-122"/>
              </a:rPr>
              <a:t>③</a:t>
            </a:r>
            <a:endParaRPr lang="en-US" altLang="zh-CN" sz="2400" b="1">
              <a:solidFill>
                <a:schemeClr val="bg1"/>
              </a:solidFill>
            </a:endParaRPr>
          </a:p>
        </p:txBody>
      </p:sp>
      <p:sp>
        <p:nvSpPr>
          <p:cNvPr id="21528" name="文本框 67"/>
          <p:cNvSpPr txBox="1">
            <a:spLocks noChangeArrowheads="1"/>
          </p:cNvSpPr>
          <p:nvPr/>
        </p:nvSpPr>
        <p:spPr bwMode="auto">
          <a:xfrm>
            <a:off x="7208838" y="2281238"/>
            <a:ext cx="15049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algn="ctr" eaLnBrk="1" hangingPunct="1">
              <a:lnSpc>
                <a:spcPct val="120000"/>
              </a:lnSpc>
            </a:pPr>
            <a:r>
              <a:rPr lang="en-US" altLang="zh-CN" sz="2400" b="1">
                <a:solidFill>
                  <a:schemeClr val="bg1"/>
                </a:solidFill>
                <a:latin typeface="微软雅黑" panose="020B0503020204020204" pitchFamily="34" charset="-122"/>
                <a:ea typeface="微软雅黑" panose="020B0503020204020204" pitchFamily="34" charset="-122"/>
              </a:rPr>
              <a:t>④</a:t>
            </a:r>
            <a:endParaRPr lang="en-US" altLang="zh-CN" sz="2400" b="1">
              <a:solidFill>
                <a:schemeClr val="bg1"/>
              </a:solidFill>
            </a:endParaRPr>
          </a:p>
        </p:txBody>
      </p:sp>
      <p:sp>
        <p:nvSpPr>
          <p:cNvPr id="21529" name="Freeform 59"/>
          <p:cNvSpPr>
            <a:spLocks noEditPoints="1"/>
          </p:cNvSpPr>
          <p:nvPr/>
        </p:nvSpPr>
        <p:spPr bwMode="auto">
          <a:xfrm>
            <a:off x="1425575" y="1698625"/>
            <a:ext cx="266700" cy="341313"/>
          </a:xfrm>
          <a:custGeom>
            <a:avLst/>
            <a:gdLst>
              <a:gd name="T0" fmla="*/ 2147483646 w 108"/>
              <a:gd name="T1" fmla="*/ 2147483646 h 145"/>
              <a:gd name="T2" fmla="*/ 0 w 108"/>
              <a:gd name="T3" fmla="*/ 2147483646 h 145"/>
              <a:gd name="T4" fmla="*/ 0 w 108"/>
              <a:gd name="T5" fmla="*/ 2147483646 h 145"/>
              <a:gd name="T6" fmla="*/ 2147483646 w 108"/>
              <a:gd name="T7" fmla="*/ 2147483646 h 145"/>
              <a:gd name="T8" fmla="*/ 2147483646 w 108"/>
              <a:gd name="T9" fmla="*/ 2147483646 h 145"/>
              <a:gd name="T10" fmla="*/ 2147483646 w 108"/>
              <a:gd name="T11" fmla="*/ 2147483646 h 145"/>
              <a:gd name="T12" fmla="*/ 2147483646 w 108"/>
              <a:gd name="T13" fmla="*/ 2147483646 h 145"/>
              <a:gd name="T14" fmla="*/ 2147483646 w 108"/>
              <a:gd name="T15" fmla="*/ 2147483646 h 145"/>
              <a:gd name="T16" fmla="*/ 2147483646 w 108"/>
              <a:gd name="T17" fmla="*/ 2147483646 h 145"/>
              <a:gd name="T18" fmla="*/ 2147483646 w 108"/>
              <a:gd name="T19" fmla="*/ 2147483646 h 145"/>
              <a:gd name="T20" fmla="*/ 2147483646 w 108"/>
              <a:gd name="T21" fmla="*/ 2147483646 h 145"/>
              <a:gd name="T22" fmla="*/ 2147483646 w 108"/>
              <a:gd name="T23" fmla="*/ 2147483646 h 145"/>
              <a:gd name="T24" fmla="*/ 2147483646 w 108"/>
              <a:gd name="T25" fmla="*/ 2147483646 h 145"/>
              <a:gd name="T26" fmla="*/ 2147483646 w 108"/>
              <a:gd name="T27" fmla="*/ 2147483646 h 145"/>
              <a:gd name="T28" fmla="*/ 2147483646 w 108"/>
              <a:gd name="T29" fmla="*/ 2147483646 h 145"/>
              <a:gd name="T30" fmla="*/ 2147483646 w 108"/>
              <a:gd name="T31" fmla="*/ 2147483646 h 145"/>
              <a:gd name="T32" fmla="*/ 2147483646 w 108"/>
              <a:gd name="T33" fmla="*/ 2147483646 h 145"/>
              <a:gd name="T34" fmla="*/ 2147483646 w 108"/>
              <a:gd name="T35" fmla="*/ 2147483646 h 145"/>
              <a:gd name="T36" fmla="*/ 2147483646 w 108"/>
              <a:gd name="T37" fmla="*/ 2147483646 h 145"/>
              <a:gd name="T38" fmla="*/ 2147483646 w 108"/>
              <a:gd name="T39" fmla="*/ 2147483646 h 145"/>
              <a:gd name="T40" fmla="*/ 2147483646 w 108"/>
              <a:gd name="T41" fmla="*/ 2147483646 h 145"/>
              <a:gd name="T42" fmla="*/ 2147483646 w 108"/>
              <a:gd name="T43" fmla="*/ 2147483646 h 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lIns="95098" tIns="47549" rIns="95098" bIns="47549"/>
          <a:lstStyle/>
          <a:p>
            <a:endParaRPr lang="zh-CN" altLang="en-US"/>
          </a:p>
        </p:txBody>
      </p:sp>
      <p:grpSp>
        <p:nvGrpSpPr>
          <p:cNvPr id="70" name="Group 21"/>
          <p:cNvGrpSpPr/>
          <p:nvPr/>
        </p:nvGrpSpPr>
        <p:grpSpPr>
          <a:xfrm>
            <a:off x="3491880" y="1648088"/>
            <a:ext cx="377853" cy="358877"/>
            <a:chOff x="744538" y="3198813"/>
            <a:chExt cx="249237" cy="247650"/>
          </a:xfrm>
          <a:solidFill>
            <a:srgbClr val="F26D64"/>
          </a:solidFill>
        </p:grpSpPr>
        <p:sp>
          <p:nvSpPr>
            <p:cNvPr id="71" name="Freeform 8"/>
            <p:cNvSpPr>
              <a:spLocks/>
            </p:cNvSpPr>
            <p:nvPr/>
          </p:nvSpPr>
          <p:spPr bwMode="auto">
            <a:xfrm>
              <a:off x="744538" y="3379788"/>
              <a:ext cx="66675" cy="66675"/>
            </a:xfrm>
            <a:custGeom>
              <a:avLst/>
              <a:gdLst>
                <a:gd name="T0" fmla="*/ 19 w 42"/>
                <a:gd name="T1" fmla="*/ 1 h 42"/>
                <a:gd name="T2" fmla="*/ 0 w 42"/>
                <a:gd name="T3" fmla="*/ 42 h 42"/>
                <a:gd name="T4" fmla="*/ 42 w 42"/>
                <a:gd name="T5" fmla="*/ 24 h 42"/>
                <a:gd name="T6" fmla="*/ 42 w 42"/>
                <a:gd name="T7" fmla="*/ 24 h 42"/>
                <a:gd name="T8" fmla="*/ 19 w 42"/>
                <a:gd name="T9" fmla="*/ 0 h 42"/>
                <a:gd name="T10" fmla="*/ 19 w 42"/>
                <a:gd name="T11" fmla="*/ 1 h 42"/>
              </a:gdLst>
              <a:ahLst/>
              <a:cxnLst>
                <a:cxn ang="0">
                  <a:pos x="T0" y="T1"/>
                </a:cxn>
                <a:cxn ang="0">
                  <a:pos x="T2" y="T3"/>
                </a:cxn>
                <a:cxn ang="0">
                  <a:pos x="T4" y="T5"/>
                </a:cxn>
                <a:cxn ang="0">
                  <a:pos x="T6" y="T7"/>
                </a:cxn>
                <a:cxn ang="0">
                  <a:pos x="T8" y="T9"/>
                </a:cxn>
                <a:cxn ang="0">
                  <a:pos x="T10" y="T11"/>
                </a:cxn>
              </a:cxnLst>
              <a:rect l="0" t="0" r="r" b="b"/>
              <a:pathLst>
                <a:path w="42" h="42">
                  <a:moveTo>
                    <a:pt x="19" y="1"/>
                  </a:moveTo>
                  <a:lnTo>
                    <a:pt x="0" y="42"/>
                  </a:lnTo>
                  <a:lnTo>
                    <a:pt x="42" y="24"/>
                  </a:lnTo>
                  <a:lnTo>
                    <a:pt x="42" y="24"/>
                  </a:lnTo>
                  <a:lnTo>
                    <a:pt x="19" y="0"/>
                  </a:lnTo>
                  <a:lnTo>
                    <a:pt x="1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eaLnBrk="1" hangingPunct="1">
                <a:defRPr/>
              </a:pPr>
              <a:endParaRPr lang="en-US" sz="2500"/>
            </a:p>
          </p:txBody>
        </p:sp>
        <p:sp>
          <p:nvSpPr>
            <p:cNvPr id="72" name="Freeform 9"/>
            <p:cNvSpPr>
              <a:spLocks/>
            </p:cNvSpPr>
            <p:nvPr/>
          </p:nvSpPr>
          <p:spPr bwMode="auto">
            <a:xfrm>
              <a:off x="782638" y="3219451"/>
              <a:ext cx="165100" cy="168275"/>
            </a:xfrm>
            <a:custGeom>
              <a:avLst/>
              <a:gdLst>
                <a:gd name="T0" fmla="*/ 94 w 104"/>
                <a:gd name="T1" fmla="*/ 0 h 106"/>
                <a:gd name="T2" fmla="*/ 0 w 104"/>
                <a:gd name="T3" fmla="*/ 96 h 106"/>
                <a:gd name="T4" fmla="*/ 9 w 104"/>
                <a:gd name="T5" fmla="*/ 106 h 106"/>
                <a:gd name="T6" fmla="*/ 104 w 104"/>
                <a:gd name="T7" fmla="*/ 10 h 106"/>
                <a:gd name="T8" fmla="*/ 94 w 104"/>
                <a:gd name="T9" fmla="*/ 0 h 106"/>
              </a:gdLst>
              <a:ahLst/>
              <a:cxnLst>
                <a:cxn ang="0">
                  <a:pos x="T0" y="T1"/>
                </a:cxn>
                <a:cxn ang="0">
                  <a:pos x="T2" y="T3"/>
                </a:cxn>
                <a:cxn ang="0">
                  <a:pos x="T4" y="T5"/>
                </a:cxn>
                <a:cxn ang="0">
                  <a:pos x="T6" y="T7"/>
                </a:cxn>
                <a:cxn ang="0">
                  <a:pos x="T8" y="T9"/>
                </a:cxn>
              </a:cxnLst>
              <a:rect l="0" t="0" r="r" b="b"/>
              <a:pathLst>
                <a:path w="104" h="106">
                  <a:moveTo>
                    <a:pt x="94" y="0"/>
                  </a:moveTo>
                  <a:lnTo>
                    <a:pt x="0" y="96"/>
                  </a:lnTo>
                  <a:lnTo>
                    <a:pt x="9" y="106"/>
                  </a:lnTo>
                  <a:lnTo>
                    <a:pt x="104" y="1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eaLnBrk="1" hangingPunct="1">
                <a:defRPr/>
              </a:pPr>
              <a:endParaRPr lang="en-US" sz="2500"/>
            </a:p>
          </p:txBody>
        </p:sp>
        <p:sp>
          <p:nvSpPr>
            <p:cNvPr id="73" name="Freeform 10"/>
            <p:cNvSpPr>
              <a:spLocks/>
            </p:cNvSpPr>
            <p:nvPr/>
          </p:nvSpPr>
          <p:spPr bwMode="auto">
            <a:xfrm>
              <a:off x="804863" y="3244851"/>
              <a:ext cx="165100" cy="165100"/>
            </a:xfrm>
            <a:custGeom>
              <a:avLst/>
              <a:gdLst>
                <a:gd name="T0" fmla="*/ 95 w 104"/>
                <a:gd name="T1" fmla="*/ 0 h 104"/>
                <a:gd name="T2" fmla="*/ 0 w 104"/>
                <a:gd name="T3" fmla="*/ 94 h 104"/>
                <a:gd name="T4" fmla="*/ 10 w 104"/>
                <a:gd name="T5" fmla="*/ 104 h 104"/>
                <a:gd name="T6" fmla="*/ 104 w 104"/>
                <a:gd name="T7" fmla="*/ 9 h 104"/>
                <a:gd name="T8" fmla="*/ 95 w 104"/>
                <a:gd name="T9" fmla="*/ 0 h 104"/>
              </a:gdLst>
              <a:ahLst/>
              <a:cxnLst>
                <a:cxn ang="0">
                  <a:pos x="T0" y="T1"/>
                </a:cxn>
                <a:cxn ang="0">
                  <a:pos x="T2" y="T3"/>
                </a:cxn>
                <a:cxn ang="0">
                  <a:pos x="T4" y="T5"/>
                </a:cxn>
                <a:cxn ang="0">
                  <a:pos x="T6" y="T7"/>
                </a:cxn>
                <a:cxn ang="0">
                  <a:pos x="T8" y="T9"/>
                </a:cxn>
              </a:cxnLst>
              <a:rect l="0" t="0" r="r" b="b"/>
              <a:pathLst>
                <a:path w="104" h="104">
                  <a:moveTo>
                    <a:pt x="95" y="0"/>
                  </a:moveTo>
                  <a:lnTo>
                    <a:pt x="0" y="94"/>
                  </a:lnTo>
                  <a:lnTo>
                    <a:pt x="10" y="104"/>
                  </a:lnTo>
                  <a:lnTo>
                    <a:pt x="104" y="9"/>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eaLnBrk="1" hangingPunct="1">
                <a:defRPr/>
              </a:pPr>
              <a:endParaRPr lang="en-US" sz="2500"/>
            </a:p>
          </p:txBody>
        </p:sp>
        <p:sp>
          <p:nvSpPr>
            <p:cNvPr id="74" name="Freeform 11"/>
            <p:cNvSpPr>
              <a:spLocks/>
            </p:cNvSpPr>
            <p:nvPr/>
          </p:nvSpPr>
          <p:spPr bwMode="auto">
            <a:xfrm>
              <a:off x="942975" y="3198813"/>
              <a:ext cx="50800" cy="4921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eaLnBrk="1" hangingPunct="1">
                <a:defRPr/>
              </a:pPr>
              <a:endParaRPr lang="en-US" sz="2500"/>
            </a:p>
          </p:txBody>
        </p:sp>
      </p:grpSp>
      <p:sp>
        <p:nvSpPr>
          <p:cNvPr id="21531"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教学目的</a:t>
            </a:r>
          </a:p>
        </p:txBody>
      </p:sp>
      <p:pic>
        <p:nvPicPr>
          <p:cNvPr id="2153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175" y="1628775"/>
            <a:ext cx="3714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113" y="1692275"/>
            <a:ext cx="427037" cy="38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Tm="117690">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lang="en-US" altLang="zh-CN" smtClean="0"/>
              <a:t>1</a:t>
            </a:r>
            <a:r>
              <a:rPr altLang="zh-CN" smtClean="0"/>
              <a:t>）单用户数据库系统</a:t>
            </a:r>
          </a:p>
        </p:txBody>
      </p:sp>
      <p:sp>
        <p:nvSpPr>
          <p:cNvPr id="159747"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整个数据库系统</a:t>
            </a:r>
            <a:r>
              <a:rPr lang="en-US" altLang="zh-CN" dirty="0">
                <a:solidFill>
                  <a:schemeClr val="tx1">
                    <a:lumMod val="50000"/>
                    <a:lumOff val="50000"/>
                  </a:schemeClr>
                </a:solidFill>
              </a:rPr>
              <a:t>(</a:t>
            </a:r>
            <a:r>
              <a:rPr lang="zh-CN" altLang="en-US" dirty="0">
                <a:solidFill>
                  <a:schemeClr val="tx1">
                    <a:lumMod val="50000"/>
                    <a:lumOff val="50000"/>
                  </a:schemeClr>
                </a:solidFill>
              </a:rPr>
              <a:t>应用程序、</a:t>
            </a:r>
            <a:r>
              <a:rPr lang="en-US" altLang="zh-CN" dirty="0">
                <a:solidFill>
                  <a:schemeClr val="tx1">
                    <a:lumMod val="50000"/>
                    <a:lumOff val="50000"/>
                  </a:schemeClr>
                </a:solidFill>
              </a:rPr>
              <a:t>DBMS</a:t>
            </a:r>
            <a:r>
              <a:rPr lang="zh-CN" altLang="en-US" dirty="0">
                <a:solidFill>
                  <a:schemeClr val="tx1">
                    <a:lumMod val="50000"/>
                    <a:lumOff val="50000"/>
                  </a:schemeClr>
                </a:solidFill>
              </a:rPr>
              <a:t>、数据</a:t>
            </a:r>
            <a:r>
              <a:rPr lang="en-US" altLang="zh-CN" dirty="0">
                <a:solidFill>
                  <a:schemeClr val="tx1">
                    <a:lumMod val="50000"/>
                    <a:lumOff val="50000"/>
                  </a:schemeClr>
                </a:solidFill>
              </a:rPr>
              <a:t>)</a:t>
            </a:r>
            <a:r>
              <a:rPr lang="zh-CN" altLang="en-US" dirty="0">
                <a:solidFill>
                  <a:schemeClr val="tx1">
                    <a:lumMod val="50000"/>
                    <a:lumOff val="50000"/>
                  </a:schemeClr>
                </a:solidFill>
              </a:rPr>
              <a:t>装在一台计算机上，为一个用户独占，不同机器之间不能共享</a:t>
            </a:r>
            <a:r>
              <a:rPr lang="zh-CN" altLang="en-US">
                <a:solidFill>
                  <a:schemeClr val="tx1">
                    <a:lumMod val="50000"/>
                    <a:lumOff val="50000"/>
                  </a:schemeClr>
                </a:solidFill>
              </a:rPr>
              <a:t>数据</a:t>
            </a:r>
            <a:r>
              <a:rPr lang="zh-CN" altLang="en-US" smtClean="0">
                <a:solidFill>
                  <a:schemeClr val="tx1">
                    <a:lumMod val="50000"/>
                    <a:lumOff val="50000"/>
                  </a:schemeClr>
                </a:solidFill>
              </a:rPr>
              <a:t>。</a:t>
            </a:r>
            <a:endParaRPr lang="zh-CN" altLang="en-US" sz="1800" dirty="0">
              <a:latin typeface="Arial" pitchFamily="34" charset="0"/>
            </a:endParaRPr>
          </a:p>
          <a:p>
            <a:pPr marL="285750" indent="-285750" eaLnBrk="1" hangingPunct="1">
              <a:lnSpc>
                <a:spcPct val="150000"/>
              </a:lnSpc>
              <a:buSzPct val="80000"/>
              <a:defRPr/>
            </a:pPr>
            <a:r>
              <a:rPr lang="zh-CN" altLang="en-US" dirty="0">
                <a:solidFill>
                  <a:schemeClr val="tx1">
                    <a:lumMod val="50000"/>
                    <a:lumOff val="50000"/>
                  </a:schemeClr>
                </a:solidFill>
              </a:rPr>
              <a:t>早期的最简单的数据库系统</a:t>
            </a:r>
          </a:p>
        </p:txBody>
      </p:sp>
      <p:pic>
        <p:nvPicPr>
          <p:cNvPr id="118788" name="Picture 6" descr="http://pngimg.com/uploads/computer_pc/computer_pc_PNG77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2641600"/>
            <a:ext cx="27098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9062">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lang="en-US" altLang="zh-CN" dirty="0" smtClean="0"/>
              <a:t>2</a:t>
            </a:r>
            <a:r>
              <a:rPr altLang="zh-CN" dirty="0" smtClean="0"/>
              <a:t>）主从式结构数据库系统</a:t>
            </a:r>
          </a:p>
        </p:txBody>
      </p:sp>
      <p:sp>
        <p:nvSpPr>
          <p:cNvPr id="160771"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一个主机带多个终端的多用户结构</a:t>
            </a:r>
          </a:p>
          <a:p>
            <a:pPr marL="450850" lvl="1" indent="-180975" eaLnBrk="1" hangingPunct="1">
              <a:lnSpc>
                <a:spcPct val="150000"/>
              </a:lnSpc>
              <a:buSzPct val="100000"/>
              <a:buFont typeface="Arial" panose="020B0604020202020204" pitchFamily="34" charset="0"/>
              <a:buChar char="-"/>
              <a:defRPr/>
            </a:pPr>
            <a:r>
              <a:rPr lang="zh-CN" altLang="en-US" sz="1600" dirty="0">
                <a:solidFill>
                  <a:schemeClr val="tx1">
                    <a:lumMod val="50000"/>
                    <a:lumOff val="50000"/>
                  </a:schemeClr>
                </a:solidFill>
              </a:rPr>
              <a:t>数据库系统，包括应用程序、</a:t>
            </a:r>
            <a:r>
              <a:rPr lang="en-US" altLang="zh-CN" sz="1600" dirty="0">
                <a:solidFill>
                  <a:schemeClr val="tx1">
                    <a:lumMod val="50000"/>
                    <a:lumOff val="50000"/>
                  </a:schemeClr>
                </a:solidFill>
              </a:rPr>
              <a:t>DBMS</a:t>
            </a:r>
            <a:r>
              <a:rPr lang="zh-CN" altLang="en-US" sz="1600" dirty="0">
                <a:solidFill>
                  <a:schemeClr val="tx1">
                    <a:lumMod val="50000"/>
                    <a:lumOff val="50000"/>
                  </a:schemeClr>
                </a:solidFill>
              </a:rPr>
              <a:t>、数据，都集中存放在主机上，所有处理任务都由主机来完成</a:t>
            </a:r>
          </a:p>
          <a:p>
            <a:pPr marL="450850" lvl="1" indent="-180975" eaLnBrk="1" hangingPunct="1">
              <a:lnSpc>
                <a:spcPct val="150000"/>
              </a:lnSpc>
              <a:buSzPct val="100000"/>
              <a:buFont typeface="Arial" panose="020B0604020202020204" pitchFamily="34" charset="0"/>
              <a:buChar char="-"/>
              <a:defRPr/>
            </a:pPr>
            <a:r>
              <a:rPr lang="zh-CN" altLang="en-US" sz="1600" dirty="0">
                <a:solidFill>
                  <a:schemeClr val="tx1">
                    <a:lumMod val="50000"/>
                    <a:lumOff val="50000"/>
                  </a:schemeClr>
                </a:solidFill>
              </a:rPr>
              <a:t>各个用户通过主机的终端并发地存取数据库，共享数据资源</a:t>
            </a:r>
          </a:p>
        </p:txBody>
      </p:sp>
      <p:sp>
        <p:nvSpPr>
          <p:cNvPr id="120836" name="TextBox 10"/>
          <p:cNvSpPr txBox="1">
            <a:spLocks noChangeArrowheads="1"/>
          </p:cNvSpPr>
          <p:nvPr/>
        </p:nvSpPr>
        <p:spPr bwMode="auto">
          <a:xfrm>
            <a:off x="6700838" y="4338638"/>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p>
            <a:pPr algn="ctr" eaLnBrk="1" hangingPunct="1">
              <a:spcBef>
                <a:spcPct val="20000"/>
              </a:spcBef>
            </a:pPr>
            <a:r>
              <a:rPr lang="zh-CN" altLang="en-US" sz="2000" b="1">
                <a:latin typeface="微软雅黑" panose="020B0503020204020204" pitchFamily="34" charset="-122"/>
                <a:ea typeface="微软雅黑" panose="020B0503020204020204" pitchFamily="34" charset="-122"/>
              </a:rPr>
              <a:t>主机</a:t>
            </a:r>
          </a:p>
        </p:txBody>
      </p:sp>
      <p:sp>
        <p:nvSpPr>
          <p:cNvPr id="120837" name="TextBox 54"/>
          <p:cNvSpPr txBox="1">
            <a:spLocks noChangeArrowheads="1"/>
          </p:cNvSpPr>
          <p:nvPr/>
        </p:nvSpPr>
        <p:spPr bwMode="auto">
          <a:xfrm>
            <a:off x="4432300" y="3427413"/>
            <a:ext cx="595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p>
            <a:pPr algn="ctr" eaLnBrk="1" hangingPunct="1">
              <a:spcBef>
                <a:spcPct val="20000"/>
              </a:spcBef>
            </a:pPr>
            <a:r>
              <a:rPr lang="zh-CN" altLang="en-US" sz="1600" b="1">
                <a:latin typeface="微软雅黑" panose="020B0503020204020204" pitchFamily="34" charset="-122"/>
                <a:ea typeface="微软雅黑" panose="020B0503020204020204" pitchFamily="34" charset="-122"/>
              </a:rPr>
              <a:t>终端</a:t>
            </a:r>
          </a:p>
        </p:txBody>
      </p:sp>
      <p:pic>
        <p:nvPicPr>
          <p:cNvPr id="120838" name="Picture 2" descr="http://pixabay.com/static/uploads/photo/2013/04/01/08/37/computer-98401_640.png?attach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2709863"/>
            <a:ext cx="1401762"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9" name="Picture 4" descr="http://ico.ooopic.com/ajax/iconpng/?id=10328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2913" y="2513013"/>
            <a:ext cx="9302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0" name="Picture 4" descr="http://ico.ooopic.com/ajax/iconpng/?id=10328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8638" y="3871913"/>
            <a:ext cx="9302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1" name="TextBox 17"/>
          <p:cNvSpPr txBox="1">
            <a:spLocks noChangeArrowheads="1"/>
          </p:cNvSpPr>
          <p:nvPr/>
        </p:nvSpPr>
        <p:spPr bwMode="auto">
          <a:xfrm>
            <a:off x="4481513" y="4824413"/>
            <a:ext cx="595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spAutoFit/>
          </a:bodyPr>
          <a:lstStyle/>
          <a:p>
            <a:pPr algn="ctr" eaLnBrk="1" hangingPunct="1">
              <a:spcBef>
                <a:spcPct val="20000"/>
              </a:spcBef>
            </a:pPr>
            <a:r>
              <a:rPr lang="zh-CN" altLang="en-US" sz="1600" b="1">
                <a:latin typeface="微软雅黑" panose="020B0503020204020204" pitchFamily="34" charset="-122"/>
                <a:ea typeface="微软雅黑" panose="020B0503020204020204" pitchFamily="34" charset="-122"/>
              </a:rPr>
              <a:t>终端</a:t>
            </a:r>
          </a:p>
        </p:txBody>
      </p:sp>
      <p:cxnSp>
        <p:nvCxnSpPr>
          <p:cNvPr id="3" name="直接箭头连接符 2"/>
          <p:cNvCxnSpPr>
            <a:stCxn id="120838" idx="1"/>
            <a:endCxn id="120839" idx="3"/>
          </p:cNvCxnSpPr>
          <p:nvPr/>
        </p:nvCxnSpPr>
        <p:spPr>
          <a:xfrm flipH="1" flipV="1">
            <a:off x="5183188" y="2978150"/>
            <a:ext cx="1044575" cy="5461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 name="直接箭头连接符 4"/>
          <p:cNvCxnSpPr>
            <a:stCxn id="120838" idx="1"/>
            <a:endCxn id="120840" idx="3"/>
          </p:cNvCxnSpPr>
          <p:nvPr/>
        </p:nvCxnSpPr>
        <p:spPr>
          <a:xfrm flipH="1">
            <a:off x="5268913" y="3524250"/>
            <a:ext cx="958850" cy="812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transition spd="slow" advTm="60639">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主从式结构的数据库系统</a:t>
            </a:r>
          </a:p>
        </p:txBody>
      </p:sp>
      <p:sp>
        <p:nvSpPr>
          <p:cNvPr id="161795" name="Rectangle 3"/>
          <p:cNvSpPr>
            <a:spLocks noGrp="1" noChangeArrowheads="1"/>
          </p:cNvSpPr>
          <p:nvPr>
            <p:ph sz="quarter" idx="10"/>
          </p:nvPr>
        </p:nvSpPr>
        <p:spPr bwMode="auto">
          <a:xfrm>
            <a:off x="684213" y="769938"/>
            <a:ext cx="8135937" cy="2590800"/>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优点</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易于管理、控制与维护。</a:t>
            </a:r>
          </a:p>
          <a:p>
            <a:pPr marL="285750" indent="-285750" eaLnBrk="1" hangingPunct="1">
              <a:lnSpc>
                <a:spcPct val="150000"/>
              </a:lnSpc>
              <a:buSzPct val="80000"/>
              <a:defRPr/>
            </a:pPr>
            <a:r>
              <a:rPr lang="zh-CN" altLang="en-US" dirty="0">
                <a:solidFill>
                  <a:schemeClr val="tx1">
                    <a:lumMod val="50000"/>
                    <a:lumOff val="50000"/>
                  </a:schemeClr>
                </a:solidFill>
              </a:rPr>
              <a:t>缺点</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当终端用户数目增加到一定程度后，主机的任务会过分繁重，成为瓶颈，从而使系统性能下降。</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系统的可靠性依赖主机</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当主机出现故障时，整个系统都不能使用。</a:t>
            </a:r>
          </a:p>
          <a:p>
            <a:pPr marL="285750" indent="-285750" eaLnBrk="1" hangingPunct="1">
              <a:lnSpc>
                <a:spcPct val="150000"/>
              </a:lnSpc>
              <a:buSzPct val="80000"/>
              <a:defRPr/>
            </a:pPr>
            <a:endParaRPr lang="en-US" altLang="zh-CN" dirty="0">
              <a:solidFill>
                <a:schemeClr val="tx1">
                  <a:lumMod val="50000"/>
                  <a:lumOff val="50000"/>
                </a:schemeClr>
              </a:solidFill>
            </a:endParaRPr>
          </a:p>
        </p:txBody>
      </p:sp>
    </p:spTree>
  </p:cSld>
  <p:clrMapOvr>
    <a:masterClrMapping/>
  </p:clrMapOvr>
  <p:transition spd="slow" advTm="69320">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lang="en-US" altLang="zh-CN" smtClean="0"/>
              <a:t>3</a:t>
            </a:r>
            <a:r>
              <a:rPr altLang="zh-CN" smtClean="0"/>
              <a:t>）分布式结构的数据库系统</a:t>
            </a:r>
          </a:p>
        </p:txBody>
      </p:sp>
      <p:sp>
        <p:nvSpPr>
          <p:cNvPr id="162820" name="Rectangle 3"/>
          <p:cNvSpPr>
            <a:spLocks noGrp="1" noChangeArrowheads="1"/>
          </p:cNvSpPr>
          <p:nvPr>
            <p:ph sz="quarter" idx="10"/>
          </p:nvPr>
        </p:nvSpPr>
        <p:spPr bwMode="auto">
          <a:xfrm>
            <a:off x="684213" y="769938"/>
            <a:ext cx="8135937" cy="1711325"/>
          </a:xfrm>
          <a:extLst/>
        </p:spPr>
        <p:txBody>
          <a:bodyPr>
            <a:spAutoFit/>
          </a:bodyPr>
          <a:lstStyle/>
          <a:p>
            <a:pPr marL="0" indent="0" eaLnBrk="1" hangingPunct="1">
              <a:lnSpc>
                <a:spcPct val="150000"/>
              </a:lnSpc>
              <a:buSzPct val="80000"/>
              <a:buFont typeface="Arial" pitchFamily="34" charset="0"/>
              <a:buNone/>
              <a:defRPr/>
            </a:pPr>
            <a:r>
              <a:rPr lang="zh-CN" altLang="en-US" sz="1800" dirty="0">
                <a:solidFill>
                  <a:schemeClr val="tx1">
                    <a:lumMod val="50000"/>
                    <a:lumOff val="50000"/>
                  </a:schemeClr>
                </a:solidFill>
              </a:rPr>
              <a:t>数据库中</a:t>
            </a:r>
            <a:r>
              <a:rPr lang="zh-CN" altLang="en-US" sz="1800">
                <a:solidFill>
                  <a:schemeClr val="tx1">
                    <a:lumMod val="50000"/>
                    <a:lumOff val="50000"/>
                  </a:schemeClr>
                </a:solidFill>
              </a:rPr>
              <a:t>的</a:t>
            </a:r>
            <a:r>
              <a:rPr lang="zh-CN" altLang="en-US" sz="1800" smtClean="0">
                <a:solidFill>
                  <a:schemeClr val="tx1">
                    <a:lumMod val="50000"/>
                    <a:lumOff val="50000"/>
                  </a:schemeClr>
                </a:solidFill>
              </a:rPr>
              <a:t>数据逻辑</a:t>
            </a:r>
            <a:r>
              <a:rPr lang="zh-CN" altLang="en-US" sz="1800" dirty="0">
                <a:solidFill>
                  <a:schemeClr val="tx1">
                    <a:lumMod val="50000"/>
                    <a:lumOff val="50000"/>
                  </a:schemeClr>
                </a:solidFill>
              </a:rPr>
              <a:t>上是一个整体，但物理地</a:t>
            </a:r>
            <a:r>
              <a:rPr lang="zh-CN" altLang="en-US" sz="1800">
                <a:solidFill>
                  <a:schemeClr val="tx1">
                    <a:lumMod val="50000"/>
                    <a:lumOff val="50000"/>
                  </a:schemeClr>
                </a:solidFill>
              </a:rPr>
              <a:t>分布</a:t>
            </a:r>
            <a:r>
              <a:rPr lang="zh-CN" altLang="en-US" sz="1800" smtClean="0">
                <a:solidFill>
                  <a:schemeClr val="tx1">
                    <a:lumMod val="50000"/>
                    <a:lumOff val="50000"/>
                  </a:schemeClr>
                </a:solidFill>
              </a:rPr>
              <a:t>在网络</a:t>
            </a:r>
            <a:r>
              <a:rPr lang="zh-CN" altLang="en-US" sz="1800" dirty="0">
                <a:solidFill>
                  <a:schemeClr val="tx1">
                    <a:lumMod val="50000"/>
                    <a:lumOff val="50000"/>
                  </a:schemeClr>
                </a:solidFill>
              </a:rPr>
              <a:t>的不同结点上。</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网络中的每个结点都可以独立处理本地数据库中的数据，执行局部应用</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同时也可以同时存取和处理多个异地数据库中的数据，执行全局应用</a:t>
            </a:r>
          </a:p>
          <a:p>
            <a:pPr marL="285750" indent="-285750" eaLnBrk="1" hangingPunct="1">
              <a:lnSpc>
                <a:spcPct val="150000"/>
              </a:lnSpc>
              <a:buSzPct val="80000"/>
              <a:defRPr/>
            </a:pPr>
            <a:endParaRPr lang="en-US" altLang="zh-CN" sz="1800" dirty="0">
              <a:solidFill>
                <a:schemeClr val="tx1">
                  <a:lumMod val="50000"/>
                  <a:lumOff val="50000"/>
                </a:schemeClr>
              </a:solidFill>
            </a:endParaRPr>
          </a:p>
        </p:txBody>
      </p:sp>
      <p:pic>
        <p:nvPicPr>
          <p:cNvPr id="1228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122488"/>
            <a:ext cx="5076825" cy="3094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900113" y="1943100"/>
            <a:ext cx="3600450" cy="2862263"/>
          </a:xfrm>
          <a:prstGeom prst="rect">
            <a:avLst/>
          </a:prstGeom>
        </p:spPr>
        <p:txBody>
          <a:bodyPr>
            <a:spAutoFit/>
          </a:bodyPr>
          <a:lstStyle/>
          <a:p>
            <a:pPr marL="285750" indent="-285750" eaLnBrk="1" hangingPunct="1">
              <a:lnSpc>
                <a:spcPct val="150000"/>
              </a:lnSpc>
              <a:buSzPct val="80000"/>
              <a:buFont typeface="Wingdings" panose="05000000000000000000" pitchFamily="2" charset="2"/>
              <a:buChar char="l"/>
              <a:defRPr/>
            </a:pPr>
            <a:r>
              <a:rPr lang="zh-CN" altLang="en-US" sz="1800" b="1">
                <a:solidFill>
                  <a:schemeClr val="tx1">
                    <a:lumMod val="50000"/>
                    <a:lumOff val="50000"/>
                  </a:schemeClr>
                </a:solidFill>
                <a:latin typeface="微软雅黑" pitchFamily="34" charset="-122"/>
                <a:ea typeface="微软雅黑" pitchFamily="34" charset="-122"/>
              </a:rPr>
              <a:t>优点</a:t>
            </a:r>
          </a:p>
          <a:p>
            <a:pPr marL="450850" lvl="1" indent="-180975" eaLnBrk="1" hangingPunct="1">
              <a:lnSpc>
                <a:spcPct val="1500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适应了地理上分散的公司、团体和组织对于数据库应用的需求。</a:t>
            </a:r>
          </a:p>
          <a:p>
            <a:pPr marL="285750" indent="-285750" eaLnBrk="1" hangingPunct="1">
              <a:lnSpc>
                <a:spcPct val="150000"/>
              </a:lnSpc>
              <a:buSzPct val="80000"/>
              <a:buFont typeface="Wingdings" panose="05000000000000000000" pitchFamily="2" charset="2"/>
              <a:buChar char="l"/>
              <a:defRPr/>
            </a:pPr>
            <a:r>
              <a:rPr lang="zh-CN" altLang="en-US" sz="1800" b="1">
                <a:solidFill>
                  <a:schemeClr val="tx1">
                    <a:lumMod val="50000"/>
                    <a:lumOff val="50000"/>
                  </a:schemeClr>
                </a:solidFill>
                <a:latin typeface="微软雅黑" pitchFamily="34" charset="-122"/>
                <a:ea typeface="微软雅黑" pitchFamily="34" charset="-122"/>
              </a:rPr>
              <a:t>缺点</a:t>
            </a:r>
          </a:p>
          <a:p>
            <a:pPr marL="450850" lvl="1" indent="-180975" eaLnBrk="1" hangingPunct="1">
              <a:lnSpc>
                <a:spcPct val="1500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数据的分布存放给数据的处理、管理与维护带来困难。</a:t>
            </a:r>
          </a:p>
          <a:p>
            <a:pPr marL="450850" lvl="1" indent="-180975" eaLnBrk="1" hangingPunct="1">
              <a:lnSpc>
                <a:spcPct val="1500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当用户需要经常访问远程数据时，效率会受到网络传输的制约。</a:t>
            </a:r>
            <a:endPar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endParaRPr>
          </a:p>
        </p:txBody>
      </p:sp>
    </p:spTree>
  </p:cSld>
  <p:clrMapOvr>
    <a:masterClrMapping/>
  </p:clrMapOvr>
  <p:transition spd="slow" advTm="233004">
    <p:push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8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497138"/>
            <a:ext cx="52578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7"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lang="en-US" altLang="zh-CN" smtClean="0"/>
              <a:t>4</a:t>
            </a:r>
            <a:r>
              <a:rPr altLang="zh-CN" smtClean="0"/>
              <a:t>）客户／服务器结构</a:t>
            </a:r>
          </a:p>
        </p:txBody>
      </p:sp>
      <p:sp>
        <p:nvSpPr>
          <p:cNvPr id="164868" name="Rectangle 3"/>
          <p:cNvSpPr>
            <a:spLocks noGrp="1" noChangeArrowheads="1"/>
          </p:cNvSpPr>
          <p:nvPr>
            <p:ph sz="quarter" idx="10"/>
          </p:nvPr>
        </p:nvSpPr>
        <p:spPr bwMode="auto">
          <a:xfrm>
            <a:off x="684213" y="769938"/>
            <a:ext cx="8135937" cy="1239837"/>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把</a:t>
            </a:r>
            <a:r>
              <a:rPr lang="en-US" altLang="zh-CN" sz="1800" dirty="0">
                <a:solidFill>
                  <a:schemeClr val="tx1">
                    <a:lumMod val="50000"/>
                    <a:lumOff val="50000"/>
                  </a:schemeClr>
                </a:solidFill>
              </a:rPr>
              <a:t>DBMS</a:t>
            </a:r>
            <a:r>
              <a:rPr lang="zh-CN" altLang="en-US" sz="1800" dirty="0">
                <a:solidFill>
                  <a:schemeClr val="tx1">
                    <a:lumMod val="50000"/>
                    <a:lumOff val="50000"/>
                  </a:schemeClr>
                </a:solidFill>
              </a:rPr>
              <a:t>功能和应用分开</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网络中某个（些）结点上的计算机专门用于执行</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DBMS</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功能，称为数据库服务器，简称服务器</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其他结点上的</a:t>
            </a: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计算机安装外围</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应用开发工具，用户的应用系统，称为客户机</a:t>
            </a:r>
          </a:p>
        </p:txBody>
      </p:sp>
      <p:pic>
        <p:nvPicPr>
          <p:cNvPr id="164870" name="Picture 7" descr="SQLClientServer_es"/>
          <p:cNvPicPr>
            <a:picLocks noChangeAspect="1" noChangeArrowheads="1"/>
          </p:cNvPicPr>
          <p:nvPr/>
        </p:nvPicPr>
        <p:blipFill>
          <a:blip r:embed="rId4"/>
          <a:srcRect/>
          <a:stretch>
            <a:fillRect/>
          </a:stretch>
        </p:blipFill>
        <p:spPr bwMode="auto">
          <a:xfrm>
            <a:off x="6480175" y="3613150"/>
            <a:ext cx="2339975" cy="1460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95599">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588805"/>
                                        </p:tgtEl>
                                        <p:attrNameLst>
                                          <p:attrName>style.visibility</p:attrName>
                                        </p:attrNameLst>
                                      </p:cBhvr>
                                      <p:to>
                                        <p:strVal val="visible"/>
                                      </p:to>
                                    </p:set>
                                    <p:animEffect transition="in" filter="wedge">
                                      <p:cBhvr>
                                        <p:cTn id="7" dur="2000"/>
                                        <p:tgtEl>
                                          <p:spTgt spid="588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客户／服务器的种类</a:t>
            </a:r>
          </a:p>
        </p:txBody>
      </p:sp>
      <p:sp>
        <p:nvSpPr>
          <p:cNvPr id="165891" name="Rectangle 3"/>
          <p:cNvSpPr>
            <a:spLocks noGrp="1" noChangeArrowheads="1"/>
          </p:cNvSpPr>
          <p:nvPr>
            <p:ph sz="quarter" idx="10"/>
          </p:nvPr>
        </p:nvSpPr>
        <p:spPr bwMode="auto">
          <a:xfrm>
            <a:off x="684213" y="769938"/>
            <a:ext cx="8135937" cy="3316287"/>
          </a:xfrm>
          <a:extLst/>
        </p:spPr>
        <p:txBody>
          <a:bodyPr>
            <a:spAutoFit/>
          </a:bodyPr>
          <a:lstStyle/>
          <a:p>
            <a:pPr marL="285750" indent="-285750" eaLnBrk="1" hangingPunct="1">
              <a:lnSpc>
                <a:spcPts val="2500"/>
              </a:lnSpc>
              <a:buSzPct val="80000"/>
              <a:defRPr/>
            </a:pPr>
            <a:r>
              <a:rPr lang="zh-CN" altLang="en-US" sz="1800" dirty="0">
                <a:solidFill>
                  <a:schemeClr val="tx1">
                    <a:lumMod val="50000"/>
                    <a:lumOff val="50000"/>
                  </a:schemeClr>
                </a:solidFill>
              </a:rPr>
              <a:t>集中的</a:t>
            </a:r>
            <a:r>
              <a:rPr lang="zh-CN" altLang="en-US" sz="1800">
                <a:solidFill>
                  <a:schemeClr val="tx1">
                    <a:lumMod val="50000"/>
                    <a:lumOff val="50000"/>
                  </a:schemeClr>
                </a:solidFill>
              </a:rPr>
              <a:t>服务器</a:t>
            </a:r>
            <a:r>
              <a:rPr lang="zh-CN" altLang="en-US" sz="1800" smtClean="0">
                <a:solidFill>
                  <a:schemeClr val="tx1">
                    <a:lumMod val="50000"/>
                    <a:lumOff val="50000"/>
                  </a:schemeClr>
                </a:solidFill>
              </a:rPr>
              <a:t>结构：一</a:t>
            </a:r>
            <a:r>
              <a:rPr lang="zh-CN" altLang="en-US" sz="1800" dirty="0">
                <a:solidFill>
                  <a:schemeClr val="tx1">
                    <a:lumMod val="50000"/>
                    <a:lumOff val="50000"/>
                  </a:schemeClr>
                </a:solidFill>
              </a:rPr>
              <a:t>台数据库服务器，多台客户机</a:t>
            </a:r>
          </a:p>
          <a:p>
            <a:pPr marL="285750" indent="-285750" eaLnBrk="1" hangingPunct="1">
              <a:lnSpc>
                <a:spcPts val="2500"/>
              </a:lnSpc>
              <a:buSzPct val="80000"/>
              <a:defRPr/>
            </a:pPr>
            <a:r>
              <a:rPr lang="zh-CN" altLang="en-US" sz="1800" dirty="0">
                <a:solidFill>
                  <a:schemeClr val="tx1">
                    <a:lumMod val="50000"/>
                    <a:lumOff val="50000"/>
                  </a:schemeClr>
                </a:solidFill>
              </a:rPr>
              <a:t>分布的服务器结构</a:t>
            </a:r>
          </a:p>
          <a:p>
            <a:pPr marL="450850" lvl="1" indent="-180975" eaLnBrk="1" hangingPunct="1">
              <a:lnSpc>
                <a:spcPts val="25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在网络中有多台数据库服务器</a:t>
            </a:r>
          </a:p>
          <a:p>
            <a:pPr marL="450850" lvl="1" indent="-180975" eaLnBrk="1" hangingPunct="1">
              <a:lnSpc>
                <a:spcPts val="25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分布的服务器结构是客户／服务器与分布式数据库的结合</a:t>
            </a:r>
          </a:p>
          <a:p>
            <a:pPr marL="450850" lvl="1" indent="-180975" eaLnBrk="1" hangingPunct="1">
              <a:lnSpc>
                <a:spcPts val="25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客户端的用户请求被传送到数据库服务器，数据库服务器进行处理后，只将结果返回给用户，从而显著减少了数据传输量</a:t>
            </a:r>
          </a:p>
          <a:p>
            <a:pPr marL="450850" lvl="1" indent="-180975" eaLnBrk="1" hangingPunct="1">
              <a:lnSpc>
                <a:spcPts val="25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数据库更加开放</a:t>
            </a:r>
          </a:p>
          <a:p>
            <a:pPr marL="285750" indent="-285750" eaLnBrk="1" hangingPunct="1">
              <a:lnSpc>
                <a:spcPts val="2500"/>
              </a:lnSpc>
              <a:buSzPct val="80000"/>
              <a:defRPr/>
            </a:pPr>
            <a:r>
              <a:rPr lang="zh-CN" altLang="en-US" sz="1800" dirty="0">
                <a:solidFill>
                  <a:schemeClr val="tx1">
                    <a:lumMod val="50000"/>
                    <a:lumOff val="50000"/>
                  </a:schemeClr>
                </a:solidFill>
              </a:rPr>
              <a:t>客户与服务器一般能在多种不同的硬件和软件平台上运行</a:t>
            </a:r>
          </a:p>
          <a:p>
            <a:pPr marL="285750" indent="-285750" eaLnBrk="1" hangingPunct="1">
              <a:lnSpc>
                <a:spcPts val="2500"/>
              </a:lnSpc>
              <a:buSzPct val="80000"/>
              <a:defRPr/>
            </a:pPr>
            <a:r>
              <a:rPr lang="zh-CN" altLang="en-US" sz="1800" dirty="0">
                <a:solidFill>
                  <a:schemeClr val="tx1">
                    <a:lumMod val="50000"/>
                    <a:lumOff val="50000"/>
                  </a:schemeClr>
                </a:solidFill>
              </a:rPr>
              <a:t>可以使用不同厂商的数据库应用开发工具</a:t>
            </a:r>
          </a:p>
        </p:txBody>
      </p:sp>
    </p:spTree>
  </p:cSld>
  <p:clrMapOvr>
    <a:masterClrMapping/>
  </p:clrMapOvr>
  <p:transition spd="slow" advTm="86822">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客户／服务器结构的缺点</a:t>
            </a:r>
          </a:p>
        </p:txBody>
      </p:sp>
      <p:sp>
        <p:nvSpPr>
          <p:cNvPr id="166915" name="Rectangle 3"/>
          <p:cNvSpPr>
            <a:spLocks noGrp="1" noChangeArrowheads="1"/>
          </p:cNvSpPr>
          <p:nvPr>
            <p:ph sz="quarter" idx="10"/>
          </p:nvPr>
        </p:nvSpPr>
        <p:spPr bwMode="auto">
          <a:xfrm>
            <a:off x="684213" y="769938"/>
            <a:ext cx="8135937" cy="2908300"/>
          </a:xfrm>
          <a:extLst/>
        </p:spPr>
        <p:txBody>
          <a:bodyPr>
            <a:spAutoFit/>
          </a:bodyPr>
          <a:lstStyle/>
          <a:p>
            <a:pPr marL="285750" indent="-285750" eaLnBrk="1" hangingPunct="1">
              <a:lnSpc>
                <a:spcPct val="150000"/>
              </a:lnSpc>
              <a:buSzPct val="80000"/>
              <a:defRPr/>
            </a:pPr>
            <a:r>
              <a:rPr lang="en-US" altLang="zh-CN" sz="1800" dirty="0">
                <a:solidFill>
                  <a:schemeClr val="tx1">
                    <a:lumMod val="50000"/>
                    <a:lumOff val="50000"/>
                  </a:schemeClr>
                </a:solidFill>
              </a:rPr>
              <a:t>“</a:t>
            </a:r>
            <a:r>
              <a:rPr lang="zh-CN" altLang="en-US" sz="1800" dirty="0">
                <a:solidFill>
                  <a:schemeClr val="tx1">
                    <a:lumMod val="50000"/>
                    <a:lumOff val="50000"/>
                  </a:schemeClr>
                </a:solidFill>
              </a:rPr>
              <a:t>胖客户”问题：</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系统安装复杂，工作量大。</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应用维护困难，难于保密，造成安全性差。</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相同的应用程序要重复安装在每一台客户机上，从系统总体来看，大大浪费了系统资源。</a:t>
            </a:r>
          </a:p>
          <a:p>
            <a:pPr marL="285750" indent="-285750" eaLnBrk="1" hangingPunct="1">
              <a:lnSpc>
                <a:spcPct val="150000"/>
              </a:lnSpc>
              <a:buSzPct val="80000"/>
              <a:defRPr/>
            </a:pPr>
            <a:r>
              <a:rPr lang="zh-CN" altLang="en-US" sz="1800" dirty="0">
                <a:solidFill>
                  <a:schemeClr val="tx1">
                    <a:lumMod val="50000"/>
                    <a:lumOff val="50000"/>
                  </a:schemeClr>
                </a:solidFill>
              </a:rPr>
              <a:t>系统规模达到数百数千台客户机，它们的硬件配置、操作系统又常常不同，要为每一个客户机安装应用程序和相应的工具模块，其安装维护代价便不可接受了。</a:t>
            </a:r>
          </a:p>
        </p:txBody>
      </p:sp>
    </p:spTree>
  </p:cSld>
  <p:clrMapOvr>
    <a:masterClrMapping/>
  </p:clrMapOvr>
  <p:transition spd="slow" advTm="120271">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lang="en-US" altLang="zh-CN" smtClean="0"/>
              <a:t>5</a:t>
            </a:r>
            <a:r>
              <a:rPr altLang="zh-CN" smtClean="0"/>
              <a:t>）</a:t>
            </a:r>
            <a:r>
              <a:rPr lang="en-US" altLang="zh-CN" smtClean="0"/>
              <a:t>B/S</a:t>
            </a:r>
            <a:r>
              <a:rPr altLang="zh-CN" smtClean="0"/>
              <a:t>服务器结构</a:t>
            </a:r>
          </a:p>
        </p:txBody>
      </p:sp>
      <p:sp>
        <p:nvSpPr>
          <p:cNvPr id="167939" name="Rectangle 3"/>
          <p:cNvSpPr>
            <a:spLocks noGrp="1" noChangeArrowheads="1"/>
          </p:cNvSpPr>
          <p:nvPr>
            <p:ph sz="quarter" idx="10"/>
          </p:nvPr>
        </p:nvSpPr>
        <p:spPr bwMode="auto">
          <a:xfrm>
            <a:off x="684213" y="769938"/>
            <a:ext cx="8135937" cy="2373312"/>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客户端：</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浏览器软件、用户界面</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浏览器的界面统一，广大用户容易掌握</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大大减少了培训时间与费用。</a:t>
            </a:r>
          </a:p>
          <a:p>
            <a:pPr marL="285750" indent="-285750" eaLnBrk="1" hangingPunct="1">
              <a:lnSpc>
                <a:spcPct val="150000"/>
              </a:lnSpc>
              <a:buSzPct val="80000"/>
              <a:defRPr/>
            </a:pPr>
            <a:r>
              <a:rPr lang="zh-CN" altLang="en-US" sz="1800" dirty="0">
                <a:solidFill>
                  <a:schemeClr val="tx1">
                    <a:lumMod val="50000"/>
                    <a:lumOff val="50000"/>
                  </a:schemeClr>
                </a:solidFill>
              </a:rPr>
              <a:t>服务器端</a:t>
            </a:r>
            <a:r>
              <a:rPr lang="zh-CN" altLang="en-US" sz="1800" dirty="0" smtClean="0">
                <a:solidFill>
                  <a:schemeClr val="tx1">
                    <a:lumMod val="50000"/>
                    <a:lumOff val="50000"/>
                  </a:schemeClr>
                </a:solidFill>
              </a:rPr>
              <a:t>分为</a:t>
            </a:r>
            <a:r>
              <a:rPr lang="zh-CN" altLang="en-US" sz="1800" dirty="0">
                <a:solidFill>
                  <a:schemeClr val="tx1">
                    <a:lumMod val="50000"/>
                    <a:lumOff val="50000"/>
                  </a:schemeClr>
                </a:solidFill>
              </a:rPr>
              <a:t>三</a:t>
            </a:r>
            <a:r>
              <a:rPr lang="zh-CN" altLang="en-US" sz="1800" dirty="0" smtClean="0">
                <a:solidFill>
                  <a:schemeClr val="tx1">
                    <a:lumMod val="50000"/>
                    <a:lumOff val="50000"/>
                  </a:schemeClr>
                </a:solidFill>
              </a:rPr>
              <a:t>部分</a:t>
            </a:r>
            <a:r>
              <a:rPr lang="zh-CN" altLang="en-US" sz="1800" dirty="0">
                <a:solidFill>
                  <a:schemeClr val="tx1">
                    <a:lumMod val="50000"/>
                    <a:lumOff val="50000"/>
                  </a:schemeClr>
                </a:solidFill>
              </a:rPr>
              <a:t>：</a:t>
            </a:r>
            <a:r>
              <a:rPr lang="en-US" altLang="zh-CN" sz="1800" dirty="0">
                <a:solidFill>
                  <a:schemeClr val="tx1">
                    <a:lumMod val="50000"/>
                    <a:lumOff val="50000"/>
                  </a:schemeClr>
                </a:solidFill>
              </a:rPr>
              <a:t>Web</a:t>
            </a:r>
            <a:r>
              <a:rPr lang="zh-CN" altLang="en-US" sz="1800" dirty="0">
                <a:solidFill>
                  <a:schemeClr val="tx1">
                    <a:lumMod val="50000"/>
                    <a:lumOff val="50000"/>
                  </a:schemeClr>
                </a:solidFill>
              </a:rPr>
              <a:t>服务器、应用服务器；数据库服务器等</a:t>
            </a:r>
          </a:p>
          <a:p>
            <a:pPr marL="450850" lvl="1" indent="-180975" eaLnBrk="1" hangingPunct="1">
              <a:buSzPct val="100000"/>
              <a:buFont typeface="Arial" panose="020B0604020202020204" pitchFamily="34" charset="0"/>
              <a:buChar char="-"/>
              <a:defRPr/>
            </a:pPr>
            <a:endParaRPr lang="en-US" altLang="zh-CN" sz="1600" dirty="0">
              <a:latin typeface="Arial" pitchFamily="34" charset="0"/>
            </a:endParaRPr>
          </a:p>
        </p:txBody>
      </p:sp>
      <p:pic>
        <p:nvPicPr>
          <p:cNvPr id="167940" name="Picture 4" descr="jet_13"/>
          <p:cNvPicPr>
            <a:picLocks noChangeAspect="1" noChangeArrowheads="1"/>
          </p:cNvPicPr>
          <p:nvPr/>
        </p:nvPicPr>
        <p:blipFill>
          <a:blip r:embed="rId2"/>
          <a:srcRect/>
          <a:stretch>
            <a:fillRect/>
          </a:stretch>
        </p:blipFill>
        <p:spPr bwMode="auto">
          <a:xfrm>
            <a:off x="2051050" y="3028950"/>
            <a:ext cx="3959225" cy="20653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Rectangle 5"/>
          <p:cNvSpPr>
            <a:spLocks noChangeArrowheads="1"/>
          </p:cNvSpPr>
          <p:nvPr/>
        </p:nvSpPr>
        <p:spPr bwMode="auto">
          <a:xfrm>
            <a:off x="4356100" y="2884488"/>
            <a:ext cx="4392613"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indent="233363">
              <a:defRPr sz="3200">
                <a:solidFill>
                  <a:schemeClr val="tx1"/>
                </a:solidFill>
                <a:latin typeface="Arial" panose="020B0604020202020204" pitchFamily="34" charset="0"/>
                <a:ea typeface="宋体" panose="02010600030101010101" pitchFamily="2" charset="-122"/>
              </a:defRPr>
            </a:lvl5pPr>
            <a:lvl6pPr marL="2284413" indent="23336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741613" indent="23336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198813" indent="23336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656013" indent="23336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lvl="4" eaLnBrk="1" hangingPunct="1">
              <a:lnSpc>
                <a:spcPct val="120000"/>
              </a:lnSpc>
              <a:spcBef>
                <a:spcPct val="20000"/>
              </a:spcBef>
              <a:buFontTx/>
              <a:buChar char="•"/>
            </a:pPr>
            <a:r>
              <a:rPr lang="zh-CN" altLang="en-US" sz="1800">
                <a:solidFill>
                  <a:srgbClr val="FF0000"/>
                </a:solidFill>
                <a:latin typeface="微软雅黑" panose="020B0503020204020204" pitchFamily="34" charset="-122"/>
                <a:ea typeface="微软雅黑" panose="020B0503020204020204" pitchFamily="34" charset="-122"/>
              </a:rPr>
              <a:t>大大减少了系统开发和维护代价</a:t>
            </a:r>
          </a:p>
          <a:p>
            <a:pPr lvl="4" eaLnBrk="1" hangingPunct="1">
              <a:lnSpc>
                <a:spcPct val="120000"/>
              </a:lnSpc>
              <a:spcBef>
                <a:spcPct val="20000"/>
              </a:spcBef>
              <a:buFontTx/>
              <a:buChar char="•"/>
            </a:pPr>
            <a:r>
              <a:rPr lang="zh-CN" altLang="en-US" sz="1800">
                <a:solidFill>
                  <a:srgbClr val="FF0000"/>
                </a:solidFill>
                <a:latin typeface="微软雅黑" panose="020B0503020204020204" pitchFamily="34" charset="-122"/>
                <a:ea typeface="微软雅黑" panose="020B0503020204020204" pitchFamily="34" charset="-122"/>
              </a:rPr>
              <a:t>能够支持数万甚至更多的用户</a:t>
            </a:r>
          </a:p>
        </p:txBody>
      </p:sp>
    </p:spTree>
  </p:cSld>
  <p:clrMapOvr>
    <a:masterClrMapping/>
  </p:clrMapOvr>
  <p:transition spd="slow" advTm="92350">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3"/>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lang="en-US" altLang="zh-CN" smtClean="0"/>
              <a:t>6</a:t>
            </a:r>
            <a:r>
              <a:rPr altLang="zh-CN" smtClean="0"/>
              <a:t>）嵌入式数据库系统</a:t>
            </a:r>
          </a:p>
        </p:txBody>
      </p:sp>
      <p:pic>
        <p:nvPicPr>
          <p:cNvPr id="158723" name="Picture 15" descr="u=3391321049,1887619050&amp;gp=26">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838" y="1477963"/>
            <a:ext cx="733425" cy="11112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58724" name="Picture 17" descr="u=1628104426,2580383353&amp;gp=46">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838" y="1538288"/>
            <a:ext cx="1333500" cy="6096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58725" name="Picture 19" descr="u=3010840373,4015186243&amp;gp=30">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0788" y="1657350"/>
            <a:ext cx="1333500" cy="78581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58726" name="Picture 21" descr="u=3209571787,1829862606&amp;gp=30">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2363" y="3336925"/>
            <a:ext cx="1219200" cy="1016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58727" name="Picture 23" descr="u=741234822,3894380929&amp;gp=-32">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5875" y="3517900"/>
            <a:ext cx="1333500" cy="8255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cSld>
  <p:clrMapOvr>
    <a:masterClrMapping/>
  </p:clrMapOvr>
  <p:transition spd="slow" advTm="53243">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数据库系统模式的概念</a:t>
            </a:r>
          </a:p>
        </p:txBody>
      </p:sp>
      <p:sp>
        <p:nvSpPr>
          <p:cNvPr id="171011" name="Rectangle 3"/>
          <p:cNvSpPr>
            <a:spLocks noGrp="1" noChangeArrowheads="1"/>
          </p:cNvSpPr>
          <p:nvPr>
            <p:ph sz="quarter" idx="10"/>
          </p:nvPr>
        </p:nvSpPr>
        <p:spPr bwMode="auto">
          <a:xfrm>
            <a:off x="684213" y="769938"/>
            <a:ext cx="8135937" cy="3908425"/>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模式（</a:t>
            </a:r>
            <a:r>
              <a:rPr lang="en-US" altLang="zh-CN" sz="1800" dirty="0">
                <a:solidFill>
                  <a:schemeClr val="tx1">
                    <a:lumMod val="50000"/>
                    <a:lumOff val="50000"/>
                  </a:schemeClr>
                </a:solidFill>
              </a:rPr>
              <a:t>Schema</a:t>
            </a:r>
            <a:r>
              <a:rPr lang="zh-CN" altLang="en-US" sz="1800" dirty="0">
                <a:solidFill>
                  <a:schemeClr val="tx1">
                    <a:lumMod val="50000"/>
                    <a:lumOff val="50000"/>
                  </a:schemeClr>
                </a:solidFill>
              </a:rPr>
              <a:t>）</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数据库逻辑结构和特征的描述</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是型的描述</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反映的是数据的结构及其联系</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模式是相对稳定的</a:t>
            </a:r>
          </a:p>
          <a:p>
            <a:pPr marL="285750" indent="-285750" eaLnBrk="1" hangingPunct="1">
              <a:lnSpc>
                <a:spcPct val="150000"/>
              </a:lnSpc>
              <a:buSzPct val="80000"/>
              <a:defRPr/>
            </a:pPr>
            <a:r>
              <a:rPr lang="zh-CN" altLang="en-US" sz="1800" dirty="0">
                <a:solidFill>
                  <a:schemeClr val="tx1">
                    <a:lumMod val="50000"/>
                    <a:lumOff val="50000"/>
                  </a:schemeClr>
                </a:solidFill>
              </a:rPr>
              <a:t>模式的一个实例（</a:t>
            </a:r>
            <a:r>
              <a:rPr lang="en-US" altLang="zh-CN" sz="1800" dirty="0">
                <a:solidFill>
                  <a:schemeClr val="tx1">
                    <a:lumMod val="50000"/>
                    <a:lumOff val="50000"/>
                  </a:schemeClr>
                </a:solidFill>
              </a:rPr>
              <a:t>Instance</a:t>
            </a:r>
            <a:r>
              <a:rPr lang="zh-CN" altLang="en-US" sz="1800" dirty="0">
                <a:solidFill>
                  <a:schemeClr val="tx1">
                    <a:lumMod val="50000"/>
                    <a:lumOff val="50000"/>
                  </a:schemeClr>
                </a:solidFill>
              </a:rPr>
              <a:t>）</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模式的一个具体值</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反映数据库某一时刻的状态</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同一个模式可以有很多实例</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实例随数据库中的数据的更新而变动</a:t>
            </a:r>
          </a:p>
        </p:txBody>
      </p:sp>
    </p:spTree>
    <p:extLst>
      <p:ext uri="{BB962C8B-B14F-4D97-AF65-F5344CB8AC3E}">
        <p14:creationId xmlns:p14="http://schemas.microsoft.com/office/powerpoint/2010/main" val="1448309420"/>
      </p:ext>
    </p:extLst>
  </p:cSld>
  <p:clrMapOvr>
    <a:masterClrMapping/>
  </p:clrMapOvr>
  <p:transition spd="slow" advTm="322105">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5580063" y="4356100"/>
            <a:ext cx="272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p>
            <a:pPr eaLnBrk="1" hangingPunct="1">
              <a:spcBef>
                <a:spcPct val="20000"/>
              </a:spcBef>
            </a:pPr>
            <a:r>
              <a:rPr lang="zh-CN" altLang="en-US" sz="1800" b="1">
                <a:solidFill>
                  <a:srgbClr val="FFC000"/>
                </a:solidFill>
                <a:latin typeface="微软雅黑" panose="020B0503020204020204" pitchFamily="34" charset="-122"/>
                <a:ea typeface="微软雅黑" panose="020B0503020204020204" pitchFamily="34" charset="-122"/>
              </a:rPr>
              <a:t>理论、技术、实践相结合</a:t>
            </a:r>
          </a:p>
        </p:txBody>
      </p:sp>
      <p:sp>
        <p:nvSpPr>
          <p:cNvPr id="23555"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课程学习特点</a:t>
            </a:r>
          </a:p>
        </p:txBody>
      </p:sp>
      <p:pic>
        <p:nvPicPr>
          <p:cNvPr id="23556"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763" y="1258888"/>
            <a:ext cx="2952750" cy="272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27"/>
          <p:cNvGrpSpPr>
            <a:grpSpLocks/>
          </p:cNvGrpSpPr>
          <p:nvPr/>
        </p:nvGrpSpPr>
        <p:grpSpPr bwMode="auto">
          <a:xfrm>
            <a:off x="1074738" y="4078288"/>
            <a:ext cx="725487" cy="723900"/>
            <a:chOff x="875113" y="4924847"/>
            <a:chExt cx="687003" cy="687003"/>
          </a:xfrm>
        </p:grpSpPr>
        <p:sp>
          <p:nvSpPr>
            <p:cNvPr id="7" name="Rectangle 9"/>
            <p:cNvSpPr/>
            <p:nvPr/>
          </p:nvSpPr>
          <p:spPr>
            <a:xfrm>
              <a:off x="875113" y="4924847"/>
              <a:ext cx="687003" cy="687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11"/>
            <p:cNvSpPr>
              <a:spLocks noEditPoints="1"/>
            </p:cNvSpPr>
            <p:nvPr/>
          </p:nvSpPr>
          <p:spPr bwMode="auto">
            <a:xfrm>
              <a:off x="1019429" y="5093585"/>
              <a:ext cx="389352" cy="349528"/>
            </a:xfrm>
            <a:custGeom>
              <a:avLst/>
              <a:gdLst>
                <a:gd name="T0" fmla="*/ 10 w 95"/>
                <a:gd name="T1" fmla="*/ 0 h 85"/>
                <a:gd name="T2" fmla="*/ 85 w 95"/>
                <a:gd name="T3" fmla="*/ 0 h 85"/>
                <a:gd name="T4" fmla="*/ 95 w 95"/>
                <a:gd name="T5" fmla="*/ 10 h 85"/>
                <a:gd name="T6" fmla="*/ 95 w 95"/>
                <a:gd name="T7" fmla="*/ 76 h 85"/>
                <a:gd name="T8" fmla="*/ 85 w 95"/>
                <a:gd name="T9" fmla="*/ 85 h 85"/>
                <a:gd name="T10" fmla="*/ 10 w 95"/>
                <a:gd name="T11" fmla="*/ 85 h 85"/>
                <a:gd name="T12" fmla="*/ 0 w 95"/>
                <a:gd name="T13" fmla="*/ 76 h 85"/>
                <a:gd name="T14" fmla="*/ 0 w 95"/>
                <a:gd name="T15" fmla="*/ 10 h 85"/>
                <a:gd name="T16" fmla="*/ 10 w 95"/>
                <a:gd name="T17" fmla="*/ 0 h 85"/>
                <a:gd name="T18" fmla="*/ 48 w 95"/>
                <a:gd name="T19" fmla="*/ 38 h 85"/>
                <a:gd name="T20" fmla="*/ 43 w 95"/>
                <a:gd name="T21" fmla="*/ 44 h 85"/>
                <a:gd name="T22" fmla="*/ 48 w 95"/>
                <a:gd name="T23" fmla="*/ 50 h 85"/>
                <a:gd name="T24" fmla="*/ 54 w 95"/>
                <a:gd name="T25" fmla="*/ 44 h 85"/>
                <a:gd name="T26" fmla="*/ 48 w 95"/>
                <a:gd name="T27" fmla="*/ 38 h 85"/>
                <a:gd name="T28" fmla="*/ 42 w 95"/>
                <a:gd name="T29" fmla="*/ 36 h 85"/>
                <a:gd name="T30" fmla="*/ 48 w 95"/>
                <a:gd name="T31" fmla="*/ 34 h 85"/>
                <a:gd name="T32" fmla="*/ 54 w 95"/>
                <a:gd name="T33" fmla="*/ 36 h 85"/>
                <a:gd name="T34" fmla="*/ 57 w 95"/>
                <a:gd name="T35" fmla="*/ 30 h 85"/>
                <a:gd name="T36" fmla="*/ 64 w 95"/>
                <a:gd name="T37" fmla="*/ 19 h 85"/>
                <a:gd name="T38" fmla="*/ 48 w 95"/>
                <a:gd name="T39" fmla="*/ 14 h 85"/>
                <a:gd name="T40" fmla="*/ 33 w 95"/>
                <a:gd name="T41" fmla="*/ 19 h 85"/>
                <a:gd name="T42" fmla="*/ 39 w 95"/>
                <a:gd name="T43" fmla="*/ 30 h 85"/>
                <a:gd name="T44" fmla="*/ 42 w 95"/>
                <a:gd name="T45" fmla="*/ 36 h 85"/>
                <a:gd name="T46" fmla="*/ 58 w 95"/>
                <a:gd name="T47" fmla="*/ 43 h 85"/>
                <a:gd name="T48" fmla="*/ 57 w 95"/>
                <a:gd name="T49" fmla="*/ 49 h 85"/>
                <a:gd name="T50" fmla="*/ 53 w 95"/>
                <a:gd name="T51" fmla="*/ 53 h 85"/>
                <a:gd name="T52" fmla="*/ 56 w 95"/>
                <a:gd name="T53" fmla="*/ 59 h 85"/>
                <a:gd name="T54" fmla="*/ 62 w 95"/>
                <a:gd name="T55" fmla="*/ 70 h 85"/>
                <a:gd name="T56" fmla="*/ 74 w 95"/>
                <a:gd name="T57" fmla="*/ 59 h 85"/>
                <a:gd name="T58" fmla="*/ 78 w 95"/>
                <a:gd name="T59" fmla="*/ 43 h 85"/>
                <a:gd name="T60" fmla="*/ 65 w 95"/>
                <a:gd name="T61" fmla="*/ 43 h 85"/>
                <a:gd name="T62" fmla="*/ 58 w 95"/>
                <a:gd name="T63" fmla="*/ 43 h 85"/>
                <a:gd name="T64" fmla="*/ 44 w 95"/>
                <a:gd name="T65" fmla="*/ 53 h 85"/>
                <a:gd name="T66" fmla="*/ 40 w 95"/>
                <a:gd name="T67" fmla="*/ 49 h 85"/>
                <a:gd name="T68" fmla="*/ 38 w 95"/>
                <a:gd name="T69" fmla="*/ 43 h 85"/>
                <a:gd name="T70" fmla="*/ 31 w 95"/>
                <a:gd name="T71" fmla="*/ 43 h 85"/>
                <a:gd name="T72" fmla="*/ 19 w 95"/>
                <a:gd name="T73" fmla="*/ 43 h 85"/>
                <a:gd name="T74" fmla="*/ 23 w 95"/>
                <a:gd name="T75" fmla="*/ 59 h 85"/>
                <a:gd name="T76" fmla="*/ 34 w 95"/>
                <a:gd name="T77" fmla="*/ 70 h 85"/>
                <a:gd name="T78" fmla="*/ 41 w 95"/>
                <a:gd name="T79" fmla="*/ 59 h 85"/>
                <a:gd name="T80" fmla="*/ 44 w 95"/>
                <a:gd name="T8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bg1"/>
            </a:solidFill>
            <a:ln>
              <a:noFill/>
            </a:ln>
          </p:spPr>
          <p:txBody>
            <a:bodyPr lIns="96435" tIns="48218" rIns="96435" bIns="48218"/>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endParaRPr lang="zh-CN" altLang="en-US" sz="1898">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Group 4"/>
          <p:cNvGrpSpPr>
            <a:grpSpLocks/>
          </p:cNvGrpSpPr>
          <p:nvPr/>
        </p:nvGrpSpPr>
        <p:grpSpPr bwMode="auto">
          <a:xfrm>
            <a:off x="1074738" y="979488"/>
            <a:ext cx="725487" cy="723900"/>
            <a:chOff x="875113" y="2012837"/>
            <a:chExt cx="687003" cy="687003"/>
          </a:xfrm>
        </p:grpSpPr>
        <p:sp>
          <p:nvSpPr>
            <p:cNvPr id="10" name="Rectangle 6"/>
            <p:cNvSpPr/>
            <p:nvPr/>
          </p:nvSpPr>
          <p:spPr>
            <a:xfrm>
              <a:off x="875113" y="2012837"/>
              <a:ext cx="687003" cy="687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2"/>
            <p:cNvSpPr>
              <a:spLocks noEditPoints="1"/>
            </p:cNvSpPr>
            <p:nvPr/>
          </p:nvSpPr>
          <p:spPr bwMode="auto">
            <a:xfrm>
              <a:off x="1046488" y="2205680"/>
              <a:ext cx="344253" cy="301317"/>
            </a:xfrm>
            <a:custGeom>
              <a:avLst/>
              <a:gdLst>
                <a:gd name="T0" fmla="*/ 18 w 84"/>
                <a:gd name="T1" fmla="*/ 0 h 73"/>
                <a:gd name="T2" fmla="*/ 26 w 84"/>
                <a:gd name="T3" fmla="*/ 7 h 73"/>
                <a:gd name="T4" fmla="*/ 10 w 84"/>
                <a:gd name="T5" fmla="*/ 7 h 73"/>
                <a:gd name="T6" fmla="*/ 18 w 84"/>
                <a:gd name="T7" fmla="*/ 0 h 73"/>
                <a:gd name="T8" fmla="*/ 49 w 84"/>
                <a:gd name="T9" fmla="*/ 15 h 73"/>
                <a:gd name="T10" fmla="*/ 67 w 84"/>
                <a:gd name="T11" fmla="*/ 22 h 73"/>
                <a:gd name="T12" fmla="*/ 75 w 84"/>
                <a:gd name="T13" fmla="*/ 41 h 73"/>
                <a:gd name="T14" fmla="*/ 67 w 84"/>
                <a:gd name="T15" fmla="*/ 60 h 73"/>
                <a:gd name="T16" fmla="*/ 49 w 84"/>
                <a:gd name="T17" fmla="*/ 67 h 73"/>
                <a:gd name="T18" fmla="*/ 30 w 84"/>
                <a:gd name="T19" fmla="*/ 60 h 73"/>
                <a:gd name="T20" fmla="*/ 22 w 84"/>
                <a:gd name="T21" fmla="*/ 41 h 73"/>
                <a:gd name="T22" fmla="*/ 30 w 84"/>
                <a:gd name="T23" fmla="*/ 22 h 73"/>
                <a:gd name="T24" fmla="*/ 49 w 84"/>
                <a:gd name="T25" fmla="*/ 15 h 73"/>
                <a:gd name="T26" fmla="*/ 45 w 84"/>
                <a:gd name="T27" fmla="*/ 28 h 73"/>
                <a:gd name="T28" fmla="*/ 35 w 84"/>
                <a:gd name="T29" fmla="*/ 33 h 73"/>
                <a:gd name="T30" fmla="*/ 36 w 84"/>
                <a:gd name="T31" fmla="*/ 44 h 73"/>
                <a:gd name="T32" fmla="*/ 44 w 84"/>
                <a:gd name="T33" fmla="*/ 38 h 73"/>
                <a:gd name="T34" fmla="*/ 45 w 84"/>
                <a:gd name="T35" fmla="*/ 28 h 73"/>
                <a:gd name="T36" fmla="*/ 62 w 84"/>
                <a:gd name="T37" fmla="*/ 28 h 73"/>
                <a:gd name="T38" fmla="*/ 49 w 84"/>
                <a:gd name="T39" fmla="*/ 23 h 73"/>
                <a:gd name="T40" fmla="*/ 36 w 84"/>
                <a:gd name="T41" fmla="*/ 28 h 73"/>
                <a:gd name="T42" fmla="*/ 31 w 84"/>
                <a:gd name="T43" fmla="*/ 41 h 73"/>
                <a:gd name="T44" fmla="*/ 36 w 84"/>
                <a:gd name="T45" fmla="*/ 54 h 73"/>
                <a:gd name="T46" fmla="*/ 49 w 84"/>
                <a:gd name="T47" fmla="*/ 59 h 73"/>
                <a:gd name="T48" fmla="*/ 62 w 84"/>
                <a:gd name="T49" fmla="*/ 54 h 73"/>
                <a:gd name="T50" fmla="*/ 67 w 84"/>
                <a:gd name="T51" fmla="*/ 41 h 73"/>
                <a:gd name="T52" fmla="*/ 62 w 84"/>
                <a:gd name="T53" fmla="*/ 28 h 73"/>
                <a:gd name="T54" fmla="*/ 35 w 84"/>
                <a:gd name="T55" fmla="*/ 0 h 73"/>
                <a:gd name="T56" fmla="*/ 29 w 84"/>
                <a:gd name="T57" fmla="*/ 11 h 73"/>
                <a:gd name="T58" fmla="*/ 9 w 84"/>
                <a:gd name="T59" fmla="*/ 11 h 73"/>
                <a:gd name="T60" fmla="*/ 0 w 84"/>
                <a:gd name="T61" fmla="*/ 21 h 73"/>
                <a:gd name="T62" fmla="*/ 0 w 84"/>
                <a:gd name="T63" fmla="*/ 63 h 73"/>
                <a:gd name="T64" fmla="*/ 9 w 84"/>
                <a:gd name="T65" fmla="*/ 73 h 73"/>
                <a:gd name="T66" fmla="*/ 74 w 84"/>
                <a:gd name="T67" fmla="*/ 73 h 73"/>
                <a:gd name="T68" fmla="*/ 84 w 84"/>
                <a:gd name="T69" fmla="*/ 63 h 73"/>
                <a:gd name="T70" fmla="*/ 84 w 84"/>
                <a:gd name="T71" fmla="*/ 21 h 73"/>
                <a:gd name="T72" fmla="*/ 74 w 84"/>
                <a:gd name="T73" fmla="*/ 11 h 73"/>
                <a:gd name="T74" fmla="*/ 71 w 84"/>
                <a:gd name="T75" fmla="*/ 11 h 73"/>
                <a:gd name="T76" fmla="*/ 64 w 84"/>
                <a:gd name="T77" fmla="*/ 0 h 73"/>
                <a:gd name="T78" fmla="*/ 35 w 84"/>
                <a:gd name="T7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chemeClr val="bg1"/>
            </a:solidFill>
            <a:ln>
              <a:noFill/>
            </a:ln>
          </p:spPr>
          <p:txBody>
            <a:bodyPr lIns="96435" tIns="48218" rIns="96435" bIns="48218"/>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endParaRPr lang="zh-CN" altLang="en-US" sz="1898">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5"/>
          <p:cNvGrpSpPr>
            <a:grpSpLocks/>
          </p:cNvGrpSpPr>
          <p:nvPr/>
        </p:nvGrpSpPr>
        <p:grpSpPr bwMode="auto">
          <a:xfrm>
            <a:off x="1074738" y="2012950"/>
            <a:ext cx="725487" cy="723900"/>
            <a:chOff x="875113" y="2983507"/>
            <a:chExt cx="687003" cy="687003"/>
          </a:xfrm>
        </p:grpSpPr>
        <p:sp>
          <p:nvSpPr>
            <p:cNvPr id="13" name="Rectangle 7"/>
            <p:cNvSpPr/>
            <p:nvPr/>
          </p:nvSpPr>
          <p:spPr>
            <a:xfrm>
              <a:off x="875113" y="2983507"/>
              <a:ext cx="687003" cy="687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3"/>
            <p:cNvSpPr>
              <a:spLocks noEditPoints="1"/>
            </p:cNvSpPr>
            <p:nvPr/>
          </p:nvSpPr>
          <p:spPr bwMode="auto">
            <a:xfrm>
              <a:off x="1046488" y="3129646"/>
              <a:ext cx="336737" cy="394725"/>
            </a:xfrm>
            <a:custGeom>
              <a:avLst/>
              <a:gdLst>
                <a:gd name="T0" fmla="*/ 42 w 82"/>
                <a:gd name="T1" fmla="*/ 0 h 96"/>
                <a:gd name="T2" fmla="*/ 62 w 82"/>
                <a:gd name="T3" fmla="*/ 20 h 96"/>
                <a:gd name="T4" fmla="*/ 67 w 82"/>
                <a:gd name="T5" fmla="*/ 28 h 96"/>
                <a:gd name="T6" fmla="*/ 77 w 82"/>
                <a:gd name="T7" fmla="*/ 20 h 96"/>
                <a:gd name="T8" fmla="*/ 82 w 82"/>
                <a:gd name="T9" fmla="*/ 28 h 96"/>
                <a:gd name="T10" fmla="*/ 77 w 82"/>
                <a:gd name="T11" fmla="*/ 35 h 96"/>
                <a:gd name="T12" fmla="*/ 67 w 82"/>
                <a:gd name="T13" fmla="*/ 67 h 96"/>
                <a:gd name="T14" fmla="*/ 47 w 82"/>
                <a:gd name="T15" fmla="*/ 85 h 96"/>
                <a:gd name="T16" fmla="*/ 67 w 82"/>
                <a:gd name="T17" fmla="*/ 96 h 96"/>
                <a:gd name="T18" fmla="*/ 17 w 82"/>
                <a:gd name="T19" fmla="*/ 85 h 96"/>
                <a:gd name="T20" fmla="*/ 35 w 82"/>
                <a:gd name="T21" fmla="*/ 77 h 96"/>
                <a:gd name="T22" fmla="*/ 6 w 82"/>
                <a:gd name="T23" fmla="*/ 42 h 96"/>
                <a:gd name="T24" fmla="*/ 0 w 82"/>
                <a:gd name="T25" fmla="*/ 35 h 96"/>
                <a:gd name="T26" fmla="*/ 6 w 82"/>
                <a:gd name="T27" fmla="*/ 28 h 96"/>
                <a:gd name="T28" fmla="*/ 16 w 82"/>
                <a:gd name="T29" fmla="*/ 20 h 96"/>
                <a:gd name="T30" fmla="*/ 21 w 82"/>
                <a:gd name="T31" fmla="*/ 28 h 96"/>
                <a:gd name="T32" fmla="*/ 27 w 82"/>
                <a:gd name="T33" fmla="*/ 6 h 96"/>
                <a:gd name="T34" fmla="*/ 50 w 82"/>
                <a:gd name="T35" fmla="*/ 12 h 96"/>
                <a:gd name="T36" fmla="*/ 45 w 82"/>
                <a:gd name="T37" fmla="*/ 12 h 96"/>
                <a:gd name="T38" fmla="*/ 42 w 82"/>
                <a:gd name="T39" fmla="*/ 9 h 96"/>
                <a:gd name="T40" fmla="*/ 36 w 82"/>
                <a:gd name="T41" fmla="*/ 10 h 96"/>
                <a:gd name="T42" fmla="*/ 34 w 82"/>
                <a:gd name="T43" fmla="*/ 15 h 96"/>
                <a:gd name="T44" fmla="*/ 31 w 82"/>
                <a:gd name="T45" fmla="*/ 16 h 96"/>
                <a:gd name="T46" fmla="*/ 34 w 82"/>
                <a:gd name="T47" fmla="*/ 18 h 96"/>
                <a:gd name="T48" fmla="*/ 30 w 82"/>
                <a:gd name="T49" fmla="*/ 21 h 96"/>
                <a:gd name="T50" fmla="*/ 53 w 82"/>
                <a:gd name="T51" fmla="*/ 28 h 96"/>
                <a:gd name="T52" fmla="*/ 51 w 82"/>
                <a:gd name="T53" fmla="*/ 21 h 96"/>
                <a:gd name="T54" fmla="*/ 51 w 82"/>
                <a:gd name="T55" fmla="*/ 16 h 96"/>
                <a:gd name="T56" fmla="*/ 50 w 82"/>
                <a:gd name="T57" fmla="*/ 12 h 96"/>
                <a:gd name="T58" fmla="*/ 38 w 82"/>
                <a:gd name="T59" fmla="*/ 12 h 96"/>
                <a:gd name="T60" fmla="*/ 43 w 82"/>
                <a:gd name="T61" fmla="*/ 12 h 96"/>
                <a:gd name="T62" fmla="*/ 44 w 82"/>
                <a:gd name="T63" fmla="*/ 16 h 96"/>
                <a:gd name="T64" fmla="*/ 44 w 82"/>
                <a:gd name="T65" fmla="*/ 21 h 96"/>
                <a:gd name="T66" fmla="*/ 44 w 82"/>
                <a:gd name="T67" fmla="*/ 16 h 96"/>
                <a:gd name="T68" fmla="*/ 35 w 82"/>
                <a:gd name="T69" fmla="*/ 18 h 96"/>
                <a:gd name="T70" fmla="*/ 40 w 82"/>
                <a:gd name="T71" fmla="*/ 18 h 96"/>
                <a:gd name="T72" fmla="*/ 48 w 82"/>
                <a:gd name="T73" fmla="*/ 22 h 96"/>
                <a:gd name="T74" fmla="*/ 48 w 82"/>
                <a:gd name="T75" fmla="*/ 27 h 96"/>
                <a:gd name="T76" fmla="*/ 48 w 82"/>
                <a:gd name="T77" fmla="*/ 22 h 96"/>
                <a:gd name="T78" fmla="*/ 39 w 82"/>
                <a:gd name="T79" fmla="*/ 24 h 96"/>
                <a:gd name="T80" fmla="*/ 44 w 82"/>
                <a:gd name="T81" fmla="*/ 24 h 96"/>
                <a:gd name="T82" fmla="*/ 34 w 82"/>
                <a:gd name="T83" fmla="*/ 22 h 96"/>
                <a:gd name="T84" fmla="*/ 34 w 82"/>
                <a:gd name="T85" fmla="*/ 27 h 96"/>
                <a:gd name="T86" fmla="*/ 34 w 82"/>
                <a:gd name="T87" fmla="*/ 22 h 96"/>
                <a:gd name="T88" fmla="*/ 62 w 82"/>
                <a:gd name="T89" fmla="*/ 40 h 96"/>
                <a:gd name="T90" fmla="*/ 42 w 82"/>
                <a:gd name="T91" fmla="*/ 61 h 96"/>
                <a:gd name="T92" fmla="*/ 27 w 82"/>
                <a:gd name="T93" fmla="*/ 55 h 96"/>
                <a:gd name="T94" fmla="*/ 21 w 82"/>
                <a:gd name="T95" fmla="*/ 35 h 96"/>
                <a:gd name="T96" fmla="*/ 16 w 82"/>
                <a:gd name="T97" fmla="*/ 42 h 96"/>
                <a:gd name="T98" fmla="*/ 42 w 82"/>
                <a:gd name="T99" fmla="*/ 68 h 96"/>
                <a:gd name="T100" fmla="*/ 60 w 82"/>
                <a:gd name="T101" fmla="*/ 60 h 96"/>
                <a:gd name="T102" fmla="*/ 67 w 82"/>
                <a:gd name="T103"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96">
                  <a:moveTo>
                    <a:pt x="42" y="0"/>
                  </a:moveTo>
                  <a:cubicBezTo>
                    <a:pt x="42" y="0"/>
                    <a:pt x="42" y="0"/>
                    <a:pt x="42" y="0"/>
                  </a:cubicBezTo>
                  <a:cubicBezTo>
                    <a:pt x="47" y="0"/>
                    <a:pt x="52" y="2"/>
                    <a:pt x="56" y="6"/>
                  </a:cubicBezTo>
                  <a:cubicBezTo>
                    <a:pt x="59" y="9"/>
                    <a:pt x="62" y="14"/>
                    <a:pt x="62" y="20"/>
                  </a:cubicBezTo>
                  <a:cubicBezTo>
                    <a:pt x="62" y="28"/>
                    <a:pt x="62" y="28"/>
                    <a:pt x="62" y="28"/>
                  </a:cubicBezTo>
                  <a:cubicBezTo>
                    <a:pt x="67" y="28"/>
                    <a:pt x="67" y="28"/>
                    <a:pt x="67" y="28"/>
                  </a:cubicBezTo>
                  <a:cubicBezTo>
                    <a:pt x="67" y="20"/>
                    <a:pt x="67" y="20"/>
                    <a:pt x="67" y="20"/>
                  </a:cubicBezTo>
                  <a:cubicBezTo>
                    <a:pt x="77" y="20"/>
                    <a:pt x="77" y="20"/>
                    <a:pt x="77" y="20"/>
                  </a:cubicBezTo>
                  <a:cubicBezTo>
                    <a:pt x="77" y="28"/>
                    <a:pt x="77" y="28"/>
                    <a:pt x="77" y="28"/>
                  </a:cubicBezTo>
                  <a:cubicBezTo>
                    <a:pt x="82" y="28"/>
                    <a:pt x="82" y="28"/>
                    <a:pt x="82" y="28"/>
                  </a:cubicBezTo>
                  <a:cubicBezTo>
                    <a:pt x="82" y="35"/>
                    <a:pt x="82" y="35"/>
                    <a:pt x="82" y="35"/>
                  </a:cubicBezTo>
                  <a:cubicBezTo>
                    <a:pt x="77" y="35"/>
                    <a:pt x="77" y="35"/>
                    <a:pt x="77" y="35"/>
                  </a:cubicBezTo>
                  <a:cubicBezTo>
                    <a:pt x="77" y="42"/>
                    <a:pt x="77" y="42"/>
                    <a:pt x="77" y="42"/>
                  </a:cubicBezTo>
                  <a:cubicBezTo>
                    <a:pt x="77" y="52"/>
                    <a:pt x="73" y="61"/>
                    <a:pt x="67" y="67"/>
                  </a:cubicBezTo>
                  <a:cubicBezTo>
                    <a:pt x="61" y="72"/>
                    <a:pt x="54" y="76"/>
                    <a:pt x="47" y="77"/>
                  </a:cubicBezTo>
                  <a:cubicBezTo>
                    <a:pt x="47" y="85"/>
                    <a:pt x="47" y="85"/>
                    <a:pt x="47" y="85"/>
                  </a:cubicBezTo>
                  <a:cubicBezTo>
                    <a:pt x="67" y="85"/>
                    <a:pt x="67" y="85"/>
                    <a:pt x="67" y="85"/>
                  </a:cubicBezTo>
                  <a:cubicBezTo>
                    <a:pt x="67" y="96"/>
                    <a:pt x="67" y="96"/>
                    <a:pt x="67" y="96"/>
                  </a:cubicBezTo>
                  <a:cubicBezTo>
                    <a:pt x="17" y="96"/>
                    <a:pt x="17" y="96"/>
                    <a:pt x="17" y="96"/>
                  </a:cubicBezTo>
                  <a:cubicBezTo>
                    <a:pt x="17" y="85"/>
                    <a:pt x="17" y="85"/>
                    <a:pt x="17" y="85"/>
                  </a:cubicBezTo>
                  <a:cubicBezTo>
                    <a:pt x="35" y="85"/>
                    <a:pt x="35" y="85"/>
                    <a:pt x="35" y="85"/>
                  </a:cubicBezTo>
                  <a:cubicBezTo>
                    <a:pt x="35" y="77"/>
                    <a:pt x="35" y="77"/>
                    <a:pt x="35" y="77"/>
                  </a:cubicBezTo>
                  <a:cubicBezTo>
                    <a:pt x="28" y="76"/>
                    <a:pt x="21" y="72"/>
                    <a:pt x="16" y="67"/>
                  </a:cubicBezTo>
                  <a:cubicBezTo>
                    <a:pt x="10" y="61"/>
                    <a:pt x="6" y="52"/>
                    <a:pt x="6" y="42"/>
                  </a:cubicBezTo>
                  <a:cubicBezTo>
                    <a:pt x="6" y="35"/>
                    <a:pt x="6" y="35"/>
                    <a:pt x="6" y="35"/>
                  </a:cubicBezTo>
                  <a:cubicBezTo>
                    <a:pt x="0" y="35"/>
                    <a:pt x="0" y="35"/>
                    <a:pt x="0" y="35"/>
                  </a:cubicBezTo>
                  <a:cubicBezTo>
                    <a:pt x="0" y="28"/>
                    <a:pt x="0" y="28"/>
                    <a:pt x="0" y="28"/>
                  </a:cubicBezTo>
                  <a:cubicBezTo>
                    <a:pt x="6" y="28"/>
                    <a:pt x="6" y="28"/>
                    <a:pt x="6" y="28"/>
                  </a:cubicBezTo>
                  <a:cubicBezTo>
                    <a:pt x="6" y="20"/>
                    <a:pt x="6" y="20"/>
                    <a:pt x="6" y="20"/>
                  </a:cubicBezTo>
                  <a:cubicBezTo>
                    <a:pt x="16" y="20"/>
                    <a:pt x="16" y="20"/>
                    <a:pt x="16" y="20"/>
                  </a:cubicBezTo>
                  <a:cubicBezTo>
                    <a:pt x="16" y="28"/>
                    <a:pt x="16" y="28"/>
                    <a:pt x="16" y="28"/>
                  </a:cubicBezTo>
                  <a:cubicBezTo>
                    <a:pt x="21" y="28"/>
                    <a:pt x="21" y="28"/>
                    <a:pt x="21" y="28"/>
                  </a:cubicBezTo>
                  <a:cubicBezTo>
                    <a:pt x="21" y="20"/>
                    <a:pt x="21" y="20"/>
                    <a:pt x="21" y="20"/>
                  </a:cubicBezTo>
                  <a:cubicBezTo>
                    <a:pt x="21" y="14"/>
                    <a:pt x="24" y="9"/>
                    <a:pt x="27" y="6"/>
                  </a:cubicBezTo>
                  <a:cubicBezTo>
                    <a:pt x="31" y="2"/>
                    <a:pt x="36" y="0"/>
                    <a:pt x="42" y="0"/>
                  </a:cubicBezTo>
                  <a:close/>
                  <a:moveTo>
                    <a:pt x="50" y="12"/>
                  </a:moveTo>
                  <a:cubicBezTo>
                    <a:pt x="50" y="14"/>
                    <a:pt x="49" y="15"/>
                    <a:pt x="47" y="15"/>
                  </a:cubicBezTo>
                  <a:cubicBezTo>
                    <a:pt x="46" y="15"/>
                    <a:pt x="45" y="14"/>
                    <a:pt x="45" y="12"/>
                  </a:cubicBezTo>
                  <a:cubicBezTo>
                    <a:pt x="45" y="11"/>
                    <a:pt x="46" y="10"/>
                    <a:pt x="46" y="10"/>
                  </a:cubicBezTo>
                  <a:cubicBezTo>
                    <a:pt x="45" y="9"/>
                    <a:pt x="43" y="9"/>
                    <a:pt x="42" y="9"/>
                  </a:cubicBezTo>
                  <a:cubicBezTo>
                    <a:pt x="42" y="9"/>
                    <a:pt x="42" y="9"/>
                    <a:pt x="42" y="9"/>
                  </a:cubicBezTo>
                  <a:cubicBezTo>
                    <a:pt x="39" y="9"/>
                    <a:pt x="37" y="9"/>
                    <a:pt x="36" y="10"/>
                  </a:cubicBezTo>
                  <a:cubicBezTo>
                    <a:pt x="36" y="11"/>
                    <a:pt x="36" y="11"/>
                    <a:pt x="36" y="12"/>
                  </a:cubicBezTo>
                  <a:cubicBezTo>
                    <a:pt x="36" y="14"/>
                    <a:pt x="35" y="15"/>
                    <a:pt x="34" y="15"/>
                  </a:cubicBezTo>
                  <a:cubicBezTo>
                    <a:pt x="33" y="15"/>
                    <a:pt x="32" y="14"/>
                    <a:pt x="32" y="14"/>
                  </a:cubicBezTo>
                  <a:cubicBezTo>
                    <a:pt x="32" y="15"/>
                    <a:pt x="31" y="15"/>
                    <a:pt x="31" y="16"/>
                  </a:cubicBezTo>
                  <a:cubicBezTo>
                    <a:pt x="31" y="16"/>
                    <a:pt x="31" y="16"/>
                    <a:pt x="31" y="16"/>
                  </a:cubicBezTo>
                  <a:cubicBezTo>
                    <a:pt x="33" y="16"/>
                    <a:pt x="34" y="17"/>
                    <a:pt x="34" y="18"/>
                  </a:cubicBezTo>
                  <a:cubicBezTo>
                    <a:pt x="34" y="20"/>
                    <a:pt x="33" y="21"/>
                    <a:pt x="31" y="21"/>
                  </a:cubicBezTo>
                  <a:cubicBezTo>
                    <a:pt x="31" y="21"/>
                    <a:pt x="31" y="21"/>
                    <a:pt x="30" y="21"/>
                  </a:cubicBezTo>
                  <a:cubicBezTo>
                    <a:pt x="30" y="28"/>
                    <a:pt x="30" y="28"/>
                    <a:pt x="30" y="28"/>
                  </a:cubicBezTo>
                  <a:cubicBezTo>
                    <a:pt x="53" y="28"/>
                    <a:pt x="53" y="28"/>
                    <a:pt x="53" y="28"/>
                  </a:cubicBezTo>
                  <a:cubicBezTo>
                    <a:pt x="53" y="20"/>
                    <a:pt x="53" y="20"/>
                    <a:pt x="53" y="20"/>
                  </a:cubicBezTo>
                  <a:cubicBezTo>
                    <a:pt x="52" y="21"/>
                    <a:pt x="52" y="21"/>
                    <a:pt x="51" y="21"/>
                  </a:cubicBezTo>
                  <a:cubicBezTo>
                    <a:pt x="50" y="21"/>
                    <a:pt x="49" y="20"/>
                    <a:pt x="49" y="18"/>
                  </a:cubicBezTo>
                  <a:cubicBezTo>
                    <a:pt x="49" y="17"/>
                    <a:pt x="50" y="16"/>
                    <a:pt x="51" y="16"/>
                  </a:cubicBezTo>
                  <a:cubicBezTo>
                    <a:pt x="51" y="16"/>
                    <a:pt x="52" y="16"/>
                    <a:pt x="52" y="16"/>
                  </a:cubicBezTo>
                  <a:cubicBezTo>
                    <a:pt x="52" y="15"/>
                    <a:pt x="51" y="13"/>
                    <a:pt x="50" y="12"/>
                  </a:cubicBezTo>
                  <a:close/>
                  <a:moveTo>
                    <a:pt x="41" y="10"/>
                  </a:moveTo>
                  <a:cubicBezTo>
                    <a:pt x="39" y="10"/>
                    <a:pt x="38" y="11"/>
                    <a:pt x="38" y="12"/>
                  </a:cubicBezTo>
                  <a:cubicBezTo>
                    <a:pt x="38" y="14"/>
                    <a:pt x="39" y="15"/>
                    <a:pt x="41" y="15"/>
                  </a:cubicBezTo>
                  <a:cubicBezTo>
                    <a:pt x="42" y="15"/>
                    <a:pt x="43" y="14"/>
                    <a:pt x="43" y="12"/>
                  </a:cubicBezTo>
                  <a:cubicBezTo>
                    <a:pt x="43" y="11"/>
                    <a:pt x="42" y="10"/>
                    <a:pt x="41" y="10"/>
                  </a:cubicBezTo>
                  <a:close/>
                  <a:moveTo>
                    <a:pt x="44" y="16"/>
                  </a:moveTo>
                  <a:cubicBezTo>
                    <a:pt x="43" y="16"/>
                    <a:pt x="42" y="17"/>
                    <a:pt x="42" y="18"/>
                  </a:cubicBezTo>
                  <a:cubicBezTo>
                    <a:pt x="42" y="20"/>
                    <a:pt x="43" y="21"/>
                    <a:pt x="44" y="21"/>
                  </a:cubicBezTo>
                  <a:cubicBezTo>
                    <a:pt x="46" y="21"/>
                    <a:pt x="47" y="20"/>
                    <a:pt x="47" y="18"/>
                  </a:cubicBezTo>
                  <a:cubicBezTo>
                    <a:pt x="47" y="17"/>
                    <a:pt x="46" y="16"/>
                    <a:pt x="44" y="16"/>
                  </a:cubicBezTo>
                  <a:close/>
                  <a:moveTo>
                    <a:pt x="37" y="16"/>
                  </a:moveTo>
                  <a:cubicBezTo>
                    <a:pt x="36" y="16"/>
                    <a:pt x="35" y="17"/>
                    <a:pt x="35" y="18"/>
                  </a:cubicBezTo>
                  <a:cubicBezTo>
                    <a:pt x="35" y="20"/>
                    <a:pt x="36" y="21"/>
                    <a:pt x="37" y="21"/>
                  </a:cubicBezTo>
                  <a:cubicBezTo>
                    <a:pt x="39" y="21"/>
                    <a:pt x="40" y="20"/>
                    <a:pt x="40" y="18"/>
                  </a:cubicBezTo>
                  <a:cubicBezTo>
                    <a:pt x="40" y="17"/>
                    <a:pt x="39" y="16"/>
                    <a:pt x="37" y="16"/>
                  </a:cubicBezTo>
                  <a:close/>
                  <a:moveTo>
                    <a:pt x="48" y="22"/>
                  </a:moveTo>
                  <a:cubicBezTo>
                    <a:pt x="47" y="22"/>
                    <a:pt x="46" y="23"/>
                    <a:pt x="46" y="24"/>
                  </a:cubicBezTo>
                  <a:cubicBezTo>
                    <a:pt x="46" y="26"/>
                    <a:pt x="47" y="27"/>
                    <a:pt x="48" y="27"/>
                  </a:cubicBezTo>
                  <a:cubicBezTo>
                    <a:pt x="50" y="27"/>
                    <a:pt x="51" y="26"/>
                    <a:pt x="51" y="24"/>
                  </a:cubicBezTo>
                  <a:cubicBezTo>
                    <a:pt x="51" y="23"/>
                    <a:pt x="50" y="22"/>
                    <a:pt x="48" y="22"/>
                  </a:cubicBezTo>
                  <a:close/>
                  <a:moveTo>
                    <a:pt x="41" y="22"/>
                  </a:moveTo>
                  <a:cubicBezTo>
                    <a:pt x="40" y="22"/>
                    <a:pt x="39" y="23"/>
                    <a:pt x="39" y="24"/>
                  </a:cubicBezTo>
                  <a:cubicBezTo>
                    <a:pt x="39" y="26"/>
                    <a:pt x="40" y="27"/>
                    <a:pt x="41" y="27"/>
                  </a:cubicBezTo>
                  <a:cubicBezTo>
                    <a:pt x="43" y="27"/>
                    <a:pt x="44" y="26"/>
                    <a:pt x="44" y="24"/>
                  </a:cubicBezTo>
                  <a:cubicBezTo>
                    <a:pt x="44" y="23"/>
                    <a:pt x="43" y="22"/>
                    <a:pt x="41" y="22"/>
                  </a:cubicBezTo>
                  <a:close/>
                  <a:moveTo>
                    <a:pt x="34" y="22"/>
                  </a:moveTo>
                  <a:cubicBezTo>
                    <a:pt x="33" y="22"/>
                    <a:pt x="32" y="23"/>
                    <a:pt x="32" y="24"/>
                  </a:cubicBezTo>
                  <a:cubicBezTo>
                    <a:pt x="32" y="26"/>
                    <a:pt x="33" y="27"/>
                    <a:pt x="34" y="27"/>
                  </a:cubicBezTo>
                  <a:cubicBezTo>
                    <a:pt x="36" y="27"/>
                    <a:pt x="37" y="26"/>
                    <a:pt x="37" y="24"/>
                  </a:cubicBezTo>
                  <a:cubicBezTo>
                    <a:pt x="37" y="23"/>
                    <a:pt x="36" y="22"/>
                    <a:pt x="34" y="22"/>
                  </a:cubicBezTo>
                  <a:close/>
                  <a:moveTo>
                    <a:pt x="62" y="35"/>
                  </a:moveTo>
                  <a:cubicBezTo>
                    <a:pt x="62" y="40"/>
                    <a:pt x="62" y="40"/>
                    <a:pt x="62" y="40"/>
                  </a:cubicBezTo>
                  <a:cubicBezTo>
                    <a:pt x="62" y="46"/>
                    <a:pt x="59" y="51"/>
                    <a:pt x="56" y="55"/>
                  </a:cubicBezTo>
                  <a:cubicBezTo>
                    <a:pt x="52" y="58"/>
                    <a:pt x="47" y="61"/>
                    <a:pt x="42" y="61"/>
                  </a:cubicBezTo>
                  <a:cubicBezTo>
                    <a:pt x="42" y="61"/>
                    <a:pt x="42" y="61"/>
                    <a:pt x="42" y="61"/>
                  </a:cubicBezTo>
                  <a:cubicBezTo>
                    <a:pt x="36" y="61"/>
                    <a:pt x="31" y="58"/>
                    <a:pt x="27" y="55"/>
                  </a:cubicBezTo>
                  <a:cubicBezTo>
                    <a:pt x="24" y="51"/>
                    <a:pt x="21" y="46"/>
                    <a:pt x="21" y="40"/>
                  </a:cubicBezTo>
                  <a:cubicBezTo>
                    <a:pt x="21" y="35"/>
                    <a:pt x="21" y="35"/>
                    <a:pt x="21" y="35"/>
                  </a:cubicBezTo>
                  <a:cubicBezTo>
                    <a:pt x="16" y="35"/>
                    <a:pt x="16" y="35"/>
                    <a:pt x="16" y="35"/>
                  </a:cubicBezTo>
                  <a:cubicBezTo>
                    <a:pt x="16" y="42"/>
                    <a:pt x="16" y="42"/>
                    <a:pt x="16" y="42"/>
                  </a:cubicBezTo>
                  <a:cubicBezTo>
                    <a:pt x="16" y="49"/>
                    <a:pt x="18" y="56"/>
                    <a:pt x="23" y="60"/>
                  </a:cubicBezTo>
                  <a:cubicBezTo>
                    <a:pt x="28" y="65"/>
                    <a:pt x="34" y="68"/>
                    <a:pt x="42" y="68"/>
                  </a:cubicBezTo>
                  <a:cubicBezTo>
                    <a:pt x="42" y="68"/>
                    <a:pt x="42" y="68"/>
                    <a:pt x="42" y="68"/>
                  </a:cubicBezTo>
                  <a:cubicBezTo>
                    <a:pt x="49" y="68"/>
                    <a:pt x="55" y="65"/>
                    <a:pt x="60" y="60"/>
                  </a:cubicBezTo>
                  <a:cubicBezTo>
                    <a:pt x="65" y="56"/>
                    <a:pt x="67" y="49"/>
                    <a:pt x="67" y="42"/>
                  </a:cubicBezTo>
                  <a:cubicBezTo>
                    <a:pt x="67" y="35"/>
                    <a:pt x="67" y="35"/>
                    <a:pt x="67" y="35"/>
                  </a:cubicBezTo>
                  <a:lnTo>
                    <a:pt x="62" y="35"/>
                  </a:lnTo>
                  <a:close/>
                </a:path>
              </a:pathLst>
            </a:custGeom>
            <a:solidFill>
              <a:schemeClr val="bg1"/>
            </a:solidFill>
            <a:ln>
              <a:noFill/>
            </a:ln>
          </p:spPr>
          <p:txBody>
            <a:bodyPr lIns="96435" tIns="48218" rIns="96435" bIns="48218"/>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endParaRPr lang="zh-CN" altLang="en-US" sz="1898">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Group 10"/>
          <p:cNvGrpSpPr>
            <a:grpSpLocks/>
          </p:cNvGrpSpPr>
          <p:nvPr/>
        </p:nvGrpSpPr>
        <p:grpSpPr bwMode="auto">
          <a:xfrm>
            <a:off x="1074738" y="3044825"/>
            <a:ext cx="725487" cy="725488"/>
            <a:chOff x="875113" y="3954177"/>
            <a:chExt cx="687003" cy="687003"/>
          </a:xfrm>
        </p:grpSpPr>
        <p:sp>
          <p:nvSpPr>
            <p:cNvPr id="16" name="Rectangle 8"/>
            <p:cNvSpPr/>
            <p:nvPr/>
          </p:nvSpPr>
          <p:spPr>
            <a:xfrm>
              <a:off x="875113" y="3954177"/>
              <a:ext cx="687003" cy="6870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4"/>
            <p:cNvSpPr>
              <a:spLocks noEditPoints="1"/>
            </p:cNvSpPr>
            <p:nvPr/>
          </p:nvSpPr>
          <p:spPr bwMode="auto">
            <a:xfrm>
              <a:off x="1020932" y="4104506"/>
              <a:ext cx="387849" cy="386345"/>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lIns="96435" tIns="48218" rIns="96435" bIns="48218"/>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endParaRPr lang="zh-CN" altLang="en-US" sz="1898">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Group 15"/>
          <p:cNvGrpSpPr>
            <a:grpSpLocks/>
          </p:cNvGrpSpPr>
          <p:nvPr/>
        </p:nvGrpSpPr>
        <p:grpSpPr bwMode="auto">
          <a:xfrm>
            <a:off x="1941513" y="979488"/>
            <a:ext cx="4411662" cy="773112"/>
            <a:chOff x="7855640" y="3619632"/>
            <a:chExt cx="4182840" cy="733179"/>
          </a:xfrm>
        </p:grpSpPr>
        <p:sp>
          <p:nvSpPr>
            <p:cNvPr id="19" name="TextBox 18"/>
            <p:cNvSpPr txBox="1"/>
            <p:nvPr/>
          </p:nvSpPr>
          <p:spPr>
            <a:xfrm>
              <a:off x="7855640" y="3619632"/>
              <a:ext cx="1946172" cy="233352"/>
            </a:xfrm>
            <a:prstGeom prst="rect">
              <a:avLst/>
            </a:prstGeom>
            <a:noFill/>
          </p:spPr>
          <p:txBody>
            <a:bodyPr wrap="none" lIns="0" tIns="0" rIns="0" bIns="0">
              <a:spAutoFit/>
            </a:bodyPr>
            <a:lstStyle/>
            <a:p>
              <a:pPr eaLnBrk="1" hangingPunct="1">
                <a:defRPr/>
              </a:pPr>
              <a:r>
                <a:rPr lang="zh-CN" altLang="en-US" sz="1600" b="1">
                  <a:solidFill>
                    <a:schemeClr val="bg1">
                      <a:lumMod val="65000"/>
                    </a:schemeClr>
                  </a:solidFill>
                  <a:ea typeface="微软雅黑" panose="020B0503020204020204" pitchFamily="34" charset="-122"/>
                  <a:sym typeface="Arial" panose="020B0604020202020204" pitchFamily="34" charset="0"/>
                </a:rPr>
                <a:t>掌握关系理论基础知识</a:t>
              </a:r>
              <a:endParaRPr lang="en-GB" sz="1600" b="1" dirty="0">
                <a:solidFill>
                  <a:schemeClr val="bg1">
                    <a:lumMod val="65000"/>
                  </a:schemeClr>
                </a:solidFill>
                <a:ea typeface="微软雅黑" panose="020B0503020204020204" pitchFamily="34" charset="-122"/>
                <a:sym typeface="Arial" panose="020B0604020202020204" pitchFamily="34" charset="0"/>
              </a:endParaRPr>
            </a:p>
          </p:txBody>
        </p:sp>
        <p:sp>
          <p:nvSpPr>
            <p:cNvPr id="20" name="Rectangle 17"/>
            <p:cNvSpPr/>
            <p:nvPr/>
          </p:nvSpPr>
          <p:spPr>
            <a:xfrm>
              <a:off x="7855640" y="3914710"/>
              <a:ext cx="4182840" cy="438101"/>
            </a:xfrm>
            <a:prstGeom prst="rect">
              <a:avLst/>
            </a:prstGeom>
          </p:spPr>
          <p:txBody>
            <a:bodyPr lIns="0" tIns="0" rIns="0" bIns="0">
              <a:spAutoFit/>
            </a:bodyPr>
            <a:lstStyle/>
            <a:p>
              <a:pPr marL="171450" indent="-171450" eaLnBrk="1" hangingPunct="1">
                <a:lnSpc>
                  <a:spcPct val="150000"/>
                </a:lnSpc>
                <a:buFont typeface="Arial" panose="020B0604020202020204" pitchFamily="34" charset="0"/>
                <a:buChar char="•"/>
                <a:defRPr/>
              </a:pPr>
              <a:r>
                <a:rPr lang="zh-CN" altLang="en-US" sz="1000" b="1">
                  <a:solidFill>
                    <a:schemeClr val="bg1">
                      <a:lumMod val="65000"/>
                    </a:schemeClr>
                  </a:solidFill>
                  <a:ea typeface="微软雅黑" panose="020B0503020204020204" pitchFamily="34" charset="-122"/>
                  <a:sym typeface="Arial" panose="020B0604020202020204" pitchFamily="34" charset="0"/>
                </a:rPr>
                <a:t>关系数据库理论</a:t>
              </a:r>
              <a:endParaRPr lang="en-US" altLang="zh-CN" sz="1000" b="1">
                <a:solidFill>
                  <a:schemeClr val="bg1">
                    <a:lumMod val="65000"/>
                  </a:schemeClr>
                </a:solidFill>
                <a:ea typeface="微软雅黑" panose="020B0503020204020204" pitchFamily="34" charset="-122"/>
                <a:sym typeface="Arial" panose="020B0604020202020204" pitchFamily="34" charset="0"/>
              </a:endParaRPr>
            </a:p>
            <a:p>
              <a:pPr marL="171450" indent="-171450" eaLnBrk="1" hangingPunct="1">
                <a:lnSpc>
                  <a:spcPct val="150000"/>
                </a:lnSpc>
                <a:buFont typeface="Arial" panose="020B0604020202020204" pitchFamily="34" charset="0"/>
                <a:buChar char="•"/>
                <a:defRPr/>
              </a:pPr>
              <a:r>
                <a:rPr lang="zh-CN" altLang="en-US" sz="1000" b="1">
                  <a:solidFill>
                    <a:schemeClr val="bg1">
                      <a:lumMod val="65000"/>
                    </a:schemeClr>
                  </a:solidFill>
                  <a:ea typeface="微软雅黑" panose="020B0503020204020204" pitchFamily="34" charset="-122"/>
                  <a:sym typeface="Arial" panose="020B0604020202020204" pitchFamily="34" charset="0"/>
                </a:rPr>
                <a:t>数据库设计的思想方法</a:t>
              </a:r>
              <a:endParaRPr lang="en-US" altLang="zh-CN" sz="1000" b="1" dirty="0">
                <a:solidFill>
                  <a:schemeClr val="bg1">
                    <a:lumMod val="65000"/>
                  </a:schemeClr>
                </a:solidFill>
                <a:ea typeface="微软雅黑" panose="020B0503020204020204" pitchFamily="34" charset="-122"/>
                <a:sym typeface="Arial" panose="020B0604020202020204" pitchFamily="34" charset="0"/>
              </a:endParaRPr>
            </a:p>
          </p:txBody>
        </p:sp>
      </p:grpSp>
      <p:grpSp>
        <p:nvGrpSpPr>
          <p:cNvPr id="21" name="Group 15"/>
          <p:cNvGrpSpPr>
            <a:grpSpLocks/>
          </p:cNvGrpSpPr>
          <p:nvPr/>
        </p:nvGrpSpPr>
        <p:grpSpPr bwMode="auto">
          <a:xfrm>
            <a:off x="1941513" y="1997075"/>
            <a:ext cx="4411662" cy="519113"/>
            <a:chOff x="7855640" y="3619632"/>
            <a:chExt cx="4182840" cy="492168"/>
          </a:xfrm>
        </p:grpSpPr>
        <p:sp>
          <p:nvSpPr>
            <p:cNvPr id="22" name="TextBox 21"/>
            <p:cNvSpPr txBox="1"/>
            <p:nvPr/>
          </p:nvSpPr>
          <p:spPr>
            <a:xfrm>
              <a:off x="7855640" y="3619632"/>
              <a:ext cx="1556336" cy="233291"/>
            </a:xfrm>
            <a:prstGeom prst="rect">
              <a:avLst/>
            </a:prstGeom>
            <a:noFill/>
          </p:spPr>
          <p:txBody>
            <a:bodyPr wrap="none" lIns="0" tIns="0" rIns="0" bIns="0">
              <a:spAutoFit/>
            </a:bodyPr>
            <a:lstStyle/>
            <a:p>
              <a:pPr eaLnBrk="1" hangingPunct="1">
                <a:defRPr/>
              </a:pPr>
              <a:r>
                <a:rPr lang="zh-CN" altLang="en-US" sz="1600" b="1">
                  <a:solidFill>
                    <a:schemeClr val="bg1">
                      <a:lumMod val="65000"/>
                    </a:schemeClr>
                  </a:solidFill>
                  <a:ea typeface="微软雅黑" panose="020B0503020204020204" pitchFamily="34" charset="-122"/>
                  <a:sym typeface="Arial" panose="020B0604020202020204" pitchFamily="34" charset="0"/>
                </a:rPr>
                <a:t>以技术和方法为主</a:t>
              </a:r>
              <a:endParaRPr lang="en-GB" sz="1600" b="1" dirty="0">
                <a:solidFill>
                  <a:schemeClr val="bg1">
                    <a:lumMod val="65000"/>
                  </a:schemeClr>
                </a:solidFill>
                <a:ea typeface="微软雅黑" panose="020B0503020204020204" pitchFamily="34" charset="-122"/>
                <a:sym typeface="Arial" panose="020B0604020202020204" pitchFamily="34" charset="0"/>
              </a:endParaRPr>
            </a:p>
          </p:txBody>
        </p:sp>
        <p:sp>
          <p:nvSpPr>
            <p:cNvPr id="23" name="Rectangle 17"/>
            <p:cNvSpPr/>
            <p:nvPr/>
          </p:nvSpPr>
          <p:spPr>
            <a:xfrm>
              <a:off x="7855640" y="3914631"/>
              <a:ext cx="4182840" cy="197169"/>
            </a:xfrm>
            <a:prstGeom prst="rect">
              <a:avLst/>
            </a:prstGeom>
          </p:spPr>
          <p:txBody>
            <a:bodyPr lIns="0" tIns="0" rIns="0" bIns="0">
              <a:spAutoFit/>
            </a:bodyPr>
            <a:lstStyle/>
            <a:p>
              <a:pPr marL="171450" indent="-171450" eaLnBrk="1" hangingPunct="1">
                <a:lnSpc>
                  <a:spcPct val="150000"/>
                </a:lnSpc>
                <a:buFont typeface="Arial" panose="020B0604020202020204" pitchFamily="34" charset="0"/>
                <a:buChar char="•"/>
                <a:defRPr/>
              </a:pPr>
              <a:r>
                <a:rPr lang="zh-CN" altLang="en-US" sz="1000" b="1">
                  <a:solidFill>
                    <a:schemeClr val="bg1">
                      <a:lumMod val="65000"/>
                    </a:schemeClr>
                  </a:solidFill>
                  <a:ea typeface="微软雅黑" panose="020B0503020204020204" pitchFamily="34" charset="-122"/>
                  <a:sym typeface="Arial" panose="020B0604020202020204" pitchFamily="34" charset="0"/>
                </a:rPr>
                <a:t>编程、软件系统设计</a:t>
              </a:r>
              <a:endParaRPr lang="en-US" altLang="zh-CN" sz="1000" b="1" dirty="0">
                <a:solidFill>
                  <a:schemeClr val="bg1">
                    <a:lumMod val="65000"/>
                  </a:schemeClr>
                </a:solidFill>
                <a:ea typeface="微软雅黑" panose="020B0503020204020204" pitchFamily="34" charset="-122"/>
                <a:sym typeface="Arial" panose="020B0604020202020204" pitchFamily="34" charset="0"/>
              </a:endParaRPr>
            </a:p>
          </p:txBody>
        </p:sp>
      </p:grpSp>
      <p:grpSp>
        <p:nvGrpSpPr>
          <p:cNvPr id="24" name="Group 15"/>
          <p:cNvGrpSpPr>
            <a:grpSpLocks/>
          </p:cNvGrpSpPr>
          <p:nvPr/>
        </p:nvGrpSpPr>
        <p:grpSpPr bwMode="auto">
          <a:xfrm>
            <a:off x="1938338" y="3055938"/>
            <a:ext cx="4411662" cy="485775"/>
            <a:chOff x="7855640" y="3651740"/>
            <a:chExt cx="4182840" cy="460060"/>
          </a:xfrm>
        </p:grpSpPr>
        <p:sp>
          <p:nvSpPr>
            <p:cNvPr id="25" name="TextBox 24"/>
            <p:cNvSpPr txBox="1"/>
            <p:nvPr/>
          </p:nvSpPr>
          <p:spPr>
            <a:xfrm>
              <a:off x="7855640" y="3651740"/>
              <a:ext cx="1168004" cy="233036"/>
            </a:xfrm>
            <a:prstGeom prst="rect">
              <a:avLst/>
            </a:prstGeom>
            <a:noFill/>
          </p:spPr>
          <p:txBody>
            <a:bodyPr wrap="none" lIns="0" tIns="0" rIns="0" bIns="0">
              <a:spAutoFit/>
            </a:bodyPr>
            <a:lstStyle/>
            <a:p>
              <a:pPr eaLnBrk="1" hangingPunct="1">
                <a:defRPr/>
              </a:pPr>
              <a:r>
                <a:rPr lang="zh-CN" altLang="en-US" sz="1600" b="1">
                  <a:solidFill>
                    <a:schemeClr val="bg1">
                      <a:lumMod val="65000"/>
                    </a:schemeClr>
                  </a:solidFill>
                  <a:ea typeface="微软雅黑" panose="020B0503020204020204" pitchFamily="34" charset="-122"/>
                  <a:sym typeface="Arial" panose="020B0604020202020204" pitchFamily="34" charset="0"/>
                </a:rPr>
                <a:t>一定要做实验</a:t>
              </a:r>
              <a:endParaRPr lang="en-GB" sz="1600" b="1" dirty="0">
                <a:solidFill>
                  <a:schemeClr val="bg1">
                    <a:lumMod val="65000"/>
                  </a:schemeClr>
                </a:solidFill>
                <a:ea typeface="微软雅黑" panose="020B0503020204020204" pitchFamily="34" charset="-122"/>
                <a:sym typeface="Arial" panose="020B0604020202020204" pitchFamily="34" charset="0"/>
              </a:endParaRPr>
            </a:p>
          </p:txBody>
        </p:sp>
        <p:sp>
          <p:nvSpPr>
            <p:cNvPr id="26" name="Rectangle 17"/>
            <p:cNvSpPr/>
            <p:nvPr/>
          </p:nvSpPr>
          <p:spPr>
            <a:xfrm>
              <a:off x="7855640" y="3914846"/>
              <a:ext cx="4182840" cy="196954"/>
            </a:xfrm>
            <a:prstGeom prst="rect">
              <a:avLst/>
            </a:prstGeom>
          </p:spPr>
          <p:txBody>
            <a:bodyPr lIns="0" tIns="0" rIns="0" bIns="0">
              <a:spAutoFit/>
            </a:bodyPr>
            <a:lstStyle/>
            <a:p>
              <a:pPr marL="171450" indent="-171450" eaLnBrk="1" hangingPunct="1">
                <a:lnSpc>
                  <a:spcPct val="150000"/>
                </a:lnSpc>
                <a:buFont typeface="Arial" panose="020B0604020202020204" pitchFamily="34" charset="0"/>
                <a:buChar char="•"/>
                <a:defRPr/>
              </a:pPr>
              <a:r>
                <a:rPr lang="zh-CN" altLang="en-US" sz="1000" b="1">
                  <a:solidFill>
                    <a:schemeClr val="bg1">
                      <a:lumMod val="65000"/>
                    </a:schemeClr>
                  </a:solidFill>
                  <a:ea typeface="微软雅黑" panose="020B0503020204020204" pitchFamily="34" charset="-122"/>
                  <a:sym typeface="Arial" panose="020B0604020202020204" pitchFamily="34" charset="0"/>
                </a:rPr>
                <a:t>各种平台上的不同数据库的操作方法</a:t>
              </a:r>
              <a:endParaRPr lang="en-US" altLang="zh-CN" sz="1000" b="1" dirty="0">
                <a:solidFill>
                  <a:schemeClr val="bg1">
                    <a:lumMod val="65000"/>
                  </a:schemeClr>
                </a:solidFill>
                <a:ea typeface="微软雅黑" panose="020B0503020204020204" pitchFamily="34" charset="-122"/>
                <a:sym typeface="Arial" panose="020B0604020202020204" pitchFamily="34" charset="0"/>
              </a:endParaRPr>
            </a:p>
          </p:txBody>
        </p:sp>
      </p:grpSp>
      <p:grpSp>
        <p:nvGrpSpPr>
          <p:cNvPr id="27" name="Group 15"/>
          <p:cNvGrpSpPr>
            <a:grpSpLocks/>
          </p:cNvGrpSpPr>
          <p:nvPr/>
        </p:nvGrpSpPr>
        <p:grpSpPr bwMode="auto">
          <a:xfrm>
            <a:off x="1908175" y="4078288"/>
            <a:ext cx="4411663" cy="712787"/>
            <a:chOff x="7855640" y="3651740"/>
            <a:chExt cx="4182840" cy="674375"/>
          </a:xfrm>
        </p:grpSpPr>
        <p:sp>
          <p:nvSpPr>
            <p:cNvPr id="28" name="TextBox 27"/>
            <p:cNvSpPr txBox="1"/>
            <p:nvPr/>
          </p:nvSpPr>
          <p:spPr>
            <a:xfrm>
              <a:off x="7855640" y="3651740"/>
              <a:ext cx="2334504" cy="232802"/>
            </a:xfrm>
            <a:prstGeom prst="rect">
              <a:avLst/>
            </a:prstGeom>
            <a:noFill/>
          </p:spPr>
          <p:txBody>
            <a:bodyPr wrap="none" lIns="0" tIns="0" rIns="0" bIns="0">
              <a:spAutoFit/>
            </a:bodyPr>
            <a:lstStyle/>
            <a:p>
              <a:pPr eaLnBrk="1" hangingPunct="1">
                <a:defRPr/>
              </a:pPr>
              <a:r>
                <a:rPr lang="zh-CN" altLang="en-US" sz="1600" b="1">
                  <a:solidFill>
                    <a:schemeClr val="bg1">
                      <a:lumMod val="65000"/>
                    </a:schemeClr>
                  </a:solidFill>
                  <a:ea typeface="微软雅黑" panose="020B0503020204020204" pitchFamily="34" charset="-122"/>
                  <a:sym typeface="Arial" panose="020B0604020202020204" pitchFamily="34" charset="0"/>
                </a:rPr>
                <a:t>设计并测试完整的应用系统</a:t>
              </a:r>
              <a:endParaRPr lang="en-GB" sz="1600" b="1" dirty="0">
                <a:solidFill>
                  <a:schemeClr val="bg1">
                    <a:lumMod val="65000"/>
                  </a:schemeClr>
                </a:solidFill>
                <a:ea typeface="微软雅黑" panose="020B0503020204020204" pitchFamily="34" charset="-122"/>
                <a:sym typeface="Arial" panose="020B0604020202020204" pitchFamily="34" charset="0"/>
              </a:endParaRPr>
            </a:p>
          </p:txBody>
        </p:sp>
        <p:sp>
          <p:nvSpPr>
            <p:cNvPr id="29" name="Rectangle 17"/>
            <p:cNvSpPr/>
            <p:nvPr/>
          </p:nvSpPr>
          <p:spPr>
            <a:xfrm>
              <a:off x="7855640" y="3914581"/>
              <a:ext cx="4182840" cy="411534"/>
            </a:xfrm>
            <a:prstGeom prst="rect">
              <a:avLst/>
            </a:prstGeom>
          </p:spPr>
          <p:txBody>
            <a:bodyPr lIns="0" tIns="0" rIns="0" bIns="0">
              <a:spAutoFit/>
            </a:bodyPr>
            <a:lstStyle/>
            <a:p>
              <a:pPr marL="171450" indent="-171450" eaLnBrk="1" hangingPunct="1">
                <a:lnSpc>
                  <a:spcPct val="150000"/>
                </a:lnSpc>
                <a:buFont typeface="Arial" panose="020B0604020202020204" pitchFamily="34" charset="0"/>
                <a:buChar char="•"/>
                <a:defRPr/>
              </a:pPr>
              <a:r>
                <a:rPr lang="zh-CN" altLang="en-US" sz="1000" b="1">
                  <a:solidFill>
                    <a:schemeClr val="bg1">
                      <a:lumMod val="65000"/>
                    </a:schemeClr>
                  </a:solidFill>
                  <a:ea typeface="微软雅黑" panose="020B0503020204020204" pitchFamily="34" charset="-122"/>
                  <a:sym typeface="Arial" panose="020B0604020202020204" pitchFamily="34" charset="0"/>
                </a:rPr>
                <a:t>人事管理系统</a:t>
              </a:r>
              <a:endParaRPr lang="en-US" altLang="zh-CN" sz="1000" b="1">
                <a:solidFill>
                  <a:schemeClr val="bg1">
                    <a:lumMod val="65000"/>
                  </a:schemeClr>
                </a:solidFill>
                <a:ea typeface="微软雅黑" panose="020B0503020204020204" pitchFamily="34" charset="-122"/>
                <a:sym typeface="Arial" panose="020B0604020202020204" pitchFamily="34" charset="0"/>
              </a:endParaRPr>
            </a:p>
            <a:p>
              <a:pPr marL="171450" indent="-171450" eaLnBrk="1" hangingPunct="1">
                <a:lnSpc>
                  <a:spcPct val="150000"/>
                </a:lnSpc>
                <a:buFont typeface="Arial" panose="020B0604020202020204" pitchFamily="34" charset="0"/>
                <a:buChar char="•"/>
                <a:defRPr/>
              </a:pPr>
              <a:r>
                <a:rPr lang="zh-CN" altLang="en-US" sz="1000" b="1">
                  <a:solidFill>
                    <a:schemeClr val="bg1">
                      <a:lumMod val="65000"/>
                    </a:schemeClr>
                  </a:solidFill>
                  <a:ea typeface="微软雅黑" panose="020B0503020204020204" pitchFamily="34" charset="-122"/>
                  <a:sym typeface="Arial" panose="020B0604020202020204" pitchFamily="34" charset="0"/>
                </a:rPr>
                <a:t>成绩管理系统等</a:t>
              </a:r>
              <a:endParaRPr lang="en-US" altLang="zh-CN" sz="1000" b="1" dirty="0">
                <a:solidFill>
                  <a:schemeClr val="bg1">
                    <a:lumMod val="65000"/>
                  </a:schemeClr>
                </a:solidFill>
                <a:ea typeface="微软雅黑" panose="020B0503020204020204" pitchFamily="34" charset="-122"/>
                <a:sym typeface="Arial" panose="020B0604020202020204" pitchFamily="34" charset="0"/>
              </a:endParaRPr>
            </a:p>
          </p:txBody>
        </p:sp>
      </p:grpSp>
    </p:spTree>
  </p:cSld>
  <p:clrMapOvr>
    <a:masterClrMapping/>
  </p:clrMapOvr>
  <p:transition spd="slow" advTm="85294">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nodeType="afterGroup">
                            <p:stCondLst>
                              <p:cond delay="2000"/>
                            </p:stCondLst>
                            <p:childTnLst>
                              <p:par>
                                <p:cTn id="9" presetID="21"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par>
                          <p:cTn id="12" fill="hold" nodeType="afterGroup">
                            <p:stCondLst>
                              <p:cond delay="4000"/>
                            </p:stCondLst>
                            <p:childTnLst>
                              <p:par>
                                <p:cTn id="13" presetID="21" presetClass="entr" presetSubtype="1"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2000"/>
                                        <p:tgtEl>
                                          <p:spTgt spid="15"/>
                                        </p:tgtEl>
                                      </p:cBhvr>
                                    </p:animEffect>
                                  </p:childTnLst>
                                </p:cTn>
                              </p:par>
                            </p:childTnLst>
                          </p:cTn>
                        </p:par>
                        <p:par>
                          <p:cTn id="16" fill="hold" nodeType="afterGroup">
                            <p:stCondLst>
                              <p:cond delay="6000"/>
                            </p:stCondLst>
                            <p:childTnLst>
                              <p:par>
                                <p:cTn id="17" presetID="21"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par>
                          <p:cTn id="20" fill="hold" nodeType="afterGroup">
                            <p:stCondLst>
                              <p:cond delay="8000"/>
                            </p:stCondLst>
                            <p:childTnLst>
                              <p:par>
                                <p:cTn id="21" presetID="3" presetClass="entr" presetSubtype="1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childTnLst>
                          </p:cTn>
                        </p:par>
                        <p:par>
                          <p:cTn id="24" fill="hold" nodeType="afterGroup">
                            <p:stCondLst>
                              <p:cond delay="8500"/>
                            </p:stCondLst>
                            <p:childTnLst>
                              <p:par>
                                <p:cTn id="25" presetID="3" presetClass="entr" presetSubtype="1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par>
                          <p:cTn id="28" fill="hold" nodeType="afterGroup">
                            <p:stCondLst>
                              <p:cond delay="9000"/>
                            </p:stCondLst>
                            <p:childTnLst>
                              <p:par>
                                <p:cTn id="29" presetID="3" presetClass="entr" presetSubtype="1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childTnLst>
                          </p:cTn>
                        </p:par>
                        <p:par>
                          <p:cTn id="32" fill="hold" nodeType="afterGroup">
                            <p:stCondLst>
                              <p:cond delay="9500"/>
                            </p:stCondLst>
                            <p:childTnLst>
                              <p:par>
                                <p:cTn id="33" presetID="3" presetClass="entr" presetSubtype="1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linds(horizontal)">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zh-CN" smtClean="0"/>
              <a:t> </a:t>
            </a:r>
            <a:r>
              <a:rPr altLang="zh-CN" smtClean="0"/>
              <a:t>设备耗材管理系统</a:t>
            </a:r>
          </a:p>
        </p:txBody>
      </p:sp>
      <p:pic>
        <p:nvPicPr>
          <p:cNvPr id="1310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697260"/>
            <a:ext cx="7780607"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3790509"/>
      </p:ext>
    </p:extLst>
  </p:cSld>
  <p:clrMapOvr>
    <a:masterClrMapping/>
  </p:clrMapOvr>
  <p:transition spd="slow" advTm="130892">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设备耗材管理系统的逻辑模型</a:t>
            </a:r>
          </a:p>
        </p:txBody>
      </p:sp>
      <p:sp>
        <p:nvSpPr>
          <p:cNvPr id="132099" name="Text Box 8"/>
          <p:cNvSpPr txBox="1">
            <a:spLocks noChangeArrowheads="1"/>
          </p:cNvSpPr>
          <p:nvPr/>
        </p:nvSpPr>
        <p:spPr bwMode="auto">
          <a:xfrm>
            <a:off x="7524750" y="1704975"/>
            <a:ext cx="136842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zh-CN" altLang="en-US" sz="2000">
                <a:solidFill>
                  <a:srgbClr val="7F7F7F"/>
                </a:solidFill>
                <a:latin typeface="微软雅黑" panose="020B0503020204020204" pitchFamily="34" charset="-122"/>
                <a:ea typeface="微软雅黑" panose="020B0503020204020204" pitchFamily="34" charset="-122"/>
              </a:rPr>
              <a:t>  这样的结构是每一个角色都能理解和使用吗？</a:t>
            </a:r>
          </a:p>
        </p:txBody>
      </p:sp>
      <p:pic>
        <p:nvPicPr>
          <p:cNvPr id="13210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01738"/>
            <a:ext cx="720090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8256137"/>
      </p:ext>
    </p:extLst>
  </p:cSld>
  <p:clrMapOvr>
    <a:masterClrMapping/>
  </p:clrMapOvr>
  <p:transition spd="slow" advTm="101218">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三级模式结构</a:t>
            </a:r>
          </a:p>
        </p:txBody>
      </p:sp>
      <p:pic>
        <p:nvPicPr>
          <p:cNvPr id="130053" name="Picture 5" descr="http://images.51cto.com/files/uploadimg/20070412/1930110.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696" y="985292"/>
            <a:ext cx="6120680" cy="4080455"/>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42768"/>
      </p:ext>
    </p:extLst>
  </p:cSld>
  <p:clrMapOvr>
    <a:masterClrMapping/>
  </p:clrMapOvr>
  <p:transition spd="slow" advTm="159490">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lang="en-US" altLang="zh-CN" smtClean="0"/>
              <a:t>1</a:t>
            </a:r>
            <a:r>
              <a:rPr altLang="zh-CN" smtClean="0"/>
              <a:t>）模式（</a:t>
            </a:r>
            <a:r>
              <a:rPr lang="en-US" altLang="zh-CN" smtClean="0"/>
              <a:t>Schema</a:t>
            </a:r>
            <a:r>
              <a:rPr altLang="zh-CN" smtClean="0"/>
              <a:t>）</a:t>
            </a:r>
          </a:p>
        </p:txBody>
      </p:sp>
      <p:sp>
        <p:nvSpPr>
          <p:cNvPr id="177155" name="Rectangle 3"/>
          <p:cNvSpPr>
            <a:spLocks noGrp="1" noChangeArrowheads="1"/>
          </p:cNvSpPr>
          <p:nvPr>
            <p:ph sz="quarter" idx="10"/>
          </p:nvPr>
        </p:nvSpPr>
        <p:spPr bwMode="auto">
          <a:xfrm>
            <a:off x="684213" y="769938"/>
            <a:ext cx="8135937" cy="46878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模式（也称逻辑模式）</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数据库中全体数据的逻辑结构和特征的描述</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所有用户的公共数据视图，综合了所有用户的需求</a:t>
            </a:r>
          </a:p>
          <a:p>
            <a:pPr marL="285750" indent="-285750" eaLnBrk="1" hangingPunct="1">
              <a:lnSpc>
                <a:spcPct val="150000"/>
              </a:lnSpc>
              <a:buSzPct val="80000"/>
              <a:defRPr/>
            </a:pPr>
            <a:r>
              <a:rPr lang="zh-CN" altLang="en-US" dirty="0">
                <a:solidFill>
                  <a:schemeClr val="tx1">
                    <a:lumMod val="50000"/>
                    <a:lumOff val="50000"/>
                  </a:schemeClr>
                </a:solidFill>
              </a:rPr>
              <a:t>一个数据库只有一个模式</a:t>
            </a:r>
          </a:p>
          <a:p>
            <a:pPr marL="285750" indent="-285750" eaLnBrk="1" hangingPunct="1">
              <a:lnSpc>
                <a:spcPct val="150000"/>
              </a:lnSpc>
              <a:buSzPct val="80000"/>
              <a:defRPr/>
            </a:pPr>
            <a:r>
              <a:rPr lang="zh-CN" altLang="en-US" dirty="0">
                <a:solidFill>
                  <a:schemeClr val="tx1">
                    <a:lumMod val="50000"/>
                    <a:lumOff val="50000"/>
                  </a:schemeClr>
                </a:solidFill>
              </a:rPr>
              <a:t>模式的地位：是数据库系统模式结构的中间层</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与数据的物理存储细节和硬件环境无关</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与具体的应用程序、开发工具及高级程序设计语言无关</a:t>
            </a:r>
          </a:p>
          <a:p>
            <a:pPr marL="285750" indent="-285750" eaLnBrk="1" hangingPunct="1">
              <a:lnSpc>
                <a:spcPct val="150000"/>
              </a:lnSpc>
              <a:buSzPct val="80000"/>
              <a:defRPr/>
            </a:pPr>
            <a:r>
              <a:rPr lang="zh-CN" altLang="en-US" dirty="0">
                <a:solidFill>
                  <a:schemeClr val="tx1">
                    <a:lumMod val="50000"/>
                    <a:lumOff val="50000"/>
                  </a:schemeClr>
                </a:solidFill>
              </a:rPr>
              <a:t>模式的定义</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数据的逻辑结构（数据项的名字、类型、取值范围等）</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数据之间的联系</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数据有关的安全性、完整性要求</a:t>
            </a:r>
          </a:p>
        </p:txBody>
      </p:sp>
    </p:spTree>
    <p:extLst>
      <p:ext uri="{BB962C8B-B14F-4D97-AF65-F5344CB8AC3E}">
        <p14:creationId xmlns:p14="http://schemas.microsoft.com/office/powerpoint/2010/main" val="2891739958"/>
      </p:ext>
    </p:extLst>
  </p:cSld>
  <p:clrMapOvr>
    <a:masterClrMapping/>
  </p:clrMapOvr>
  <p:transition spd="slow" advTm="196523">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lang="en-US" altLang="zh-CN" smtClean="0"/>
              <a:t>2</a:t>
            </a:r>
            <a:r>
              <a:rPr altLang="zh-CN" smtClean="0"/>
              <a:t>）外模式（</a:t>
            </a:r>
            <a:r>
              <a:rPr lang="en-US" altLang="zh-CN" smtClean="0"/>
              <a:t>External Schema</a:t>
            </a:r>
            <a:r>
              <a:rPr altLang="zh-CN" smtClean="0"/>
              <a:t>）</a:t>
            </a:r>
          </a:p>
        </p:txBody>
      </p:sp>
      <p:sp>
        <p:nvSpPr>
          <p:cNvPr id="178179" name="Rectangle 3"/>
          <p:cNvSpPr>
            <a:spLocks noGrp="1" noChangeArrowheads="1"/>
          </p:cNvSpPr>
          <p:nvPr>
            <p:ph sz="quarter" idx="10"/>
          </p:nvPr>
        </p:nvSpPr>
        <p:spPr bwMode="auto">
          <a:xfrm>
            <a:off x="684213" y="769938"/>
            <a:ext cx="8135937" cy="1285875"/>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外模式（也称子模式或用户模式）</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数据库用户（包括应用程序员和最终用户）使用的局部数据的逻辑结构和特征的描述</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数据库用户的数据视图，是与某一应用有关的数据的逻辑表示</a:t>
            </a:r>
          </a:p>
        </p:txBody>
      </p:sp>
    </p:spTree>
    <p:extLst>
      <p:ext uri="{BB962C8B-B14F-4D97-AF65-F5344CB8AC3E}">
        <p14:creationId xmlns:p14="http://schemas.microsoft.com/office/powerpoint/2010/main" val="1043573618"/>
      </p:ext>
    </p:extLst>
  </p:cSld>
  <p:clrMapOvr>
    <a:masterClrMapping/>
  </p:clrMapOvr>
  <p:transition spd="slow" advTm="34240">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外模式（续）</a:t>
            </a:r>
          </a:p>
        </p:txBody>
      </p:sp>
      <p:sp>
        <p:nvSpPr>
          <p:cNvPr id="179203" name="Rectangle 3"/>
          <p:cNvSpPr>
            <a:spLocks noGrp="1" noChangeArrowheads="1"/>
          </p:cNvSpPr>
          <p:nvPr>
            <p:ph sz="quarter" idx="10"/>
          </p:nvPr>
        </p:nvSpPr>
        <p:spPr bwMode="auto">
          <a:xfrm>
            <a:off x="684213" y="769938"/>
            <a:ext cx="8280400" cy="4271962"/>
          </a:xfrm>
          <a:extLst/>
        </p:spPr>
        <p:txBody>
          <a:bodyPr wrap="square">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外模式的地位：介于模式与应用之间</a:t>
            </a:r>
            <a:endParaRPr lang="en-US" altLang="zh-CN" sz="1800" dirty="0">
              <a:solidFill>
                <a:schemeClr val="tx1">
                  <a:lumMod val="50000"/>
                  <a:lumOff val="50000"/>
                </a:schemeClr>
              </a:solidFill>
            </a:endParaRPr>
          </a:p>
          <a:p>
            <a:pPr marL="285750" indent="-285750" eaLnBrk="1" hangingPunct="1">
              <a:lnSpc>
                <a:spcPct val="150000"/>
              </a:lnSpc>
              <a:buSzPct val="80000"/>
              <a:defRPr/>
            </a:pPr>
            <a:r>
              <a:rPr lang="zh-CN" altLang="en-US" sz="1800" dirty="0">
                <a:solidFill>
                  <a:schemeClr val="tx1">
                    <a:lumMod val="50000"/>
                    <a:lumOff val="50000"/>
                  </a:schemeClr>
                </a:solidFill>
              </a:rPr>
              <a:t>模式与外模式的关系：</a:t>
            </a:r>
            <a:r>
              <a:rPr lang="zh-CN" altLang="en-US" sz="1800">
                <a:solidFill>
                  <a:schemeClr val="tx1">
                    <a:lumMod val="50000"/>
                    <a:lumOff val="50000"/>
                  </a:schemeClr>
                </a:solidFill>
              </a:rPr>
              <a:t>一对</a:t>
            </a:r>
            <a:r>
              <a:rPr lang="zh-CN" altLang="en-US" sz="1800" smtClean="0">
                <a:solidFill>
                  <a:schemeClr val="tx1">
                    <a:lumMod val="50000"/>
                    <a:lumOff val="50000"/>
                  </a:schemeClr>
                </a:solidFill>
              </a:rPr>
              <a:t>多。一</a:t>
            </a:r>
            <a:r>
              <a:rPr lang="zh-CN" altLang="en-US" sz="1800" dirty="0">
                <a:solidFill>
                  <a:schemeClr val="tx1">
                    <a:lumMod val="50000"/>
                    <a:lumOff val="50000"/>
                  </a:schemeClr>
                </a:solidFill>
              </a:rPr>
              <a:t>个数据库可以有多个外模式。反映了不同的用户的应用需求、看待数据的方式、对数据保密的要求</a:t>
            </a:r>
          </a:p>
          <a:p>
            <a:pPr marL="285750" indent="-285750" eaLnBrk="1" hangingPunct="1">
              <a:lnSpc>
                <a:spcPct val="150000"/>
              </a:lnSpc>
              <a:buSzPct val="80000"/>
              <a:defRPr/>
            </a:pPr>
            <a:r>
              <a:rPr lang="zh-CN" altLang="en-US" sz="1800" dirty="0">
                <a:solidFill>
                  <a:schemeClr val="tx1">
                    <a:lumMod val="50000"/>
                    <a:lumOff val="50000"/>
                  </a:schemeClr>
                </a:solidFill>
              </a:rPr>
              <a:t>对模式中同一数据，在外模式中的结构、类型、长度、保密级别等都可以不同</a:t>
            </a:r>
            <a:endParaRPr lang="en-US" altLang="zh-CN" sz="1800" dirty="0">
              <a:solidFill>
                <a:schemeClr val="tx1">
                  <a:lumMod val="50000"/>
                  <a:lumOff val="50000"/>
                </a:schemeClr>
              </a:solidFill>
            </a:endParaRPr>
          </a:p>
          <a:p>
            <a:pPr marL="285750" indent="-285750" eaLnBrk="1" hangingPunct="1">
              <a:lnSpc>
                <a:spcPct val="150000"/>
              </a:lnSpc>
              <a:buSzPct val="80000"/>
              <a:defRPr/>
            </a:pPr>
            <a:r>
              <a:rPr lang="zh-CN" altLang="en-US" sz="1800" dirty="0">
                <a:solidFill>
                  <a:schemeClr val="tx1">
                    <a:lumMod val="50000"/>
                    <a:lumOff val="50000"/>
                  </a:schemeClr>
                </a:solidFill>
              </a:rPr>
              <a:t>外模式与应用的关系：一对多</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同一外模式也可以为某一用户的多个应用系统所使用，</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但一个应用程序只能使用一个外模式。</a:t>
            </a:r>
          </a:p>
          <a:p>
            <a:pPr marL="285750" indent="-285750" eaLnBrk="1" hangingPunct="1">
              <a:lnSpc>
                <a:spcPct val="150000"/>
              </a:lnSpc>
              <a:buSzPct val="80000"/>
              <a:defRPr/>
            </a:pPr>
            <a:r>
              <a:rPr lang="zh-CN" altLang="en-US" sz="1800" dirty="0">
                <a:solidFill>
                  <a:schemeClr val="tx1">
                    <a:lumMod val="50000"/>
                    <a:lumOff val="50000"/>
                  </a:schemeClr>
                </a:solidFill>
              </a:rPr>
              <a:t>外模式的用途</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保证数据库安全性的一个有力措施。</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每个用户只能看见和访问所对应的外模式中的数据</a:t>
            </a:r>
          </a:p>
        </p:txBody>
      </p:sp>
    </p:spTree>
    <p:extLst>
      <p:ext uri="{BB962C8B-B14F-4D97-AF65-F5344CB8AC3E}">
        <p14:creationId xmlns:p14="http://schemas.microsoft.com/office/powerpoint/2010/main" val="1162438064"/>
      </p:ext>
    </p:extLst>
  </p:cSld>
  <p:clrMapOvr>
    <a:masterClrMapping/>
  </p:clrMapOvr>
  <p:transition spd="slow" advTm="126925">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lang="en-US" altLang="zh-CN" smtClean="0"/>
              <a:t>3</a:t>
            </a:r>
            <a:r>
              <a:rPr altLang="zh-CN" smtClean="0"/>
              <a:t>）内模式（</a:t>
            </a:r>
            <a:r>
              <a:rPr lang="en-US" altLang="zh-CN" smtClean="0"/>
              <a:t>Internal Schema</a:t>
            </a:r>
            <a:r>
              <a:rPr altLang="zh-CN" smtClean="0"/>
              <a:t>）</a:t>
            </a:r>
          </a:p>
        </p:txBody>
      </p:sp>
      <p:sp>
        <p:nvSpPr>
          <p:cNvPr id="180227" name="Rectangle 3"/>
          <p:cNvSpPr>
            <a:spLocks noGrp="1" noChangeArrowheads="1"/>
          </p:cNvSpPr>
          <p:nvPr>
            <p:ph sz="quarter" idx="10"/>
          </p:nvPr>
        </p:nvSpPr>
        <p:spPr bwMode="auto">
          <a:xfrm>
            <a:off x="684213" y="769938"/>
            <a:ext cx="8135937" cy="4425950"/>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内模式（也称存储模式）</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是数据物理结构和存储方式的描述</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是数据在数据库内部的表示方式</a:t>
            </a:r>
          </a:p>
          <a:p>
            <a:pPr marL="285750" indent="-285750" eaLnBrk="1" hangingPunct="1">
              <a:lnSpc>
                <a:spcPct val="150000"/>
              </a:lnSpc>
              <a:buSzPct val="80000"/>
              <a:defRPr/>
            </a:pPr>
            <a:r>
              <a:rPr lang="zh-CN" altLang="en-US" dirty="0">
                <a:solidFill>
                  <a:schemeClr val="tx1">
                    <a:lumMod val="50000"/>
                    <a:lumOff val="50000"/>
                  </a:schemeClr>
                </a:solidFill>
              </a:rPr>
              <a:t>记录的存储方式（顺序</a:t>
            </a:r>
            <a:r>
              <a:rPr lang="zh-CN" altLang="en-US">
                <a:solidFill>
                  <a:schemeClr val="tx1">
                    <a:lumMod val="50000"/>
                    <a:lumOff val="50000"/>
                  </a:schemeClr>
                </a:solidFill>
              </a:rPr>
              <a:t>存储</a:t>
            </a:r>
            <a:r>
              <a:rPr lang="zh-CN" altLang="en-US" smtClean="0">
                <a:solidFill>
                  <a:schemeClr val="tx1">
                    <a:lumMod val="50000"/>
                    <a:lumOff val="50000"/>
                  </a:schemeClr>
                </a:solidFill>
              </a:rPr>
              <a:t>，</a:t>
            </a:r>
            <a:r>
              <a:rPr lang="en-US" altLang="zh-CN" smtClean="0">
                <a:solidFill>
                  <a:schemeClr val="tx1">
                    <a:lumMod val="50000"/>
                    <a:lumOff val="50000"/>
                  </a:schemeClr>
                </a:solidFill>
              </a:rPr>
              <a:t>B+</a:t>
            </a:r>
            <a:r>
              <a:rPr lang="zh-CN" altLang="en-US" smtClean="0">
                <a:solidFill>
                  <a:schemeClr val="tx1">
                    <a:lumMod val="50000"/>
                    <a:lumOff val="50000"/>
                  </a:schemeClr>
                </a:solidFill>
              </a:rPr>
              <a:t>树存储，</a:t>
            </a:r>
            <a:r>
              <a:rPr lang="en-US" altLang="zh-CN" smtClean="0">
                <a:solidFill>
                  <a:schemeClr val="tx1">
                    <a:lumMod val="50000"/>
                    <a:lumOff val="50000"/>
                  </a:schemeClr>
                </a:solidFill>
              </a:rPr>
              <a:t>hash</a:t>
            </a:r>
            <a:r>
              <a:rPr lang="zh-CN" altLang="en-US" smtClean="0">
                <a:solidFill>
                  <a:schemeClr val="tx1">
                    <a:lumMod val="50000"/>
                    <a:lumOff val="50000"/>
                  </a:schemeClr>
                </a:solidFill>
              </a:rPr>
              <a:t>存储</a:t>
            </a:r>
            <a:r>
              <a:rPr lang="zh-CN" altLang="en-US" dirty="0">
                <a:solidFill>
                  <a:schemeClr val="tx1">
                    <a:lumMod val="50000"/>
                    <a:lumOff val="50000"/>
                  </a:schemeClr>
                </a:solidFill>
              </a:rPr>
              <a:t>）</a:t>
            </a:r>
          </a:p>
          <a:p>
            <a:pPr marL="285750" indent="-285750" eaLnBrk="1" hangingPunct="1">
              <a:lnSpc>
                <a:spcPct val="150000"/>
              </a:lnSpc>
              <a:buSzPct val="80000"/>
              <a:defRPr/>
            </a:pPr>
            <a:r>
              <a:rPr lang="zh-CN" altLang="en-US" dirty="0">
                <a:solidFill>
                  <a:schemeClr val="tx1">
                    <a:lumMod val="50000"/>
                    <a:lumOff val="50000"/>
                  </a:schemeClr>
                </a:solidFill>
              </a:rPr>
              <a:t>索引的组织方式</a:t>
            </a:r>
          </a:p>
          <a:p>
            <a:pPr marL="285750" indent="-285750" eaLnBrk="1" hangingPunct="1">
              <a:lnSpc>
                <a:spcPct val="150000"/>
              </a:lnSpc>
              <a:buSzPct val="80000"/>
              <a:defRPr/>
            </a:pPr>
            <a:r>
              <a:rPr lang="zh-CN" altLang="en-US" dirty="0">
                <a:solidFill>
                  <a:schemeClr val="tx1">
                    <a:lumMod val="50000"/>
                    <a:lumOff val="50000"/>
                  </a:schemeClr>
                </a:solidFill>
              </a:rPr>
              <a:t>数据是否压缩存储</a:t>
            </a:r>
          </a:p>
          <a:p>
            <a:pPr marL="285750" indent="-285750" eaLnBrk="1" hangingPunct="1">
              <a:lnSpc>
                <a:spcPct val="150000"/>
              </a:lnSpc>
              <a:buSzPct val="80000"/>
              <a:defRPr/>
            </a:pPr>
            <a:r>
              <a:rPr lang="zh-CN" altLang="en-US" dirty="0">
                <a:solidFill>
                  <a:schemeClr val="tx1">
                    <a:lumMod val="50000"/>
                    <a:lumOff val="50000"/>
                  </a:schemeClr>
                </a:solidFill>
              </a:rPr>
              <a:t>数据是否加密</a:t>
            </a:r>
          </a:p>
          <a:p>
            <a:pPr marL="285750" indent="-285750" eaLnBrk="1" hangingPunct="1">
              <a:lnSpc>
                <a:spcPct val="150000"/>
              </a:lnSpc>
              <a:buSzPct val="80000"/>
              <a:defRPr/>
            </a:pPr>
            <a:r>
              <a:rPr lang="zh-CN" altLang="en-US" dirty="0">
                <a:solidFill>
                  <a:schemeClr val="tx1">
                    <a:lumMod val="50000"/>
                    <a:lumOff val="50000"/>
                  </a:schemeClr>
                </a:solidFill>
              </a:rPr>
              <a:t>数据存储记录结构的规定</a:t>
            </a:r>
            <a:endParaRPr lang="en-US" altLang="zh-CN" dirty="0">
              <a:solidFill>
                <a:schemeClr val="tx1">
                  <a:lumMod val="50000"/>
                  <a:lumOff val="50000"/>
                </a:schemeClr>
              </a:solidFill>
            </a:endParaRPr>
          </a:p>
          <a:p>
            <a:pPr marL="285750" indent="-285750" eaLnBrk="1" hangingPunct="1">
              <a:lnSpc>
                <a:spcPct val="150000"/>
              </a:lnSpc>
              <a:buSzPct val="80000"/>
              <a:defRPr/>
            </a:pPr>
            <a:r>
              <a:rPr lang="zh-CN" altLang="en-US" dirty="0">
                <a:solidFill>
                  <a:schemeClr val="tx1">
                    <a:lumMod val="50000"/>
                    <a:lumOff val="50000"/>
                  </a:schemeClr>
                </a:solidFill>
              </a:rPr>
              <a:t>一个数据库只有一个内模式</a:t>
            </a:r>
          </a:p>
        </p:txBody>
      </p:sp>
    </p:spTree>
    <p:extLst>
      <p:ext uri="{BB962C8B-B14F-4D97-AF65-F5344CB8AC3E}">
        <p14:creationId xmlns:p14="http://schemas.microsoft.com/office/powerpoint/2010/main" val="115662901"/>
      </p:ext>
    </p:extLst>
  </p:cSld>
  <p:clrMapOvr>
    <a:masterClrMapping/>
  </p:clrMapOvr>
  <p:transition spd="slow" advTm="77166">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三级模式与二级映象</a:t>
            </a:r>
          </a:p>
        </p:txBody>
      </p:sp>
      <p:sp>
        <p:nvSpPr>
          <p:cNvPr id="182275" name="Rectangle 3"/>
          <p:cNvSpPr>
            <a:spLocks noGrp="1" noChangeArrowheads="1"/>
          </p:cNvSpPr>
          <p:nvPr>
            <p:ph sz="quarter" idx="10"/>
          </p:nvPr>
        </p:nvSpPr>
        <p:spPr bwMode="auto">
          <a:xfrm>
            <a:off x="684213" y="912813"/>
            <a:ext cx="2519362" cy="2697162"/>
          </a:xfrm>
          <a:extLst/>
        </p:spPr>
        <p:txBody>
          <a:bodyPr wrap="square">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三级模式是对数据的三个抽象级别</a:t>
            </a:r>
          </a:p>
          <a:p>
            <a:pPr marL="285750" indent="-285750" eaLnBrk="1" hangingPunct="1">
              <a:lnSpc>
                <a:spcPct val="150000"/>
              </a:lnSpc>
              <a:buSzPct val="80000"/>
              <a:defRPr/>
            </a:pPr>
            <a:r>
              <a:rPr lang="zh-CN" altLang="en-US" sz="1800" dirty="0" smtClean="0">
                <a:solidFill>
                  <a:schemeClr val="tx1">
                    <a:lumMod val="50000"/>
                    <a:lumOff val="50000"/>
                  </a:schemeClr>
                </a:solidFill>
              </a:rPr>
              <a:t>二</a:t>
            </a:r>
            <a:r>
              <a:rPr lang="zh-CN" altLang="en-US" sz="1800" dirty="0">
                <a:solidFill>
                  <a:schemeClr val="tx1">
                    <a:lumMod val="50000"/>
                    <a:lumOff val="50000"/>
                  </a:schemeClr>
                </a:solidFill>
              </a:rPr>
              <a:t>级映象在</a:t>
            </a:r>
            <a:r>
              <a:rPr lang="en-US" altLang="zh-CN" sz="1800" dirty="0">
                <a:solidFill>
                  <a:schemeClr val="tx1">
                    <a:lumMod val="50000"/>
                    <a:lumOff val="50000"/>
                  </a:schemeClr>
                </a:solidFill>
              </a:rPr>
              <a:t>DBMS</a:t>
            </a:r>
            <a:r>
              <a:rPr lang="zh-CN" altLang="en-US" sz="1800" dirty="0">
                <a:solidFill>
                  <a:schemeClr val="tx1">
                    <a:lumMod val="50000"/>
                    <a:lumOff val="50000"/>
                  </a:schemeClr>
                </a:solidFill>
              </a:rPr>
              <a:t>内部实现这三个抽象层次的联系和转换</a:t>
            </a:r>
          </a:p>
          <a:p>
            <a:pPr marL="285750" indent="-285750" eaLnBrk="1" hangingPunct="1">
              <a:lnSpc>
                <a:spcPct val="150000"/>
              </a:lnSpc>
              <a:buSzPct val="80000"/>
              <a:defRPr/>
            </a:pPr>
            <a:endParaRPr lang="en-US" altLang="zh-CN" sz="1800" dirty="0">
              <a:solidFill>
                <a:schemeClr val="tx1">
                  <a:lumMod val="50000"/>
                  <a:lumOff val="50000"/>
                </a:schemeClr>
              </a:solidFill>
            </a:endParaRPr>
          </a:p>
        </p:txBody>
      </p:sp>
      <p:sp>
        <p:nvSpPr>
          <p:cNvPr id="4" name="矩形 3"/>
          <p:cNvSpPr/>
          <p:nvPr/>
        </p:nvSpPr>
        <p:spPr bwMode="auto">
          <a:xfrm>
            <a:off x="3276600" y="1103313"/>
            <a:ext cx="947738" cy="344487"/>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应用</a:t>
            </a:r>
            <a:r>
              <a:rPr lang="en-US" altLang="zh-CN" sz="1400" b="1" dirty="0">
                <a:latin typeface="微软雅黑" panose="020B0503020204020204" pitchFamily="34" charset="-122"/>
                <a:ea typeface="微软雅黑" panose="020B0503020204020204" pitchFamily="34" charset="-122"/>
              </a:rPr>
              <a:t>A</a:t>
            </a:r>
            <a:endParaRPr lang="zh-CN" altLang="en-US" sz="1400" b="1" dirty="0">
              <a:latin typeface="微软雅黑" panose="020B0503020204020204" pitchFamily="34" charset="-122"/>
              <a:ea typeface="微软雅黑" panose="020B0503020204020204" pitchFamily="34" charset="-122"/>
            </a:endParaRPr>
          </a:p>
        </p:txBody>
      </p:sp>
      <p:sp>
        <p:nvSpPr>
          <p:cNvPr id="5" name="矩形 4"/>
          <p:cNvSpPr/>
          <p:nvPr/>
        </p:nvSpPr>
        <p:spPr bwMode="auto">
          <a:xfrm>
            <a:off x="4408488" y="1103313"/>
            <a:ext cx="947737" cy="344487"/>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应用</a:t>
            </a:r>
            <a:r>
              <a:rPr lang="en-US" altLang="zh-CN" sz="1400" b="1" dirty="0">
                <a:latin typeface="微软雅黑" panose="020B0503020204020204" pitchFamily="34" charset="-122"/>
                <a:ea typeface="微软雅黑" panose="020B0503020204020204" pitchFamily="34" charset="-122"/>
              </a:rPr>
              <a:t>B</a:t>
            </a:r>
            <a:endParaRPr lang="zh-CN" altLang="en-US" sz="1400" b="1" dirty="0">
              <a:latin typeface="微软雅黑" panose="020B0503020204020204" pitchFamily="34" charset="-122"/>
              <a:ea typeface="微软雅黑" panose="020B0503020204020204" pitchFamily="34" charset="-122"/>
            </a:endParaRPr>
          </a:p>
        </p:txBody>
      </p:sp>
      <p:sp>
        <p:nvSpPr>
          <p:cNvPr id="6" name="矩形 5"/>
          <p:cNvSpPr/>
          <p:nvPr/>
        </p:nvSpPr>
        <p:spPr bwMode="auto">
          <a:xfrm>
            <a:off x="5626100" y="1103313"/>
            <a:ext cx="947738" cy="344487"/>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应用</a:t>
            </a:r>
            <a:r>
              <a:rPr lang="en-US" altLang="zh-CN" sz="1400" b="1" dirty="0">
                <a:latin typeface="微软雅黑" panose="020B0503020204020204" pitchFamily="34" charset="-122"/>
                <a:ea typeface="微软雅黑" panose="020B0503020204020204" pitchFamily="34" charset="-122"/>
              </a:rPr>
              <a:t>C</a:t>
            </a:r>
            <a:endParaRPr lang="zh-CN" altLang="en-US" sz="1400" b="1" dirty="0">
              <a:latin typeface="微软雅黑" panose="020B0503020204020204" pitchFamily="34" charset="-122"/>
              <a:ea typeface="微软雅黑" panose="020B0503020204020204" pitchFamily="34" charset="-122"/>
            </a:endParaRPr>
          </a:p>
        </p:txBody>
      </p:sp>
      <p:sp>
        <p:nvSpPr>
          <p:cNvPr id="7" name="矩形 6"/>
          <p:cNvSpPr/>
          <p:nvPr/>
        </p:nvSpPr>
        <p:spPr bwMode="auto">
          <a:xfrm>
            <a:off x="6804025" y="1103313"/>
            <a:ext cx="947738" cy="344487"/>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应用</a:t>
            </a:r>
            <a:r>
              <a:rPr lang="en-US" altLang="zh-CN" sz="1400" b="1" dirty="0">
                <a:latin typeface="微软雅黑" panose="020B0503020204020204" pitchFamily="34" charset="-122"/>
                <a:ea typeface="微软雅黑" panose="020B0503020204020204" pitchFamily="34" charset="-122"/>
              </a:rPr>
              <a:t>D</a:t>
            </a:r>
            <a:endParaRPr lang="zh-CN" altLang="en-US" sz="1400" b="1" dirty="0">
              <a:latin typeface="微软雅黑" panose="020B0503020204020204" pitchFamily="34" charset="-122"/>
              <a:ea typeface="微软雅黑" panose="020B0503020204020204" pitchFamily="34" charset="-122"/>
            </a:endParaRPr>
          </a:p>
        </p:txBody>
      </p:sp>
      <p:sp>
        <p:nvSpPr>
          <p:cNvPr id="8" name="矩形 7"/>
          <p:cNvSpPr/>
          <p:nvPr/>
        </p:nvSpPr>
        <p:spPr bwMode="auto">
          <a:xfrm>
            <a:off x="7823200" y="1103313"/>
            <a:ext cx="947738" cy="344487"/>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应用</a:t>
            </a:r>
            <a:r>
              <a:rPr lang="en-US" altLang="zh-CN" sz="1400" b="1" dirty="0">
                <a:latin typeface="微软雅黑" panose="020B0503020204020204" pitchFamily="34" charset="-122"/>
                <a:ea typeface="微软雅黑" panose="020B0503020204020204" pitchFamily="34" charset="-122"/>
              </a:rPr>
              <a:t>E</a:t>
            </a:r>
            <a:endParaRPr lang="zh-CN" altLang="en-US" sz="1400" b="1" dirty="0">
              <a:latin typeface="微软雅黑" panose="020B0503020204020204" pitchFamily="34" charset="-122"/>
              <a:ea typeface="微软雅黑" panose="020B0503020204020204" pitchFamily="34" charset="-122"/>
            </a:endParaRPr>
          </a:p>
        </p:txBody>
      </p:sp>
      <p:sp>
        <p:nvSpPr>
          <p:cNvPr id="9" name="矩形 8"/>
          <p:cNvSpPr/>
          <p:nvPr/>
        </p:nvSpPr>
        <p:spPr bwMode="auto">
          <a:xfrm>
            <a:off x="3792538" y="1920875"/>
            <a:ext cx="1030287" cy="344488"/>
          </a:xfrm>
          <a:prstGeom prst="rect">
            <a:avLst/>
          </a:prstGeom>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外模式</a:t>
            </a:r>
            <a:r>
              <a:rPr lang="en-US" altLang="zh-CN" sz="1400" b="1" dirty="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10" name="矩形 9"/>
          <p:cNvSpPr/>
          <p:nvPr/>
        </p:nvSpPr>
        <p:spPr bwMode="auto">
          <a:xfrm>
            <a:off x="5583238" y="1920875"/>
            <a:ext cx="1030287" cy="344488"/>
          </a:xfrm>
          <a:prstGeom prst="rect">
            <a:avLst/>
          </a:prstGeom>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外模式</a:t>
            </a:r>
            <a:r>
              <a:rPr lang="en-US" altLang="zh-CN" sz="1400" b="1" dirty="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11" name="矩形 10"/>
          <p:cNvSpPr/>
          <p:nvPr/>
        </p:nvSpPr>
        <p:spPr bwMode="auto">
          <a:xfrm>
            <a:off x="7296150" y="1900238"/>
            <a:ext cx="1031875" cy="344487"/>
          </a:xfrm>
          <a:prstGeom prst="rect">
            <a:avLst/>
          </a:prstGeom>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外模式</a:t>
            </a:r>
            <a:r>
              <a:rPr lang="en-US" altLang="zh-CN" sz="1400" b="1" dirty="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sp>
        <p:nvSpPr>
          <p:cNvPr id="12" name="矩形 11"/>
          <p:cNvSpPr/>
          <p:nvPr/>
        </p:nvSpPr>
        <p:spPr bwMode="auto">
          <a:xfrm>
            <a:off x="5583238" y="2784475"/>
            <a:ext cx="1030287" cy="344488"/>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模式</a:t>
            </a:r>
          </a:p>
        </p:txBody>
      </p:sp>
      <p:sp>
        <p:nvSpPr>
          <p:cNvPr id="13" name="矩形 12"/>
          <p:cNvSpPr/>
          <p:nvPr/>
        </p:nvSpPr>
        <p:spPr bwMode="auto">
          <a:xfrm>
            <a:off x="5584825" y="3592513"/>
            <a:ext cx="1030288" cy="344487"/>
          </a:xfrm>
          <a:prstGeom prst="rect">
            <a:avLst/>
          </a:prstGeom>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内模式</a:t>
            </a:r>
          </a:p>
        </p:txBody>
      </p:sp>
      <p:cxnSp>
        <p:nvCxnSpPr>
          <p:cNvPr id="14" name="直接箭头连接符 13"/>
          <p:cNvCxnSpPr>
            <a:stCxn id="4" idx="2"/>
            <a:endCxn id="9" idx="0"/>
          </p:cNvCxnSpPr>
          <p:nvPr/>
        </p:nvCxnSpPr>
        <p:spPr bwMode="auto">
          <a:xfrm>
            <a:off x="3749675" y="1447800"/>
            <a:ext cx="557213" cy="473075"/>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15" name="直接箭头连接符 14"/>
          <p:cNvCxnSpPr>
            <a:stCxn id="6" idx="2"/>
            <a:endCxn id="10" idx="0"/>
          </p:cNvCxnSpPr>
          <p:nvPr/>
        </p:nvCxnSpPr>
        <p:spPr bwMode="auto">
          <a:xfrm flipH="1">
            <a:off x="6097588" y="1447800"/>
            <a:ext cx="3175" cy="473075"/>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16" name="直接箭头连接符 15"/>
          <p:cNvCxnSpPr>
            <a:stCxn id="5" idx="2"/>
            <a:endCxn id="9" idx="0"/>
          </p:cNvCxnSpPr>
          <p:nvPr/>
        </p:nvCxnSpPr>
        <p:spPr bwMode="auto">
          <a:xfrm flipH="1">
            <a:off x="4306888" y="1447800"/>
            <a:ext cx="576262" cy="473075"/>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sp>
        <p:nvSpPr>
          <p:cNvPr id="17" name="圆柱形 16"/>
          <p:cNvSpPr/>
          <p:nvPr/>
        </p:nvSpPr>
        <p:spPr bwMode="auto">
          <a:xfrm>
            <a:off x="5427663" y="4368800"/>
            <a:ext cx="1354137" cy="576263"/>
          </a:xfrm>
          <a:prstGeom prst="can">
            <a:avLst/>
          </a:prstGeom>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数据库</a:t>
            </a:r>
          </a:p>
        </p:txBody>
      </p:sp>
      <p:cxnSp>
        <p:nvCxnSpPr>
          <p:cNvPr id="18" name="直接箭头连接符 17"/>
          <p:cNvCxnSpPr>
            <a:stCxn id="8" idx="2"/>
            <a:endCxn id="11" idx="0"/>
          </p:cNvCxnSpPr>
          <p:nvPr/>
        </p:nvCxnSpPr>
        <p:spPr bwMode="auto">
          <a:xfrm flipH="1">
            <a:off x="7812088" y="1447800"/>
            <a:ext cx="484187" cy="452438"/>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19" name="直接箭头连接符 18"/>
          <p:cNvCxnSpPr>
            <a:stCxn id="7" idx="2"/>
            <a:endCxn id="11" idx="0"/>
          </p:cNvCxnSpPr>
          <p:nvPr/>
        </p:nvCxnSpPr>
        <p:spPr bwMode="auto">
          <a:xfrm>
            <a:off x="7277100" y="1447800"/>
            <a:ext cx="534988" cy="452438"/>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20" name="直接箭头连接符 19"/>
          <p:cNvCxnSpPr>
            <a:stCxn id="10" idx="2"/>
            <a:endCxn id="12" idx="0"/>
          </p:cNvCxnSpPr>
          <p:nvPr/>
        </p:nvCxnSpPr>
        <p:spPr bwMode="auto">
          <a:xfrm>
            <a:off x="6097588" y="2265363"/>
            <a:ext cx="0" cy="519112"/>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21" name="直接箭头连接符 20"/>
          <p:cNvCxnSpPr>
            <a:stCxn id="12" idx="2"/>
            <a:endCxn id="13" idx="0"/>
          </p:cNvCxnSpPr>
          <p:nvPr/>
        </p:nvCxnSpPr>
        <p:spPr bwMode="auto">
          <a:xfrm>
            <a:off x="6097588" y="3128963"/>
            <a:ext cx="3175" cy="463550"/>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22" name="直接箭头连接符 21"/>
          <p:cNvCxnSpPr>
            <a:stCxn id="13" idx="2"/>
          </p:cNvCxnSpPr>
          <p:nvPr/>
        </p:nvCxnSpPr>
        <p:spPr bwMode="auto">
          <a:xfrm>
            <a:off x="6100763" y="3937000"/>
            <a:ext cx="4762" cy="431800"/>
          </a:xfrm>
          <a:prstGeom prst="straightConnector1">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cxnSp>
        <p:nvCxnSpPr>
          <p:cNvPr id="23" name="肘形连接符 22"/>
          <p:cNvCxnSpPr>
            <a:stCxn id="9" idx="2"/>
            <a:endCxn id="11" idx="2"/>
          </p:cNvCxnSpPr>
          <p:nvPr/>
        </p:nvCxnSpPr>
        <p:spPr bwMode="auto">
          <a:xfrm rot="5400000" flipH="1" flipV="1">
            <a:off x="6049169" y="502444"/>
            <a:ext cx="20638" cy="3505200"/>
          </a:xfrm>
          <a:prstGeom prst="bentConnector3">
            <a:avLst>
              <a:gd name="adj1" fmla="val -1161408"/>
            </a:avLst>
          </a:prstGeom>
          <a:ln w="6350">
            <a:solidFill>
              <a:schemeClr val="accent1"/>
            </a:solidFill>
            <a:headEnd type="arrow"/>
            <a:tailEnd type="arrow"/>
          </a:ln>
        </p:spPr>
        <p:style>
          <a:lnRef idx="3">
            <a:schemeClr val="accent3"/>
          </a:lnRef>
          <a:fillRef idx="0">
            <a:schemeClr val="accent3"/>
          </a:fillRef>
          <a:effectRef idx="2">
            <a:schemeClr val="accent3"/>
          </a:effectRef>
          <a:fontRef idx="minor">
            <a:schemeClr val="tx1"/>
          </a:fontRef>
        </p:style>
      </p:cxnSp>
      <p:sp>
        <p:nvSpPr>
          <p:cNvPr id="138266" name="TextBox 23"/>
          <p:cNvSpPr txBox="1">
            <a:spLocks noChangeArrowheads="1"/>
          </p:cNvSpPr>
          <p:nvPr/>
        </p:nvSpPr>
        <p:spPr bwMode="auto">
          <a:xfrm>
            <a:off x="7308850" y="2524125"/>
            <a:ext cx="1525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p>
            <a:pPr eaLnBrk="1" hangingPunct="1"/>
            <a:r>
              <a:rPr lang="zh-CN" altLang="en-US" sz="1400" b="1">
                <a:latin typeface="微软雅黑" panose="020B0503020204020204" pitchFamily="34" charset="-122"/>
                <a:ea typeface="微软雅黑" panose="020B0503020204020204" pitchFamily="34" charset="-122"/>
              </a:rPr>
              <a:t>外模式</a:t>
            </a:r>
            <a:r>
              <a:rPr lang="en-US" altLang="zh-CN" sz="1400" b="1">
                <a:latin typeface="微软雅黑" panose="020B0503020204020204" pitchFamily="34" charset="-122"/>
                <a:ea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rPr>
              <a:t>模式映像</a:t>
            </a:r>
          </a:p>
        </p:txBody>
      </p:sp>
      <p:sp>
        <p:nvSpPr>
          <p:cNvPr id="138267" name="TextBox 24"/>
          <p:cNvSpPr txBox="1">
            <a:spLocks noChangeArrowheads="1"/>
          </p:cNvSpPr>
          <p:nvPr/>
        </p:nvSpPr>
        <p:spPr bwMode="auto">
          <a:xfrm>
            <a:off x="6781800" y="3206750"/>
            <a:ext cx="1525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p>
            <a:pPr eaLnBrk="1" hangingPunct="1"/>
            <a:r>
              <a:rPr lang="zh-CN" altLang="en-US" sz="1400" b="1">
                <a:latin typeface="微软雅黑" panose="020B0503020204020204" pitchFamily="34" charset="-122"/>
                <a:ea typeface="微软雅黑" panose="020B0503020204020204" pitchFamily="34" charset="-122"/>
              </a:rPr>
              <a:t>内模式</a:t>
            </a:r>
            <a:r>
              <a:rPr lang="en-US" altLang="zh-CN" sz="1400" b="1">
                <a:latin typeface="微软雅黑" panose="020B0503020204020204" pitchFamily="34" charset="-122"/>
                <a:ea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rPr>
              <a:t>模式映像</a:t>
            </a:r>
          </a:p>
        </p:txBody>
      </p:sp>
    </p:spTree>
    <p:extLst>
      <p:ext uri="{BB962C8B-B14F-4D97-AF65-F5344CB8AC3E}">
        <p14:creationId xmlns:p14="http://schemas.microsoft.com/office/powerpoint/2010/main" val="4066672507"/>
      </p:ext>
    </p:extLst>
  </p:cSld>
  <p:clrMapOvr>
    <a:masterClrMapping/>
  </p:clrMapOvr>
  <p:transition spd="slow" advTm="95820">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lang="en-US" altLang="zh-CN" smtClean="0"/>
              <a:t>1</a:t>
            </a:r>
            <a:r>
              <a:rPr altLang="zh-CN" smtClean="0"/>
              <a:t>）外模式／模式映象</a:t>
            </a:r>
          </a:p>
        </p:txBody>
      </p:sp>
      <p:sp>
        <p:nvSpPr>
          <p:cNvPr id="184323" name="Rectangle 3"/>
          <p:cNvSpPr>
            <a:spLocks noGrp="1" noChangeArrowheads="1"/>
          </p:cNvSpPr>
          <p:nvPr>
            <p:ph sz="quarter" idx="10"/>
          </p:nvPr>
        </p:nvSpPr>
        <p:spPr bwMode="auto">
          <a:xfrm>
            <a:off x="684213" y="769938"/>
            <a:ext cx="8135937" cy="521065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模式：描述的是数据的全局逻辑结构</a:t>
            </a:r>
          </a:p>
          <a:p>
            <a:pPr marL="285750" indent="-285750" eaLnBrk="1" hangingPunct="1">
              <a:lnSpc>
                <a:spcPct val="150000"/>
              </a:lnSpc>
              <a:buSzPct val="80000"/>
              <a:defRPr/>
            </a:pPr>
            <a:r>
              <a:rPr lang="zh-CN" altLang="en-US" dirty="0">
                <a:solidFill>
                  <a:schemeClr val="tx1">
                    <a:lumMod val="50000"/>
                    <a:lumOff val="50000"/>
                  </a:schemeClr>
                </a:solidFill>
              </a:rPr>
              <a:t>外模式：描述的是数据的局部逻辑结构 </a:t>
            </a:r>
          </a:p>
          <a:p>
            <a:pPr marL="285750" indent="-285750" eaLnBrk="1" hangingPunct="1">
              <a:lnSpc>
                <a:spcPct val="150000"/>
              </a:lnSpc>
              <a:buSzPct val="80000"/>
              <a:defRPr/>
            </a:pPr>
            <a:r>
              <a:rPr lang="zh-CN" altLang="en-US" dirty="0">
                <a:solidFill>
                  <a:schemeClr val="tx1">
                    <a:lumMod val="50000"/>
                    <a:lumOff val="50000"/>
                  </a:schemeClr>
                </a:solidFill>
              </a:rPr>
              <a:t>同一个模式可以有任意多个外模式 </a:t>
            </a:r>
          </a:p>
          <a:p>
            <a:pPr marL="285750" indent="-285750" eaLnBrk="1" hangingPunct="1">
              <a:lnSpc>
                <a:spcPct val="150000"/>
              </a:lnSpc>
              <a:buSzPct val="80000"/>
              <a:defRPr/>
            </a:pPr>
            <a:r>
              <a:rPr lang="zh-CN" altLang="en-US" dirty="0">
                <a:solidFill>
                  <a:schemeClr val="tx1">
                    <a:lumMod val="50000"/>
                    <a:lumOff val="50000"/>
                  </a:schemeClr>
                </a:solidFill>
              </a:rPr>
              <a:t>每一个外模式，数据库系统都有一个外模式／模式映象，定义外模式与模式之间的对应关系</a:t>
            </a:r>
          </a:p>
          <a:p>
            <a:pPr marL="285750" indent="-285750" eaLnBrk="1" hangingPunct="1">
              <a:lnSpc>
                <a:spcPct val="150000"/>
              </a:lnSpc>
              <a:buSzPct val="80000"/>
              <a:defRPr/>
            </a:pPr>
            <a:r>
              <a:rPr lang="zh-CN" altLang="en-US" dirty="0">
                <a:solidFill>
                  <a:schemeClr val="tx1">
                    <a:lumMod val="50000"/>
                    <a:lumOff val="50000"/>
                  </a:schemeClr>
                </a:solidFill>
              </a:rPr>
              <a:t>映象定义通常包含在各自外模式的描述</a:t>
            </a:r>
            <a:r>
              <a:rPr lang="zh-CN" altLang="en-US" dirty="0" smtClean="0">
                <a:solidFill>
                  <a:schemeClr val="tx1">
                    <a:lumMod val="50000"/>
                    <a:lumOff val="50000"/>
                  </a:schemeClr>
                </a:solidFill>
              </a:rPr>
              <a:t>中</a:t>
            </a:r>
            <a:endParaRPr lang="en-US" altLang="zh-CN" dirty="0" smtClean="0">
              <a:solidFill>
                <a:schemeClr val="tx1">
                  <a:lumMod val="50000"/>
                  <a:lumOff val="50000"/>
                </a:schemeClr>
              </a:solidFill>
            </a:endParaRPr>
          </a:p>
          <a:p>
            <a:pPr marL="285750" indent="-285750" eaLnBrk="1" hangingPunct="1">
              <a:lnSpc>
                <a:spcPct val="150000"/>
              </a:lnSpc>
              <a:buSzPct val="80000"/>
              <a:defRPr/>
            </a:pPr>
            <a:r>
              <a:rPr lang="zh-CN" altLang="en-US" dirty="0" smtClean="0">
                <a:solidFill>
                  <a:schemeClr val="tx1">
                    <a:lumMod val="50000"/>
                    <a:lumOff val="50000"/>
                  </a:schemeClr>
                </a:solidFill>
              </a:rPr>
              <a:t>保证</a:t>
            </a:r>
            <a:r>
              <a:rPr lang="zh-CN" altLang="en-US" dirty="0">
                <a:solidFill>
                  <a:schemeClr val="tx1">
                    <a:lumMod val="50000"/>
                    <a:lumOff val="50000"/>
                  </a:schemeClr>
                </a:solidFill>
              </a:rPr>
              <a:t>数据的逻辑独立性</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当模式改变时，数据库管理员修改有关的外模式／模式映象，使外模式保持不变</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应用程序是依据数据的外模式编写的，从而应用程序不必修改，保证了数据与程序的逻辑独立性，简称数据的逻辑独立性。</a:t>
            </a:r>
          </a:p>
          <a:p>
            <a:pPr marL="285750" indent="-285750" eaLnBrk="1" hangingPunct="1">
              <a:lnSpc>
                <a:spcPct val="150000"/>
              </a:lnSpc>
              <a:buSzPct val="80000"/>
              <a:defRPr/>
            </a:pP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2681331499"/>
      </p:ext>
    </p:extLst>
  </p:cSld>
  <p:clrMapOvr>
    <a:masterClrMapping/>
  </p:clrMapOvr>
  <p:transition spd="slow" advTm="116677">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290" name="Group 26"/>
          <p:cNvGrpSpPr>
            <a:grpSpLocks/>
          </p:cNvGrpSpPr>
          <p:nvPr/>
        </p:nvGrpSpPr>
        <p:grpSpPr bwMode="auto">
          <a:xfrm>
            <a:off x="1763713" y="1192213"/>
            <a:ext cx="5451475" cy="3662362"/>
            <a:chOff x="904" y="1200"/>
            <a:chExt cx="3434" cy="2768"/>
          </a:xfrm>
        </p:grpSpPr>
        <p:sp>
          <p:nvSpPr>
            <p:cNvPr id="140303" name="Line 7"/>
            <p:cNvSpPr>
              <a:spLocks noChangeShapeType="1"/>
            </p:cNvSpPr>
            <p:nvPr/>
          </p:nvSpPr>
          <p:spPr bwMode="auto">
            <a:xfrm>
              <a:off x="1474" y="2614"/>
              <a:ext cx="2313" cy="0"/>
            </a:xfrm>
            <a:prstGeom prst="line">
              <a:avLst/>
            </a:prstGeom>
            <a:noFill/>
            <a:ln w="101600" cap="sq">
              <a:solidFill>
                <a:schemeClr val="accent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4" name="Line 8"/>
            <p:cNvSpPr>
              <a:spLocks noChangeShapeType="1"/>
            </p:cNvSpPr>
            <p:nvPr/>
          </p:nvSpPr>
          <p:spPr bwMode="auto">
            <a:xfrm flipV="1">
              <a:off x="1435" y="1953"/>
              <a:ext cx="6" cy="1122"/>
            </a:xfrm>
            <a:prstGeom prst="line">
              <a:avLst/>
            </a:prstGeom>
            <a:noFill/>
            <a:ln w="101600" cap="sq">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5" name="Line 9"/>
            <p:cNvSpPr>
              <a:spLocks noChangeShapeType="1"/>
            </p:cNvSpPr>
            <p:nvPr/>
          </p:nvSpPr>
          <p:spPr bwMode="auto">
            <a:xfrm flipH="1" flipV="1">
              <a:off x="4333" y="1920"/>
              <a:ext cx="5" cy="1705"/>
            </a:xfrm>
            <a:prstGeom prst="line">
              <a:avLst/>
            </a:prstGeom>
            <a:noFill/>
            <a:ln w="101600" cap="sq">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6" name="Line 10"/>
            <p:cNvSpPr>
              <a:spLocks noChangeShapeType="1"/>
            </p:cNvSpPr>
            <p:nvPr/>
          </p:nvSpPr>
          <p:spPr bwMode="auto">
            <a:xfrm flipV="1">
              <a:off x="4333" y="1200"/>
              <a:ext cx="0" cy="384"/>
            </a:xfrm>
            <a:prstGeom prst="line">
              <a:avLst/>
            </a:prstGeom>
            <a:noFill/>
            <a:ln w="101600" cap="sq">
              <a:solidFill>
                <a:schemeClr val="accent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7" name="Line 13"/>
            <p:cNvSpPr>
              <a:spLocks noChangeShapeType="1"/>
            </p:cNvSpPr>
            <p:nvPr/>
          </p:nvSpPr>
          <p:spPr bwMode="auto">
            <a:xfrm flipV="1">
              <a:off x="1453" y="1200"/>
              <a:ext cx="0" cy="384"/>
            </a:xfrm>
            <a:prstGeom prst="line">
              <a:avLst/>
            </a:prstGeom>
            <a:noFill/>
            <a:ln w="101600" cap="sq">
              <a:solidFill>
                <a:schemeClr val="accent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8" name="AutoShape 23"/>
            <p:cNvSpPr>
              <a:spLocks noChangeArrowheads="1"/>
            </p:cNvSpPr>
            <p:nvPr/>
          </p:nvSpPr>
          <p:spPr bwMode="auto">
            <a:xfrm>
              <a:off x="904" y="3711"/>
              <a:ext cx="362" cy="257"/>
            </a:xfrm>
            <a:prstGeom prst="wedgeRoundRectCallout">
              <a:avLst>
                <a:gd name="adj1" fmla="val 306352"/>
                <a:gd name="adj2" fmla="val -10718"/>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400" b="1">
                  <a:latin typeface="微软雅黑" panose="020B0503020204020204" pitchFamily="34" charset="-122"/>
                  <a:ea typeface="微软雅黑" panose="020B0503020204020204" pitchFamily="34" charset="-122"/>
                </a:rPr>
                <a:t>模式</a:t>
              </a:r>
            </a:p>
          </p:txBody>
        </p:sp>
        <p:sp>
          <p:nvSpPr>
            <p:cNvPr id="140309" name="Line 24"/>
            <p:cNvSpPr>
              <a:spLocks noChangeShapeType="1"/>
            </p:cNvSpPr>
            <p:nvPr/>
          </p:nvSpPr>
          <p:spPr bwMode="auto">
            <a:xfrm flipV="1">
              <a:off x="3833" y="2614"/>
              <a:ext cx="0" cy="1011"/>
            </a:xfrm>
            <a:prstGeom prst="line">
              <a:avLst/>
            </a:prstGeom>
            <a:noFill/>
            <a:ln w="101600" cap="sq">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0" name="Line 25"/>
            <p:cNvSpPr>
              <a:spLocks noChangeShapeType="1"/>
            </p:cNvSpPr>
            <p:nvPr/>
          </p:nvSpPr>
          <p:spPr bwMode="auto">
            <a:xfrm flipV="1">
              <a:off x="3133" y="3289"/>
              <a:ext cx="1167" cy="0"/>
            </a:xfrm>
            <a:prstGeom prst="line">
              <a:avLst/>
            </a:prstGeom>
            <a:noFill/>
            <a:ln w="101600" cap="sq">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34523" name="Text Box 27"/>
          <p:cNvSpPr txBox="1">
            <a:spLocks noChangeArrowheads="1"/>
          </p:cNvSpPr>
          <p:nvPr/>
        </p:nvSpPr>
        <p:spPr bwMode="auto">
          <a:xfrm>
            <a:off x="3009105" y="2356718"/>
            <a:ext cx="3865563" cy="1200323"/>
          </a:xfrm>
          <a:prstGeom prst="rect">
            <a:avLst/>
          </a:prstGeom>
          <a:solidFill>
            <a:schemeClr val="bg1">
              <a:lumMod val="95000"/>
            </a:schemeClr>
          </a:solidFill>
          <a:ln w="9525">
            <a:solidFill>
              <a:schemeClr val="tx1"/>
            </a:solidFill>
            <a:miter lim="800000"/>
            <a:headEnd/>
            <a:tailEnd/>
          </a:ln>
          <a:effectLst>
            <a:outerShdw blurRad="63500" sx="102000" sy="102000" algn="ctr" rotWithShape="0">
              <a:prstClr val="black">
                <a:alpha val="40000"/>
              </a:prstClr>
            </a:outerShdw>
          </a:effectLst>
          <a:scene3d>
            <a:camera prst="orthographicFront"/>
            <a:lightRig rig="legacyFlat3" dir="b"/>
          </a:scene3d>
          <a:sp3d extrusionH="430200" prstMaterial="legacyMatte">
            <a:bevelT w="13500" h="13500" prst="angle"/>
            <a:bevelB w="13500" h="13500" prst="angle"/>
            <a:extrusionClr>
              <a:schemeClr val="accent1"/>
            </a:extrusionClr>
          </a:sp3d>
        </p:spPr>
        <p:txBody>
          <a:bodyPr lIns="91434" tIns="45717" rIns="91434" bIns="45717">
            <a:spAutoFit/>
            <a:flatTx/>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algn="ctr" eaLnBrk="1" hangingPunct="1">
              <a:spcBef>
                <a:spcPct val="15000"/>
              </a:spcBef>
              <a:defRPr/>
            </a:pPr>
            <a:r>
              <a:rPr lang="en-US" altLang="zh-CN" sz="1600" dirty="0" smtClean="0"/>
              <a:t>create view V1 as</a:t>
            </a:r>
            <a:endParaRPr lang="en-US" altLang="zh-CN" sz="1600" dirty="0"/>
          </a:p>
          <a:p>
            <a:pPr algn="ctr" eaLnBrk="1" hangingPunct="1">
              <a:spcBef>
                <a:spcPct val="15000"/>
              </a:spcBef>
              <a:defRPr/>
            </a:pPr>
            <a:r>
              <a:rPr lang="en-US" altLang="zh-CN" sz="1600" dirty="0" smtClean="0"/>
              <a:t>select S#, SNAME, ADDRESS from   B</a:t>
            </a:r>
          </a:p>
          <a:p>
            <a:pPr algn="ctr" eaLnBrk="1" hangingPunct="1">
              <a:spcBef>
                <a:spcPct val="15000"/>
              </a:spcBef>
              <a:defRPr/>
            </a:pPr>
            <a:r>
              <a:rPr lang="en-US" altLang="zh-CN" sz="1600" dirty="0" smtClean="0"/>
              <a:t>   </a:t>
            </a:r>
            <a:r>
              <a:rPr lang="en-US" altLang="zh-CN" sz="1600" dirty="0" smtClean="0">
                <a:solidFill>
                  <a:schemeClr val="hlink"/>
                </a:solidFill>
              </a:rPr>
              <a:t>union</a:t>
            </a:r>
          </a:p>
          <a:p>
            <a:pPr algn="ctr" eaLnBrk="1" hangingPunct="1">
              <a:spcBef>
                <a:spcPct val="20000"/>
              </a:spcBef>
              <a:defRPr/>
            </a:pPr>
            <a:r>
              <a:rPr lang="en-US" altLang="zh-CN" sz="1600" dirty="0" smtClean="0"/>
              <a:t>select S#, SNAME, ADDRESS  from M</a:t>
            </a:r>
          </a:p>
        </p:txBody>
      </p:sp>
      <p:sp>
        <p:nvSpPr>
          <p:cNvPr id="14029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外模式／模式映象</a:t>
            </a:r>
          </a:p>
        </p:txBody>
      </p:sp>
      <p:sp>
        <p:nvSpPr>
          <p:cNvPr id="140295" name="矩形 1"/>
          <p:cNvSpPr>
            <a:spLocks noChangeArrowheads="1"/>
          </p:cNvSpPr>
          <p:nvPr/>
        </p:nvSpPr>
        <p:spPr bwMode="auto">
          <a:xfrm>
            <a:off x="7697788" y="2287588"/>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400" b="1">
                <a:solidFill>
                  <a:srgbClr val="000000"/>
                </a:solidFill>
                <a:latin typeface="微软雅黑" panose="020B0503020204020204" pitchFamily="34" charset="-122"/>
                <a:ea typeface="微软雅黑" panose="020B0503020204020204" pitchFamily="34" charset="-122"/>
              </a:rPr>
              <a:t>视图</a:t>
            </a:r>
          </a:p>
        </p:txBody>
      </p:sp>
      <p:sp>
        <p:nvSpPr>
          <p:cNvPr id="140296" name="矩形 22"/>
          <p:cNvSpPr>
            <a:spLocks noChangeArrowheads="1"/>
          </p:cNvSpPr>
          <p:nvPr/>
        </p:nvSpPr>
        <p:spPr bwMode="auto">
          <a:xfrm>
            <a:off x="1195388" y="2284413"/>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400" b="1">
                <a:solidFill>
                  <a:srgbClr val="000000"/>
                </a:solidFill>
                <a:latin typeface="微软雅黑" panose="020B0503020204020204" pitchFamily="34" charset="-122"/>
                <a:ea typeface="微软雅黑" panose="020B0503020204020204" pitchFamily="34" charset="-122"/>
              </a:rPr>
              <a:t>视图</a:t>
            </a:r>
          </a:p>
        </p:txBody>
      </p:sp>
      <p:sp>
        <p:nvSpPr>
          <p:cNvPr id="3" name="矩形 2"/>
          <p:cNvSpPr/>
          <p:nvPr/>
        </p:nvSpPr>
        <p:spPr>
          <a:xfrm>
            <a:off x="1258888" y="1700213"/>
            <a:ext cx="2673350" cy="444500"/>
          </a:xfrm>
          <a:prstGeom prst="rect">
            <a:avLst/>
          </a:prstGeom>
          <a:ln/>
        </p:spPr>
        <p:style>
          <a:lnRef idx="2">
            <a:schemeClr val="accent5"/>
          </a:lnRef>
          <a:fillRef idx="1">
            <a:schemeClr val="lt1"/>
          </a:fillRef>
          <a:effectRef idx="0">
            <a:schemeClr val="accent5"/>
          </a:effectRef>
          <a:fontRef idx="minor">
            <a:schemeClr val="dk1"/>
          </a:fontRef>
        </p:style>
        <p:txBody>
          <a:bodyPr anchor="ctr"/>
          <a:lstStyle/>
          <a:p>
            <a:pPr algn="ctr" eaLnBrk="1" hangingPunct="1">
              <a:spcBef>
                <a:spcPct val="20000"/>
              </a:spcBef>
              <a:defRPr/>
            </a:pPr>
            <a:r>
              <a:rPr lang="en-US" altLang="zh-CN" sz="1400" b="1" dirty="0">
                <a:latin typeface="微软雅黑" panose="020B0503020204020204" pitchFamily="34" charset="-122"/>
                <a:ea typeface="微软雅黑" panose="020B0503020204020204" pitchFamily="34" charset="-122"/>
              </a:rPr>
              <a:t>V1(S#,SNAME,ADDRESS)</a:t>
            </a:r>
          </a:p>
        </p:txBody>
      </p:sp>
      <p:sp>
        <p:nvSpPr>
          <p:cNvPr id="4" name="矩形 3"/>
          <p:cNvSpPr/>
          <p:nvPr/>
        </p:nvSpPr>
        <p:spPr>
          <a:xfrm>
            <a:off x="5303838" y="1697038"/>
            <a:ext cx="2857500" cy="447675"/>
          </a:xfrm>
          <a:prstGeom prst="rect">
            <a:avLst/>
          </a:prstGeom>
          <a:ln/>
        </p:spPr>
        <p:style>
          <a:lnRef idx="2">
            <a:schemeClr val="accent5"/>
          </a:lnRef>
          <a:fillRef idx="1">
            <a:schemeClr val="lt1"/>
          </a:fillRef>
          <a:effectRef idx="0">
            <a:schemeClr val="accent5"/>
          </a:effectRef>
          <a:fontRef idx="minor">
            <a:schemeClr val="dk1"/>
          </a:fontRef>
        </p:style>
        <p:txBody>
          <a:bodyPr anchor="ctr"/>
          <a:lstStyle/>
          <a:p>
            <a:pPr algn="ctr" eaLnBrk="1" hangingPunct="1">
              <a:spcBef>
                <a:spcPct val="20000"/>
              </a:spcBef>
              <a:defRPr/>
            </a:pPr>
            <a:r>
              <a:rPr lang="en-US" altLang="zh-CN" sz="1400" b="1" dirty="0">
                <a:latin typeface="微软雅黑" panose="020B0503020204020204" pitchFamily="34" charset="-122"/>
                <a:ea typeface="微软雅黑" panose="020B0503020204020204" pitchFamily="34" charset="-122"/>
              </a:rPr>
              <a:t>V2(S#,SNAME,CREDIT)</a:t>
            </a:r>
          </a:p>
        </p:txBody>
      </p:sp>
      <p:sp>
        <p:nvSpPr>
          <p:cNvPr id="5" name="矩形 4"/>
          <p:cNvSpPr/>
          <p:nvPr/>
        </p:nvSpPr>
        <p:spPr>
          <a:xfrm>
            <a:off x="2128838" y="809625"/>
            <a:ext cx="1074737" cy="368300"/>
          </a:xfrm>
          <a:prstGeom prst="rect">
            <a:avLst/>
          </a:prstGeom>
          <a:ln/>
        </p:spPr>
        <p:style>
          <a:lnRef idx="2">
            <a:schemeClr val="accent5"/>
          </a:lnRef>
          <a:fillRef idx="1">
            <a:schemeClr val="lt1"/>
          </a:fillRef>
          <a:effectRef idx="0">
            <a:schemeClr val="accent5"/>
          </a:effectRef>
          <a:fontRef idx="minor">
            <a:schemeClr val="dk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房产科</a:t>
            </a:r>
          </a:p>
        </p:txBody>
      </p:sp>
      <p:sp>
        <p:nvSpPr>
          <p:cNvPr id="6" name="矩形 5"/>
          <p:cNvSpPr/>
          <p:nvPr/>
        </p:nvSpPr>
        <p:spPr>
          <a:xfrm>
            <a:off x="6732588" y="820738"/>
            <a:ext cx="965200" cy="361950"/>
          </a:xfrm>
          <a:prstGeom prst="rect">
            <a:avLst/>
          </a:prstGeom>
          <a:ln/>
        </p:spPr>
        <p:style>
          <a:lnRef idx="2">
            <a:schemeClr val="accent5"/>
          </a:lnRef>
          <a:fillRef idx="1">
            <a:schemeClr val="lt1"/>
          </a:fillRef>
          <a:effectRef idx="0">
            <a:schemeClr val="accent5"/>
          </a:effectRef>
          <a:fontRef idx="minor">
            <a:schemeClr val="dk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学籍科</a:t>
            </a:r>
          </a:p>
        </p:txBody>
      </p:sp>
      <p:sp>
        <p:nvSpPr>
          <p:cNvPr id="7" name="矩形 6"/>
          <p:cNvSpPr/>
          <p:nvPr/>
        </p:nvSpPr>
        <p:spPr>
          <a:xfrm>
            <a:off x="985838" y="3759200"/>
            <a:ext cx="4233862" cy="444500"/>
          </a:xfrm>
          <a:prstGeom prst="rect">
            <a:avLst/>
          </a:prstGeom>
          <a:ln/>
        </p:spPr>
        <p:style>
          <a:lnRef idx="2">
            <a:schemeClr val="accent5"/>
          </a:lnRef>
          <a:fillRef idx="1">
            <a:schemeClr val="lt1"/>
          </a:fillRef>
          <a:effectRef idx="0">
            <a:schemeClr val="accent5"/>
          </a:effectRef>
          <a:fontRef idx="minor">
            <a:schemeClr val="dk1"/>
          </a:fontRef>
        </p:style>
        <p:txBody>
          <a:bodyPr anchor="ctr"/>
          <a:lstStyle/>
          <a:p>
            <a:pPr algn="ctr" eaLnBrk="1" hangingPunct="1">
              <a:spcBef>
                <a:spcPct val="20000"/>
              </a:spcBef>
              <a:defRPr/>
            </a:pPr>
            <a:r>
              <a:rPr lang="en-US" altLang="zh-CN" sz="1400" b="1" dirty="0">
                <a:latin typeface="微软雅黑" panose="020B0503020204020204" pitchFamily="34" charset="-122"/>
                <a:ea typeface="微软雅黑" panose="020B0503020204020204" pitchFamily="34" charset="-122"/>
              </a:rPr>
              <a:t>B(S#,SNAME,SEX,AGE,ADDRESS,CREDIT)</a:t>
            </a:r>
          </a:p>
        </p:txBody>
      </p:sp>
      <p:sp>
        <p:nvSpPr>
          <p:cNvPr id="8" name="矩形 7"/>
          <p:cNvSpPr/>
          <p:nvPr/>
        </p:nvSpPr>
        <p:spPr>
          <a:xfrm>
            <a:off x="2411413" y="4492625"/>
            <a:ext cx="5286375" cy="452438"/>
          </a:xfrm>
          <a:prstGeom prst="rect">
            <a:avLst/>
          </a:prstGeom>
          <a:ln/>
        </p:spPr>
        <p:style>
          <a:lnRef idx="2">
            <a:schemeClr val="accent5"/>
          </a:lnRef>
          <a:fillRef idx="1">
            <a:schemeClr val="lt1"/>
          </a:fillRef>
          <a:effectRef idx="0">
            <a:schemeClr val="accent5"/>
          </a:effectRef>
          <a:fontRef idx="minor">
            <a:schemeClr val="dk1"/>
          </a:fontRef>
        </p:style>
        <p:txBody>
          <a:bodyPr anchor="ctr"/>
          <a:lstStyle/>
          <a:p>
            <a:pPr algn="ctr" eaLnBrk="1" hangingPunct="1">
              <a:spcBef>
                <a:spcPct val="20000"/>
              </a:spcBef>
              <a:defRPr/>
            </a:pPr>
            <a:r>
              <a:rPr lang="en-US" altLang="zh-CN" sz="1400" b="1" dirty="0">
                <a:latin typeface="微软雅黑" panose="020B0503020204020204" pitchFamily="34" charset="-122"/>
                <a:ea typeface="微软雅黑" panose="020B0503020204020204" pitchFamily="34" charset="-122"/>
              </a:rPr>
              <a:t>M(S#,SNAME,SEX,AGE,ADDRESS,CREDIT,DISSERTATION)</a:t>
            </a:r>
          </a:p>
        </p:txBody>
      </p:sp>
    </p:spTree>
    <p:extLst>
      <p:ext uri="{BB962C8B-B14F-4D97-AF65-F5344CB8AC3E}">
        <p14:creationId xmlns:p14="http://schemas.microsoft.com/office/powerpoint/2010/main" val="3468665518"/>
      </p:ext>
    </p:extLst>
  </p:cSld>
  <p:clrMapOvr>
    <a:masterClrMapping/>
  </p:clrMapOvr>
  <p:transition spd="slow" advTm="117751">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34523"/>
                                        </p:tgtEl>
                                        <p:attrNameLst>
                                          <p:attrName>style.visibility</p:attrName>
                                        </p:attrNameLst>
                                      </p:cBhvr>
                                      <p:to>
                                        <p:strVal val="visible"/>
                                      </p:to>
                                    </p:set>
                                    <p:animEffect transition="in" filter="diamond(in)">
                                      <p:cBhvr>
                                        <p:cTn id="7" dur="2000"/>
                                        <p:tgtEl>
                                          <p:spTgt spid="234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p:cNvSpPr/>
          <p:nvPr/>
        </p:nvSpPr>
        <p:spPr>
          <a:xfrm>
            <a:off x="7369175" y="2105025"/>
            <a:ext cx="1595438" cy="1616075"/>
          </a:xfrm>
          <a:prstGeom prst="ellipse">
            <a:avLst/>
          </a:prstGeom>
          <a:solidFill>
            <a:srgbClr val="9BBB40">
              <a:alpha val="9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5090" tIns="47545" rIns="95090" bIns="47545" anchor="ctr"/>
          <a:lstStyle/>
          <a:p>
            <a:pPr algn="ctr" eaLnBrk="1" hangingPunct="1">
              <a:defRPr/>
            </a:pPr>
            <a:endParaRPr lang="zh-CN" altLang="en-US" sz="1700">
              <a:solidFill>
                <a:srgbClr val="FFFFFF"/>
              </a:solidFill>
              <a:ea typeface="MS PGothic" panose="020B0600070205080204" pitchFamily="34" charset="-128"/>
            </a:endParaRPr>
          </a:p>
        </p:txBody>
      </p:sp>
      <p:sp>
        <p:nvSpPr>
          <p:cNvPr id="24579" name="任意多边形 34"/>
          <p:cNvSpPr>
            <a:spLocks/>
          </p:cNvSpPr>
          <p:nvPr/>
        </p:nvSpPr>
        <p:spPr bwMode="auto">
          <a:xfrm>
            <a:off x="6081713" y="3200400"/>
            <a:ext cx="1106487" cy="1501775"/>
          </a:xfrm>
          <a:custGeom>
            <a:avLst/>
            <a:gdLst>
              <a:gd name="T0" fmla="*/ 0 w 53433560"/>
              <a:gd name="T1" fmla="*/ 0 h 65355416"/>
              <a:gd name="T2" fmla="*/ 0 w 53433560"/>
              <a:gd name="T3" fmla="*/ 0 h 65355416"/>
              <a:gd name="T4" fmla="*/ 0 w 53433560"/>
              <a:gd name="T5" fmla="*/ 0 h 65355416"/>
              <a:gd name="T6" fmla="*/ 0 w 53433560"/>
              <a:gd name="T7" fmla="*/ 0 h 65355416"/>
              <a:gd name="T8" fmla="*/ 0 w 53433560"/>
              <a:gd name="T9" fmla="*/ 0 h 65355416"/>
              <a:gd name="T10" fmla="*/ 0 w 53433560"/>
              <a:gd name="T11" fmla="*/ 0 h 65355416"/>
              <a:gd name="T12" fmla="*/ 0 w 53433560"/>
              <a:gd name="T13" fmla="*/ 0 h 65355416"/>
              <a:gd name="T14" fmla="*/ 0 w 53433560"/>
              <a:gd name="T15" fmla="*/ 0 h 65355416"/>
              <a:gd name="T16" fmla="*/ 0 w 53433560"/>
              <a:gd name="T17" fmla="*/ 0 h 65355416"/>
              <a:gd name="T18" fmla="*/ 0 w 53433560"/>
              <a:gd name="T19" fmla="*/ 0 h 65355416"/>
              <a:gd name="T20" fmla="*/ 0 w 53433560"/>
              <a:gd name="T21" fmla="*/ 0 h 65355416"/>
              <a:gd name="T22" fmla="*/ 0 w 53433560"/>
              <a:gd name="T23" fmla="*/ 0 h 65355416"/>
              <a:gd name="T24" fmla="*/ 0 w 53433560"/>
              <a:gd name="T25" fmla="*/ 0 h 65355416"/>
              <a:gd name="T26" fmla="*/ 0 w 53433560"/>
              <a:gd name="T27" fmla="*/ 0 h 65355416"/>
              <a:gd name="T28" fmla="*/ 0 w 53433560"/>
              <a:gd name="T29" fmla="*/ 0 h 65355416"/>
              <a:gd name="T30" fmla="*/ 0 w 53433560"/>
              <a:gd name="T31" fmla="*/ 0 h 653554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433560" h="65355416">
                <a:moveTo>
                  <a:pt x="41626868" y="0"/>
                </a:moveTo>
                <a:lnTo>
                  <a:pt x="53433560" y="6196292"/>
                </a:lnTo>
                <a:lnTo>
                  <a:pt x="41626868" y="12392582"/>
                </a:lnTo>
                <a:lnTo>
                  <a:pt x="41626868" y="8866274"/>
                </a:lnTo>
                <a:lnTo>
                  <a:pt x="26379392" y="8866274"/>
                </a:lnTo>
                <a:cubicBezTo>
                  <a:pt x="24382244" y="8866274"/>
                  <a:pt x="22763240" y="10485280"/>
                  <a:pt x="22763240" y="12482430"/>
                </a:cubicBezTo>
                <a:lnTo>
                  <a:pt x="22763240" y="38684920"/>
                </a:lnTo>
                <a:lnTo>
                  <a:pt x="22761576" y="38684920"/>
                </a:lnTo>
                <a:lnTo>
                  <a:pt x="22754692" y="39346188"/>
                </a:lnTo>
                <a:cubicBezTo>
                  <a:pt x="22456396" y="53350760"/>
                  <a:pt x="12618072" y="64763416"/>
                  <a:pt x="199076" y="65355416"/>
                </a:cubicBezTo>
                <a:lnTo>
                  <a:pt x="0" y="59993096"/>
                </a:lnTo>
                <a:cubicBezTo>
                  <a:pt x="9730952" y="59496520"/>
                  <a:pt x="17400704" y="50099912"/>
                  <a:pt x="17395920" y="38680466"/>
                </a:cubicBezTo>
                <a:lnTo>
                  <a:pt x="17423272" y="38680450"/>
                </a:lnTo>
                <a:lnTo>
                  <a:pt x="17423272" y="12482430"/>
                </a:lnTo>
                <a:cubicBezTo>
                  <a:pt x="17423272" y="7536102"/>
                  <a:pt x="21433064" y="3526308"/>
                  <a:pt x="26379392" y="3526308"/>
                </a:cubicBezTo>
                <a:lnTo>
                  <a:pt x="41626868" y="3526308"/>
                </a:lnTo>
                <a:lnTo>
                  <a:pt x="41626868" y="0"/>
                </a:lnTo>
                <a:close/>
              </a:path>
            </a:pathLst>
          </a:custGeom>
          <a:solidFill>
            <a:srgbClr val="647B86"/>
          </a:solidFill>
          <a:ln>
            <a:noFill/>
          </a:ln>
          <a:extLst>
            <a:ext uri="{91240B29-F687-4F45-9708-019B960494DF}">
              <a14:hiddenLine xmlns:a14="http://schemas.microsoft.com/office/drawing/2010/main" w="9525">
                <a:solidFill>
                  <a:srgbClr val="000000"/>
                </a:solidFill>
                <a:round/>
                <a:headEnd/>
                <a:tailEnd/>
              </a14:hiddenLine>
            </a:ext>
          </a:extLst>
        </p:spPr>
        <p:txBody>
          <a:bodyPr lIns="71323" tIns="35662" rIns="71323" bIns="35662"/>
          <a:lstStyle/>
          <a:p>
            <a:endParaRPr lang="zh-CN" altLang="en-US"/>
          </a:p>
        </p:txBody>
      </p:sp>
      <p:sp>
        <p:nvSpPr>
          <p:cNvPr id="24580" name="任意多边形 35"/>
          <p:cNvSpPr>
            <a:spLocks/>
          </p:cNvSpPr>
          <p:nvPr/>
        </p:nvSpPr>
        <p:spPr bwMode="auto">
          <a:xfrm flipV="1">
            <a:off x="6081713" y="1335088"/>
            <a:ext cx="1106487" cy="1501775"/>
          </a:xfrm>
          <a:custGeom>
            <a:avLst/>
            <a:gdLst>
              <a:gd name="T0" fmla="*/ 0 w 53433560"/>
              <a:gd name="T1" fmla="*/ 0 h 65355416"/>
              <a:gd name="T2" fmla="*/ 0 w 53433560"/>
              <a:gd name="T3" fmla="*/ 0 h 65355416"/>
              <a:gd name="T4" fmla="*/ 0 w 53433560"/>
              <a:gd name="T5" fmla="*/ 0 h 65355416"/>
              <a:gd name="T6" fmla="*/ 0 w 53433560"/>
              <a:gd name="T7" fmla="*/ 0 h 65355416"/>
              <a:gd name="T8" fmla="*/ 0 w 53433560"/>
              <a:gd name="T9" fmla="*/ 0 h 65355416"/>
              <a:gd name="T10" fmla="*/ 0 w 53433560"/>
              <a:gd name="T11" fmla="*/ 0 h 65355416"/>
              <a:gd name="T12" fmla="*/ 0 w 53433560"/>
              <a:gd name="T13" fmla="*/ 0 h 65355416"/>
              <a:gd name="T14" fmla="*/ 0 w 53433560"/>
              <a:gd name="T15" fmla="*/ 0 h 65355416"/>
              <a:gd name="T16" fmla="*/ 0 w 53433560"/>
              <a:gd name="T17" fmla="*/ 0 h 65355416"/>
              <a:gd name="T18" fmla="*/ 0 w 53433560"/>
              <a:gd name="T19" fmla="*/ 0 h 65355416"/>
              <a:gd name="T20" fmla="*/ 0 w 53433560"/>
              <a:gd name="T21" fmla="*/ 0 h 65355416"/>
              <a:gd name="T22" fmla="*/ 0 w 53433560"/>
              <a:gd name="T23" fmla="*/ 0 h 65355416"/>
              <a:gd name="T24" fmla="*/ 0 w 53433560"/>
              <a:gd name="T25" fmla="*/ 0 h 65355416"/>
              <a:gd name="T26" fmla="*/ 0 w 53433560"/>
              <a:gd name="T27" fmla="*/ 0 h 65355416"/>
              <a:gd name="T28" fmla="*/ 0 w 53433560"/>
              <a:gd name="T29" fmla="*/ 0 h 65355416"/>
              <a:gd name="T30" fmla="*/ 0 w 53433560"/>
              <a:gd name="T31" fmla="*/ 0 h 653554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433560" h="65355416">
                <a:moveTo>
                  <a:pt x="41626868" y="0"/>
                </a:moveTo>
                <a:lnTo>
                  <a:pt x="53433560" y="6196292"/>
                </a:lnTo>
                <a:lnTo>
                  <a:pt x="41626868" y="12392582"/>
                </a:lnTo>
                <a:lnTo>
                  <a:pt x="41626868" y="8866274"/>
                </a:lnTo>
                <a:lnTo>
                  <a:pt x="26379392" y="8866274"/>
                </a:lnTo>
                <a:cubicBezTo>
                  <a:pt x="24382244" y="8866274"/>
                  <a:pt x="22763240" y="10485280"/>
                  <a:pt x="22763240" y="12482430"/>
                </a:cubicBezTo>
                <a:lnTo>
                  <a:pt x="22763240" y="38684920"/>
                </a:lnTo>
                <a:lnTo>
                  <a:pt x="22761576" y="38684920"/>
                </a:lnTo>
                <a:lnTo>
                  <a:pt x="22754692" y="39346188"/>
                </a:lnTo>
                <a:cubicBezTo>
                  <a:pt x="22456396" y="53350760"/>
                  <a:pt x="12618072" y="64763416"/>
                  <a:pt x="199076" y="65355416"/>
                </a:cubicBezTo>
                <a:lnTo>
                  <a:pt x="0" y="59993096"/>
                </a:lnTo>
                <a:cubicBezTo>
                  <a:pt x="9730952" y="59496520"/>
                  <a:pt x="17400704" y="50099912"/>
                  <a:pt x="17395920" y="38680466"/>
                </a:cubicBezTo>
                <a:lnTo>
                  <a:pt x="17423272" y="38680450"/>
                </a:lnTo>
                <a:lnTo>
                  <a:pt x="17423272" y="12482430"/>
                </a:lnTo>
                <a:cubicBezTo>
                  <a:pt x="17423272" y="7536102"/>
                  <a:pt x="21433064" y="3526308"/>
                  <a:pt x="26379392" y="3526308"/>
                </a:cubicBezTo>
                <a:lnTo>
                  <a:pt x="41626868" y="3526308"/>
                </a:lnTo>
                <a:lnTo>
                  <a:pt x="41626868" y="0"/>
                </a:lnTo>
                <a:close/>
              </a:path>
            </a:pathLst>
          </a:custGeom>
          <a:solidFill>
            <a:srgbClr val="647B86"/>
          </a:solidFill>
          <a:ln>
            <a:noFill/>
          </a:ln>
          <a:extLst>
            <a:ext uri="{91240B29-F687-4F45-9708-019B960494DF}">
              <a14:hiddenLine xmlns:a14="http://schemas.microsoft.com/office/drawing/2010/main" w="9525">
                <a:solidFill>
                  <a:srgbClr val="000000"/>
                </a:solidFill>
                <a:round/>
                <a:headEnd/>
                <a:tailEnd/>
              </a14:hiddenLine>
            </a:ext>
          </a:extLst>
        </p:spPr>
        <p:txBody>
          <a:bodyPr lIns="71323" tIns="35662" rIns="71323" bIns="35662"/>
          <a:lstStyle/>
          <a:p>
            <a:endParaRPr lang="zh-CN" altLang="en-US"/>
          </a:p>
        </p:txBody>
      </p:sp>
      <p:sp>
        <p:nvSpPr>
          <p:cNvPr id="24581" name="左箭头 36"/>
          <p:cNvSpPr>
            <a:spLocks noChangeArrowheads="1"/>
          </p:cNvSpPr>
          <p:nvPr/>
        </p:nvSpPr>
        <p:spPr bwMode="auto">
          <a:xfrm flipH="1">
            <a:off x="6081713" y="2862263"/>
            <a:ext cx="1266825" cy="288925"/>
          </a:xfrm>
          <a:prstGeom prst="leftArrow">
            <a:avLst>
              <a:gd name="adj1" fmla="val 42639"/>
              <a:gd name="adj2" fmla="val 94553"/>
            </a:avLst>
          </a:prstGeom>
          <a:solidFill>
            <a:srgbClr val="647B8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p>
            <a:pPr eaLnBrk="1" hangingPunct="1"/>
            <a:endParaRPr lang="zh-CN" altLang="en-US"/>
          </a:p>
        </p:txBody>
      </p:sp>
      <p:sp>
        <p:nvSpPr>
          <p:cNvPr id="38" name="流程图: 可选过程 37"/>
          <p:cNvSpPr/>
          <p:nvPr/>
        </p:nvSpPr>
        <p:spPr>
          <a:xfrm>
            <a:off x="5013325" y="1057275"/>
            <a:ext cx="1068388" cy="1187450"/>
          </a:xfrm>
          <a:prstGeom prst="flowChartAlternateProcess">
            <a:avLst/>
          </a:prstGeom>
          <a:solidFill>
            <a:srgbClr val="F26D64">
              <a:alpha val="9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5090" tIns="47545" rIns="95090" bIns="47545" anchor="ctr"/>
          <a:lstStyle/>
          <a:p>
            <a:pPr algn="ctr" eaLnBrk="1" hangingPunct="1">
              <a:defRPr/>
            </a:pPr>
            <a:endParaRPr lang="zh-CN" altLang="en-US" sz="1700">
              <a:solidFill>
                <a:srgbClr val="FFFFFF"/>
              </a:solidFill>
              <a:ea typeface="MS PGothic" panose="020B0600070205080204" pitchFamily="34" charset="-128"/>
            </a:endParaRPr>
          </a:p>
        </p:txBody>
      </p:sp>
      <p:sp>
        <p:nvSpPr>
          <p:cNvPr id="39" name="流程图: 可选过程 38"/>
          <p:cNvSpPr/>
          <p:nvPr/>
        </p:nvSpPr>
        <p:spPr>
          <a:xfrm>
            <a:off x="5013325" y="2413000"/>
            <a:ext cx="1068388" cy="1189038"/>
          </a:xfrm>
          <a:prstGeom prst="flowChartAlternateProcess">
            <a:avLst/>
          </a:prstGeom>
          <a:solidFill>
            <a:srgbClr val="E1B805">
              <a:alpha val="9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5090" tIns="47545" rIns="95090" bIns="47545" anchor="ctr"/>
          <a:lstStyle/>
          <a:p>
            <a:pPr algn="ctr" eaLnBrk="1" hangingPunct="1">
              <a:defRPr/>
            </a:pPr>
            <a:endParaRPr lang="zh-CN" altLang="en-US" sz="1700">
              <a:solidFill>
                <a:srgbClr val="FFFFFF"/>
              </a:solidFill>
              <a:ea typeface="MS PGothic" panose="020B0600070205080204" pitchFamily="34" charset="-128"/>
            </a:endParaRPr>
          </a:p>
        </p:txBody>
      </p:sp>
      <p:sp>
        <p:nvSpPr>
          <p:cNvPr id="40" name="流程图: 可选过程 39"/>
          <p:cNvSpPr/>
          <p:nvPr/>
        </p:nvSpPr>
        <p:spPr>
          <a:xfrm>
            <a:off x="5013325" y="3800475"/>
            <a:ext cx="1068388" cy="1187450"/>
          </a:xfrm>
          <a:prstGeom prst="flowChartAlternateProcess">
            <a:avLst/>
          </a:prstGeom>
          <a:solidFill>
            <a:srgbClr val="5EC6D3">
              <a:alpha val="9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5090" tIns="47545" rIns="95090" bIns="47545" anchor="ctr"/>
          <a:lstStyle/>
          <a:p>
            <a:pPr algn="ctr" eaLnBrk="1" hangingPunct="1">
              <a:defRPr/>
            </a:pPr>
            <a:endParaRPr lang="zh-CN" altLang="en-US" sz="1700">
              <a:solidFill>
                <a:srgbClr val="FFFFFF"/>
              </a:solidFill>
              <a:ea typeface="MS PGothic" panose="020B0600070205080204" pitchFamily="34" charset="-128"/>
            </a:endParaRPr>
          </a:p>
        </p:txBody>
      </p:sp>
      <p:sp>
        <p:nvSpPr>
          <p:cNvPr id="49" name="矩形 48"/>
          <p:cNvSpPr/>
          <p:nvPr/>
        </p:nvSpPr>
        <p:spPr>
          <a:xfrm>
            <a:off x="1004888" y="1584325"/>
            <a:ext cx="3579812" cy="3119438"/>
          </a:xfrm>
          <a:prstGeom prst="rect">
            <a:avLst/>
          </a:prstGeom>
          <a:noFill/>
        </p:spPr>
        <p:txBody>
          <a:bodyPr lIns="71323" tIns="35662" rIns="71323" bIns="35662">
            <a:spAutoFit/>
          </a:bodyPr>
          <a:lstStyle/>
          <a:p>
            <a:pPr indent="271463" eaLnBrk="1" hangingPunct="1">
              <a:lnSpc>
                <a:spcPct val="150000"/>
              </a:lnSpc>
              <a:buFont typeface="Wingdings" pitchFamily="2" charset="2"/>
              <a:buChar char="l"/>
              <a:defRPr/>
            </a:pPr>
            <a:r>
              <a:rPr lang="zh-CN" altLang="en-US" sz="1800">
                <a:solidFill>
                  <a:schemeClr val="tx1">
                    <a:lumMod val="50000"/>
                    <a:lumOff val="50000"/>
                  </a:schemeClr>
                </a:solidFill>
                <a:latin typeface="微软雅黑" pitchFamily="34" charset="-122"/>
                <a:ea typeface="微软雅黑" pitchFamily="34" charset="-122"/>
              </a:rPr>
              <a:t>难点：数据模型，复杂</a:t>
            </a:r>
            <a:r>
              <a:rPr lang="en-US" altLang="zh-CN" sz="2000" b="1">
                <a:solidFill>
                  <a:schemeClr val="accent6"/>
                </a:solidFill>
                <a:latin typeface="微软雅黑" pitchFamily="34" charset="-122"/>
                <a:ea typeface="微软雅黑" pitchFamily="34" charset="-122"/>
              </a:rPr>
              <a:t>SELECT</a:t>
            </a:r>
            <a:r>
              <a:rPr lang="zh-CN" altLang="en-US" sz="1800">
                <a:solidFill>
                  <a:schemeClr val="tx1">
                    <a:lumMod val="50000"/>
                    <a:lumOff val="50000"/>
                  </a:schemeClr>
                </a:solidFill>
                <a:latin typeface="微软雅黑" pitchFamily="34" charset="-122"/>
                <a:ea typeface="微软雅黑" pitchFamily="34" charset="-122"/>
              </a:rPr>
              <a:t>命令，存储技术，事务管理技术，关系模式的范式和规范化</a:t>
            </a:r>
          </a:p>
          <a:p>
            <a:pPr indent="271463" eaLnBrk="1" hangingPunct="1">
              <a:lnSpc>
                <a:spcPct val="150000"/>
              </a:lnSpc>
              <a:buFont typeface="Wingdings" pitchFamily="2" charset="2"/>
              <a:buChar char="l"/>
              <a:defRPr/>
            </a:pPr>
            <a:r>
              <a:rPr lang="zh-CN" altLang="en-US" sz="1800">
                <a:solidFill>
                  <a:schemeClr val="tx1">
                    <a:lumMod val="50000"/>
                    <a:lumOff val="50000"/>
                  </a:schemeClr>
                </a:solidFill>
                <a:latin typeface="微软雅黑" pitchFamily="34" charset="-122"/>
                <a:ea typeface="微软雅黑" pitchFamily="34" charset="-122"/>
              </a:rPr>
              <a:t>一定要做</a:t>
            </a:r>
            <a:r>
              <a:rPr lang="zh-CN" altLang="en-US" sz="2000" b="1">
                <a:solidFill>
                  <a:schemeClr val="accent6"/>
                </a:solidFill>
                <a:latin typeface="微软雅黑" pitchFamily="34" charset="-122"/>
                <a:ea typeface="微软雅黑" pitchFamily="34" charset="-122"/>
              </a:rPr>
              <a:t>作业</a:t>
            </a:r>
          </a:p>
          <a:p>
            <a:pPr indent="271463" eaLnBrk="1" hangingPunct="1">
              <a:lnSpc>
                <a:spcPct val="150000"/>
              </a:lnSpc>
              <a:buFont typeface="Wingdings" pitchFamily="2" charset="2"/>
              <a:buChar char="l"/>
              <a:defRPr/>
            </a:pPr>
            <a:r>
              <a:rPr lang="zh-CN" altLang="en-US" sz="1800">
                <a:solidFill>
                  <a:schemeClr val="tx1">
                    <a:lumMod val="50000"/>
                    <a:lumOff val="50000"/>
                  </a:schemeClr>
                </a:solidFill>
                <a:latin typeface="微软雅黑" pitchFamily="34" charset="-122"/>
                <a:ea typeface="微软雅黑" pitchFamily="34" charset="-122"/>
              </a:rPr>
              <a:t>一定要做</a:t>
            </a:r>
            <a:r>
              <a:rPr lang="zh-CN" altLang="en-US" sz="2000" b="1">
                <a:solidFill>
                  <a:schemeClr val="accent6"/>
                </a:solidFill>
                <a:latin typeface="微软雅黑" pitchFamily="34" charset="-122"/>
                <a:ea typeface="微软雅黑" pitchFamily="34" charset="-122"/>
              </a:rPr>
              <a:t>实验</a:t>
            </a:r>
            <a:r>
              <a:rPr lang="zh-CN" altLang="en-US" sz="1800">
                <a:solidFill>
                  <a:schemeClr val="tx1">
                    <a:lumMod val="50000"/>
                    <a:lumOff val="50000"/>
                  </a:schemeClr>
                </a:solidFill>
                <a:latin typeface="微软雅黑" pitchFamily="34" charset="-122"/>
                <a:ea typeface="微软雅黑" pitchFamily="34" charset="-122"/>
              </a:rPr>
              <a:t>，在实验中验证自己的知识掌握程度，并了解数据库产品的使用</a:t>
            </a:r>
            <a:endParaRPr lang="zh-CN" altLang="en-US" sz="1800" dirty="0">
              <a:solidFill>
                <a:schemeClr val="tx1">
                  <a:lumMod val="50000"/>
                  <a:lumOff val="50000"/>
                </a:schemeClr>
              </a:solidFill>
              <a:latin typeface="微软雅黑" pitchFamily="34" charset="-122"/>
              <a:ea typeface="微软雅黑" pitchFamily="34" charset="-122"/>
            </a:endParaRPr>
          </a:p>
        </p:txBody>
      </p:sp>
      <p:sp>
        <p:nvSpPr>
          <p:cNvPr id="51" name="矩形 50"/>
          <p:cNvSpPr/>
          <p:nvPr/>
        </p:nvSpPr>
        <p:spPr>
          <a:xfrm>
            <a:off x="1063625" y="1108075"/>
            <a:ext cx="3495675" cy="377825"/>
          </a:xfrm>
          <a:prstGeom prst="rect">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112320" algn="ctr" eaLnBrk="1" hangingPunct="1">
              <a:defRPr/>
            </a:pPr>
            <a:r>
              <a:rPr lang="zh-CN" altLang="en-US" sz="1800" b="1">
                <a:latin typeface="微软雅黑" panose="020B0503020204020204" pitchFamily="34" charset="-122"/>
                <a:ea typeface="微软雅黑" panose="020B0503020204020204" pitchFamily="34" charset="-122"/>
              </a:rPr>
              <a:t>难点、作业、实验</a:t>
            </a:r>
            <a:endParaRPr lang="zh-CN" altLang="en-US" sz="1800" b="1" dirty="0">
              <a:latin typeface="微软雅黑" panose="020B0503020204020204" pitchFamily="34" charset="-122"/>
              <a:ea typeface="微软雅黑" panose="020B0503020204020204" pitchFamily="34" charset="-122"/>
            </a:endParaRPr>
          </a:p>
        </p:txBody>
      </p:sp>
      <p:grpSp>
        <p:nvGrpSpPr>
          <p:cNvPr id="59" name="组合 58"/>
          <p:cNvGrpSpPr/>
          <p:nvPr/>
        </p:nvGrpSpPr>
        <p:grpSpPr>
          <a:xfrm>
            <a:off x="7884626" y="2545916"/>
            <a:ext cx="563654" cy="860859"/>
            <a:chOff x="6294438" y="5732463"/>
            <a:chExt cx="392113" cy="577850"/>
          </a:xfrm>
          <a:solidFill>
            <a:schemeClr val="bg1"/>
          </a:solidFill>
        </p:grpSpPr>
        <p:sp>
          <p:nvSpPr>
            <p:cNvPr id="60" name="Freeform 26"/>
            <p:cNvSpPr>
              <a:spLocks noEditPoints="1"/>
            </p:cNvSpPr>
            <p:nvPr/>
          </p:nvSpPr>
          <p:spPr bwMode="auto">
            <a:xfrm>
              <a:off x="6294438" y="5732463"/>
              <a:ext cx="392113" cy="577850"/>
            </a:xfrm>
            <a:custGeom>
              <a:avLst/>
              <a:gdLst>
                <a:gd name="T0" fmla="*/ 158 w 158"/>
                <a:gd name="T1" fmla="*/ 79 h 232"/>
                <a:gd name="T2" fmla="*/ 79 w 158"/>
                <a:gd name="T3" fmla="*/ 0 h 232"/>
                <a:gd name="T4" fmla="*/ 0 w 158"/>
                <a:gd name="T5" fmla="*/ 79 h 232"/>
                <a:gd name="T6" fmla="*/ 48 w 158"/>
                <a:gd name="T7" fmla="*/ 152 h 232"/>
                <a:gd name="T8" fmla="*/ 30 w 158"/>
                <a:gd name="T9" fmla="*/ 232 h 232"/>
                <a:gd name="T10" fmla="*/ 81 w 158"/>
                <a:gd name="T11" fmla="*/ 196 h 232"/>
                <a:gd name="T12" fmla="*/ 132 w 158"/>
                <a:gd name="T13" fmla="*/ 232 h 232"/>
                <a:gd name="T14" fmla="*/ 115 w 158"/>
                <a:gd name="T15" fmla="*/ 149 h 232"/>
                <a:gd name="T16" fmla="*/ 158 w 158"/>
                <a:gd name="T17" fmla="*/ 79 h 232"/>
                <a:gd name="T18" fmla="*/ 79 w 158"/>
                <a:gd name="T19" fmla="*/ 136 h 232"/>
                <a:gd name="T20" fmla="*/ 22 w 158"/>
                <a:gd name="T21" fmla="*/ 79 h 232"/>
                <a:gd name="T22" fmla="*/ 79 w 158"/>
                <a:gd name="T23" fmla="*/ 22 h 232"/>
                <a:gd name="T24" fmla="*/ 136 w 158"/>
                <a:gd name="T25" fmla="*/ 79 h 232"/>
                <a:gd name="T26" fmla="*/ 79 w 158"/>
                <a:gd name="T27" fmla="*/ 136 h 232"/>
                <a:gd name="T28" fmla="*/ 79 w 158"/>
                <a:gd name="T29" fmla="*/ 136 h 232"/>
                <a:gd name="T30" fmla="*/ 79 w 158"/>
                <a:gd name="T31" fmla="*/ 13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232">
                  <a:moveTo>
                    <a:pt x="158" y="79"/>
                  </a:moveTo>
                  <a:cubicBezTo>
                    <a:pt x="158" y="35"/>
                    <a:pt x="122" y="0"/>
                    <a:pt x="79" y="0"/>
                  </a:cubicBezTo>
                  <a:cubicBezTo>
                    <a:pt x="35" y="0"/>
                    <a:pt x="0" y="35"/>
                    <a:pt x="0" y="79"/>
                  </a:cubicBezTo>
                  <a:cubicBezTo>
                    <a:pt x="0" y="112"/>
                    <a:pt x="20" y="140"/>
                    <a:pt x="48" y="152"/>
                  </a:cubicBezTo>
                  <a:cubicBezTo>
                    <a:pt x="30" y="232"/>
                    <a:pt x="30" y="232"/>
                    <a:pt x="30" y="232"/>
                  </a:cubicBezTo>
                  <a:cubicBezTo>
                    <a:pt x="81" y="196"/>
                    <a:pt x="81" y="196"/>
                    <a:pt x="81" y="196"/>
                  </a:cubicBezTo>
                  <a:cubicBezTo>
                    <a:pt x="132" y="232"/>
                    <a:pt x="132" y="232"/>
                    <a:pt x="132" y="232"/>
                  </a:cubicBezTo>
                  <a:cubicBezTo>
                    <a:pt x="115" y="149"/>
                    <a:pt x="115" y="149"/>
                    <a:pt x="115" y="149"/>
                  </a:cubicBezTo>
                  <a:cubicBezTo>
                    <a:pt x="140" y="136"/>
                    <a:pt x="158" y="109"/>
                    <a:pt x="158" y="79"/>
                  </a:cubicBezTo>
                  <a:close/>
                  <a:moveTo>
                    <a:pt x="79" y="136"/>
                  </a:moveTo>
                  <a:cubicBezTo>
                    <a:pt x="47" y="136"/>
                    <a:pt x="22" y="110"/>
                    <a:pt x="22" y="79"/>
                  </a:cubicBezTo>
                  <a:cubicBezTo>
                    <a:pt x="22" y="47"/>
                    <a:pt x="47" y="22"/>
                    <a:pt x="79" y="22"/>
                  </a:cubicBezTo>
                  <a:cubicBezTo>
                    <a:pt x="110" y="22"/>
                    <a:pt x="136" y="47"/>
                    <a:pt x="136" y="79"/>
                  </a:cubicBezTo>
                  <a:cubicBezTo>
                    <a:pt x="136" y="110"/>
                    <a:pt x="110" y="136"/>
                    <a:pt x="79" y="136"/>
                  </a:cubicBezTo>
                  <a:close/>
                  <a:moveTo>
                    <a:pt x="79" y="136"/>
                  </a:moveTo>
                  <a:cubicBezTo>
                    <a:pt x="79" y="136"/>
                    <a:pt x="79" y="136"/>
                    <a:pt x="79" y="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sp>
          <p:nvSpPr>
            <p:cNvPr id="61" name="Freeform 27"/>
            <p:cNvSpPr>
              <a:spLocks noEditPoints="1"/>
            </p:cNvSpPr>
            <p:nvPr/>
          </p:nvSpPr>
          <p:spPr bwMode="auto">
            <a:xfrm>
              <a:off x="6376988" y="5807076"/>
              <a:ext cx="227013" cy="219075"/>
            </a:xfrm>
            <a:custGeom>
              <a:avLst/>
              <a:gdLst>
                <a:gd name="T0" fmla="*/ 89 w 143"/>
                <a:gd name="T1" fmla="*/ 53 h 138"/>
                <a:gd name="T2" fmla="*/ 71 w 143"/>
                <a:gd name="T3" fmla="*/ 0 h 138"/>
                <a:gd name="T4" fmla="*/ 54 w 143"/>
                <a:gd name="T5" fmla="*/ 53 h 138"/>
                <a:gd name="T6" fmla="*/ 0 w 143"/>
                <a:gd name="T7" fmla="*/ 53 h 138"/>
                <a:gd name="T8" fmla="*/ 43 w 143"/>
                <a:gd name="T9" fmla="*/ 85 h 138"/>
                <a:gd name="T10" fmla="*/ 26 w 143"/>
                <a:gd name="T11" fmla="*/ 138 h 138"/>
                <a:gd name="T12" fmla="*/ 71 w 143"/>
                <a:gd name="T13" fmla="*/ 105 h 138"/>
                <a:gd name="T14" fmla="*/ 115 w 143"/>
                <a:gd name="T15" fmla="*/ 138 h 138"/>
                <a:gd name="T16" fmla="*/ 98 w 143"/>
                <a:gd name="T17" fmla="*/ 85 h 138"/>
                <a:gd name="T18" fmla="*/ 143 w 143"/>
                <a:gd name="T19" fmla="*/ 53 h 138"/>
                <a:gd name="T20" fmla="*/ 89 w 143"/>
                <a:gd name="T21" fmla="*/ 53 h 138"/>
                <a:gd name="T22" fmla="*/ 89 w 143"/>
                <a:gd name="T23" fmla="*/ 53 h 138"/>
                <a:gd name="T24" fmla="*/ 89 w 143"/>
                <a:gd name="T25" fmla="*/ 5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38">
                  <a:moveTo>
                    <a:pt x="89" y="53"/>
                  </a:moveTo>
                  <a:lnTo>
                    <a:pt x="71" y="0"/>
                  </a:lnTo>
                  <a:lnTo>
                    <a:pt x="54" y="53"/>
                  </a:lnTo>
                  <a:lnTo>
                    <a:pt x="0" y="53"/>
                  </a:lnTo>
                  <a:lnTo>
                    <a:pt x="43" y="85"/>
                  </a:lnTo>
                  <a:lnTo>
                    <a:pt x="26" y="138"/>
                  </a:lnTo>
                  <a:lnTo>
                    <a:pt x="71" y="105"/>
                  </a:lnTo>
                  <a:lnTo>
                    <a:pt x="115" y="138"/>
                  </a:lnTo>
                  <a:lnTo>
                    <a:pt x="98" y="85"/>
                  </a:lnTo>
                  <a:lnTo>
                    <a:pt x="143" y="53"/>
                  </a:lnTo>
                  <a:lnTo>
                    <a:pt x="89" y="53"/>
                  </a:lnTo>
                  <a:close/>
                  <a:moveTo>
                    <a:pt x="89" y="53"/>
                  </a:moveTo>
                  <a:lnTo>
                    <a:pt x="89"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sp>
          <p:nvSpPr>
            <p:cNvPr id="62" name="Freeform 28"/>
            <p:cNvSpPr>
              <a:spLocks noEditPoints="1"/>
            </p:cNvSpPr>
            <p:nvPr/>
          </p:nvSpPr>
          <p:spPr bwMode="auto">
            <a:xfrm>
              <a:off x="6376988" y="5807076"/>
              <a:ext cx="227013" cy="219075"/>
            </a:xfrm>
            <a:custGeom>
              <a:avLst/>
              <a:gdLst>
                <a:gd name="T0" fmla="*/ 89 w 143"/>
                <a:gd name="T1" fmla="*/ 53 h 138"/>
                <a:gd name="T2" fmla="*/ 71 w 143"/>
                <a:gd name="T3" fmla="*/ 0 h 138"/>
                <a:gd name="T4" fmla="*/ 54 w 143"/>
                <a:gd name="T5" fmla="*/ 53 h 138"/>
                <a:gd name="T6" fmla="*/ 0 w 143"/>
                <a:gd name="T7" fmla="*/ 53 h 138"/>
                <a:gd name="T8" fmla="*/ 43 w 143"/>
                <a:gd name="T9" fmla="*/ 85 h 138"/>
                <a:gd name="T10" fmla="*/ 26 w 143"/>
                <a:gd name="T11" fmla="*/ 138 h 138"/>
                <a:gd name="T12" fmla="*/ 71 w 143"/>
                <a:gd name="T13" fmla="*/ 105 h 138"/>
                <a:gd name="T14" fmla="*/ 115 w 143"/>
                <a:gd name="T15" fmla="*/ 138 h 138"/>
                <a:gd name="T16" fmla="*/ 98 w 143"/>
                <a:gd name="T17" fmla="*/ 85 h 138"/>
                <a:gd name="T18" fmla="*/ 143 w 143"/>
                <a:gd name="T19" fmla="*/ 53 h 138"/>
                <a:gd name="T20" fmla="*/ 89 w 143"/>
                <a:gd name="T21" fmla="*/ 53 h 138"/>
                <a:gd name="T22" fmla="*/ 89 w 143"/>
                <a:gd name="T23" fmla="*/ 53 h 138"/>
                <a:gd name="T24" fmla="*/ 89 w 143"/>
                <a:gd name="T25" fmla="*/ 5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38">
                  <a:moveTo>
                    <a:pt x="89" y="53"/>
                  </a:moveTo>
                  <a:lnTo>
                    <a:pt x="71" y="0"/>
                  </a:lnTo>
                  <a:lnTo>
                    <a:pt x="54" y="53"/>
                  </a:lnTo>
                  <a:lnTo>
                    <a:pt x="0" y="53"/>
                  </a:lnTo>
                  <a:lnTo>
                    <a:pt x="43" y="85"/>
                  </a:lnTo>
                  <a:lnTo>
                    <a:pt x="26" y="138"/>
                  </a:lnTo>
                  <a:lnTo>
                    <a:pt x="71" y="105"/>
                  </a:lnTo>
                  <a:lnTo>
                    <a:pt x="115" y="138"/>
                  </a:lnTo>
                  <a:lnTo>
                    <a:pt x="98" y="85"/>
                  </a:lnTo>
                  <a:lnTo>
                    <a:pt x="143" y="53"/>
                  </a:lnTo>
                  <a:lnTo>
                    <a:pt x="89" y="53"/>
                  </a:lnTo>
                  <a:moveTo>
                    <a:pt x="89" y="53"/>
                  </a:moveTo>
                  <a:lnTo>
                    <a:pt x="89" y="5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sp>
        <p:nvSpPr>
          <p:cNvPr id="52" name="Freeform 124"/>
          <p:cNvSpPr>
            <a:spLocks noChangeArrowheads="1"/>
          </p:cNvSpPr>
          <p:nvPr/>
        </p:nvSpPr>
        <p:spPr bwMode="auto">
          <a:xfrm>
            <a:off x="5181600" y="2608263"/>
            <a:ext cx="744538" cy="798512"/>
          </a:xfrm>
          <a:custGeom>
            <a:avLst/>
            <a:gdLst>
              <a:gd name="T0" fmla="*/ 359495 w 515"/>
              <a:gd name="T1" fmla="*/ 1531667 h 498"/>
              <a:gd name="T2" fmla="*/ 359495 w 515"/>
              <a:gd name="T3" fmla="*/ 1531667 h 498"/>
              <a:gd name="T4" fmla="*/ 81910 w 515"/>
              <a:gd name="T5" fmla="*/ 2136153 h 498"/>
              <a:gd name="T6" fmla="*/ 769047 w 515"/>
              <a:gd name="T7" fmla="*/ 1972533 h 498"/>
              <a:gd name="T8" fmla="*/ 728092 w 515"/>
              <a:gd name="T9" fmla="*/ 1572572 h 498"/>
              <a:gd name="T10" fmla="*/ 359495 w 515"/>
              <a:gd name="T11" fmla="*/ 1531667 h 498"/>
              <a:gd name="T12" fmla="*/ 2257084 w 515"/>
              <a:gd name="T13" fmla="*/ 81810 h 498"/>
              <a:gd name="T14" fmla="*/ 2257084 w 515"/>
              <a:gd name="T15" fmla="*/ 81810 h 498"/>
              <a:gd name="T16" fmla="*/ 887362 w 515"/>
              <a:gd name="T17" fmla="*/ 1049896 h 498"/>
              <a:gd name="T18" fmla="*/ 641631 w 515"/>
              <a:gd name="T19" fmla="*/ 1331687 h 498"/>
              <a:gd name="T20" fmla="*/ 682586 w 515"/>
              <a:gd name="T21" fmla="*/ 1368047 h 498"/>
              <a:gd name="T22" fmla="*/ 846407 w 515"/>
              <a:gd name="T23" fmla="*/ 1490762 h 498"/>
              <a:gd name="T24" fmla="*/ 928317 w 515"/>
              <a:gd name="T25" fmla="*/ 1608932 h 498"/>
              <a:gd name="T26" fmla="*/ 969272 w 515"/>
              <a:gd name="T27" fmla="*/ 1649837 h 498"/>
              <a:gd name="T28" fmla="*/ 1251408 w 515"/>
              <a:gd name="T29" fmla="*/ 1408952 h 498"/>
              <a:gd name="T30" fmla="*/ 2257084 w 515"/>
              <a:gd name="T31" fmla="*/ 81810 h 4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71323" tIns="35662" rIns="71323" bIns="35662" anchor="ctr"/>
          <a:lstStyle/>
          <a:p>
            <a:pPr eaLnBrk="1" hangingPunct="1">
              <a:defRPr/>
            </a:pPr>
            <a:endParaRPr lang="zh-CN" altLang="en-US" sz="800"/>
          </a:p>
        </p:txBody>
      </p:sp>
      <p:grpSp>
        <p:nvGrpSpPr>
          <p:cNvPr id="63" name="组合 62"/>
          <p:cNvGrpSpPr/>
          <p:nvPr/>
        </p:nvGrpSpPr>
        <p:grpSpPr>
          <a:xfrm>
            <a:off x="5289547" y="1354110"/>
            <a:ext cx="523577" cy="594112"/>
            <a:chOff x="7470775" y="5710238"/>
            <a:chExt cx="1120776" cy="1144588"/>
          </a:xfrm>
          <a:solidFill>
            <a:srgbClr val="7A8592"/>
          </a:solidFill>
        </p:grpSpPr>
        <p:sp>
          <p:nvSpPr>
            <p:cNvPr id="64" name="Freeform 103"/>
            <p:cNvSpPr>
              <a:spLocks noEditPoints="1"/>
            </p:cNvSpPr>
            <p:nvPr/>
          </p:nvSpPr>
          <p:spPr bwMode="auto">
            <a:xfrm>
              <a:off x="7481888" y="6024563"/>
              <a:ext cx="1109663" cy="830263"/>
            </a:xfrm>
            <a:custGeom>
              <a:avLst/>
              <a:gdLst>
                <a:gd name="T0" fmla="*/ 396 w 459"/>
                <a:gd name="T1" fmla="*/ 0 h 344"/>
                <a:gd name="T2" fmla="*/ 63 w 459"/>
                <a:gd name="T3" fmla="*/ 0 h 344"/>
                <a:gd name="T4" fmla="*/ 0 w 459"/>
                <a:gd name="T5" fmla="*/ 63 h 344"/>
                <a:gd name="T6" fmla="*/ 0 w 459"/>
                <a:gd name="T7" fmla="*/ 281 h 344"/>
                <a:gd name="T8" fmla="*/ 63 w 459"/>
                <a:gd name="T9" fmla="*/ 344 h 344"/>
                <a:gd name="T10" fmla="*/ 396 w 459"/>
                <a:gd name="T11" fmla="*/ 344 h 344"/>
                <a:gd name="T12" fmla="*/ 459 w 459"/>
                <a:gd name="T13" fmla="*/ 281 h 344"/>
                <a:gd name="T14" fmla="*/ 459 w 459"/>
                <a:gd name="T15" fmla="*/ 63 h 344"/>
                <a:gd name="T16" fmla="*/ 396 w 459"/>
                <a:gd name="T17" fmla="*/ 0 h 344"/>
                <a:gd name="T18" fmla="*/ 256 w 459"/>
                <a:gd name="T19" fmla="*/ 162 h 344"/>
                <a:gd name="T20" fmla="*/ 256 w 459"/>
                <a:gd name="T21" fmla="*/ 255 h 344"/>
                <a:gd name="T22" fmla="*/ 230 w 459"/>
                <a:gd name="T23" fmla="*/ 281 h 344"/>
                <a:gd name="T24" fmla="*/ 203 w 459"/>
                <a:gd name="T25" fmla="*/ 255 h 344"/>
                <a:gd name="T26" fmla="*/ 203 w 459"/>
                <a:gd name="T27" fmla="*/ 162 h 344"/>
                <a:gd name="T28" fmla="*/ 177 w 459"/>
                <a:gd name="T29" fmla="*/ 117 h 344"/>
                <a:gd name="T30" fmla="*/ 230 w 459"/>
                <a:gd name="T31" fmla="*/ 65 h 344"/>
                <a:gd name="T32" fmla="*/ 282 w 459"/>
                <a:gd name="T33" fmla="*/ 117 h 344"/>
                <a:gd name="T34" fmla="*/ 256 w 459"/>
                <a:gd name="T35" fmla="*/ 16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 h="344">
                  <a:moveTo>
                    <a:pt x="396" y="0"/>
                  </a:moveTo>
                  <a:cubicBezTo>
                    <a:pt x="63" y="0"/>
                    <a:pt x="63" y="0"/>
                    <a:pt x="63" y="0"/>
                  </a:cubicBezTo>
                  <a:cubicBezTo>
                    <a:pt x="28" y="0"/>
                    <a:pt x="0" y="28"/>
                    <a:pt x="0" y="63"/>
                  </a:cubicBezTo>
                  <a:cubicBezTo>
                    <a:pt x="0" y="281"/>
                    <a:pt x="0" y="281"/>
                    <a:pt x="0" y="281"/>
                  </a:cubicBezTo>
                  <a:cubicBezTo>
                    <a:pt x="0" y="316"/>
                    <a:pt x="28" y="344"/>
                    <a:pt x="63" y="344"/>
                  </a:cubicBezTo>
                  <a:cubicBezTo>
                    <a:pt x="396" y="344"/>
                    <a:pt x="396" y="344"/>
                    <a:pt x="396" y="344"/>
                  </a:cubicBezTo>
                  <a:cubicBezTo>
                    <a:pt x="431" y="344"/>
                    <a:pt x="459" y="316"/>
                    <a:pt x="459" y="281"/>
                  </a:cubicBezTo>
                  <a:cubicBezTo>
                    <a:pt x="459" y="63"/>
                    <a:pt x="459" y="63"/>
                    <a:pt x="459" y="63"/>
                  </a:cubicBezTo>
                  <a:cubicBezTo>
                    <a:pt x="459" y="28"/>
                    <a:pt x="431" y="0"/>
                    <a:pt x="396" y="0"/>
                  </a:cubicBezTo>
                  <a:close/>
                  <a:moveTo>
                    <a:pt x="256" y="162"/>
                  </a:moveTo>
                  <a:cubicBezTo>
                    <a:pt x="256" y="255"/>
                    <a:pt x="256" y="255"/>
                    <a:pt x="256" y="255"/>
                  </a:cubicBezTo>
                  <a:cubicBezTo>
                    <a:pt x="256" y="270"/>
                    <a:pt x="244" y="281"/>
                    <a:pt x="230" y="281"/>
                  </a:cubicBezTo>
                  <a:cubicBezTo>
                    <a:pt x="215" y="281"/>
                    <a:pt x="203" y="270"/>
                    <a:pt x="203" y="255"/>
                  </a:cubicBezTo>
                  <a:cubicBezTo>
                    <a:pt x="203" y="162"/>
                    <a:pt x="203" y="162"/>
                    <a:pt x="203" y="162"/>
                  </a:cubicBezTo>
                  <a:cubicBezTo>
                    <a:pt x="187" y="153"/>
                    <a:pt x="177" y="136"/>
                    <a:pt x="177" y="117"/>
                  </a:cubicBezTo>
                  <a:cubicBezTo>
                    <a:pt x="177" y="88"/>
                    <a:pt x="201" y="65"/>
                    <a:pt x="230" y="65"/>
                  </a:cubicBezTo>
                  <a:cubicBezTo>
                    <a:pt x="258" y="65"/>
                    <a:pt x="282" y="88"/>
                    <a:pt x="282" y="117"/>
                  </a:cubicBezTo>
                  <a:cubicBezTo>
                    <a:pt x="282" y="136"/>
                    <a:pt x="272" y="153"/>
                    <a:pt x="256" y="162"/>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eaLnBrk="1" hangingPunct="1">
                <a:defRPr/>
              </a:pPr>
              <a:endParaRPr lang="zh-CN" altLang="en-US" sz="800"/>
            </a:p>
          </p:txBody>
        </p:sp>
        <p:sp>
          <p:nvSpPr>
            <p:cNvPr id="65" name="Freeform 104"/>
            <p:cNvSpPr>
              <a:spLocks/>
            </p:cNvSpPr>
            <p:nvPr/>
          </p:nvSpPr>
          <p:spPr bwMode="auto">
            <a:xfrm>
              <a:off x="7664450" y="5719763"/>
              <a:ext cx="746125" cy="438150"/>
            </a:xfrm>
            <a:custGeom>
              <a:avLst/>
              <a:gdLst>
                <a:gd name="T0" fmla="*/ 56 w 309"/>
                <a:gd name="T1" fmla="*/ 181 h 181"/>
                <a:gd name="T2" fmla="*/ 56 w 309"/>
                <a:gd name="T3" fmla="*/ 97 h 181"/>
                <a:gd name="T4" fmla="*/ 102 w 309"/>
                <a:gd name="T5" fmla="*/ 54 h 181"/>
                <a:gd name="T6" fmla="*/ 207 w 309"/>
                <a:gd name="T7" fmla="*/ 54 h 181"/>
                <a:gd name="T8" fmla="*/ 253 w 309"/>
                <a:gd name="T9" fmla="*/ 97 h 181"/>
                <a:gd name="T10" fmla="*/ 253 w 309"/>
                <a:gd name="T11" fmla="*/ 181 h 181"/>
                <a:gd name="T12" fmla="*/ 309 w 309"/>
                <a:gd name="T13" fmla="*/ 181 h 181"/>
                <a:gd name="T14" fmla="*/ 309 w 309"/>
                <a:gd name="T15" fmla="*/ 75 h 181"/>
                <a:gd name="T16" fmla="*/ 238 w 309"/>
                <a:gd name="T17" fmla="*/ 0 h 181"/>
                <a:gd name="T18" fmla="*/ 71 w 309"/>
                <a:gd name="T19" fmla="*/ 0 h 181"/>
                <a:gd name="T20" fmla="*/ 0 w 309"/>
                <a:gd name="T21" fmla="*/ 75 h 181"/>
                <a:gd name="T22" fmla="*/ 0 w 309"/>
                <a:gd name="T23" fmla="*/ 181 h 181"/>
                <a:gd name="T24" fmla="*/ 56 w 30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81">
                  <a:moveTo>
                    <a:pt x="56" y="181"/>
                  </a:moveTo>
                  <a:cubicBezTo>
                    <a:pt x="56" y="97"/>
                    <a:pt x="56" y="97"/>
                    <a:pt x="56" y="97"/>
                  </a:cubicBezTo>
                  <a:cubicBezTo>
                    <a:pt x="56" y="73"/>
                    <a:pt x="77" y="54"/>
                    <a:pt x="102" y="54"/>
                  </a:cubicBezTo>
                  <a:cubicBezTo>
                    <a:pt x="207" y="54"/>
                    <a:pt x="207" y="54"/>
                    <a:pt x="207" y="54"/>
                  </a:cubicBezTo>
                  <a:cubicBezTo>
                    <a:pt x="232" y="54"/>
                    <a:pt x="253" y="73"/>
                    <a:pt x="253" y="97"/>
                  </a:cubicBezTo>
                  <a:cubicBezTo>
                    <a:pt x="253" y="181"/>
                    <a:pt x="253" y="181"/>
                    <a:pt x="253" y="181"/>
                  </a:cubicBezTo>
                  <a:cubicBezTo>
                    <a:pt x="309" y="181"/>
                    <a:pt x="309" y="181"/>
                    <a:pt x="309" y="181"/>
                  </a:cubicBezTo>
                  <a:cubicBezTo>
                    <a:pt x="309" y="75"/>
                    <a:pt x="309" y="75"/>
                    <a:pt x="309" y="75"/>
                  </a:cubicBezTo>
                  <a:cubicBezTo>
                    <a:pt x="309" y="40"/>
                    <a:pt x="273" y="0"/>
                    <a:pt x="238" y="0"/>
                  </a:cubicBezTo>
                  <a:cubicBezTo>
                    <a:pt x="71" y="0"/>
                    <a:pt x="71" y="0"/>
                    <a:pt x="71" y="0"/>
                  </a:cubicBezTo>
                  <a:cubicBezTo>
                    <a:pt x="36" y="0"/>
                    <a:pt x="0" y="40"/>
                    <a:pt x="0" y="75"/>
                  </a:cubicBezTo>
                  <a:cubicBezTo>
                    <a:pt x="0" y="181"/>
                    <a:pt x="0" y="181"/>
                    <a:pt x="0" y="181"/>
                  </a:cubicBezTo>
                  <a:lnTo>
                    <a:pt x="56" y="18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eaLnBrk="1" hangingPunct="1">
                <a:defRPr/>
              </a:pPr>
              <a:endParaRPr lang="zh-CN" altLang="en-US" sz="800"/>
            </a:p>
          </p:txBody>
        </p:sp>
        <p:sp>
          <p:nvSpPr>
            <p:cNvPr id="66" name="Freeform 105"/>
            <p:cNvSpPr>
              <a:spLocks noEditPoints="1"/>
            </p:cNvSpPr>
            <p:nvPr/>
          </p:nvSpPr>
          <p:spPr bwMode="auto">
            <a:xfrm>
              <a:off x="7470775" y="6015038"/>
              <a:ext cx="1108075" cy="830263"/>
            </a:xfrm>
            <a:custGeom>
              <a:avLst/>
              <a:gdLst>
                <a:gd name="T0" fmla="*/ 396 w 459"/>
                <a:gd name="T1" fmla="*/ 0 h 344"/>
                <a:gd name="T2" fmla="*/ 63 w 459"/>
                <a:gd name="T3" fmla="*/ 0 h 344"/>
                <a:gd name="T4" fmla="*/ 0 w 459"/>
                <a:gd name="T5" fmla="*/ 63 h 344"/>
                <a:gd name="T6" fmla="*/ 0 w 459"/>
                <a:gd name="T7" fmla="*/ 281 h 344"/>
                <a:gd name="T8" fmla="*/ 63 w 459"/>
                <a:gd name="T9" fmla="*/ 344 h 344"/>
                <a:gd name="T10" fmla="*/ 396 w 459"/>
                <a:gd name="T11" fmla="*/ 344 h 344"/>
                <a:gd name="T12" fmla="*/ 459 w 459"/>
                <a:gd name="T13" fmla="*/ 281 h 344"/>
                <a:gd name="T14" fmla="*/ 459 w 459"/>
                <a:gd name="T15" fmla="*/ 63 h 344"/>
                <a:gd name="T16" fmla="*/ 396 w 459"/>
                <a:gd name="T17" fmla="*/ 0 h 344"/>
                <a:gd name="T18" fmla="*/ 256 w 459"/>
                <a:gd name="T19" fmla="*/ 162 h 344"/>
                <a:gd name="T20" fmla="*/ 256 w 459"/>
                <a:gd name="T21" fmla="*/ 255 h 344"/>
                <a:gd name="T22" fmla="*/ 229 w 459"/>
                <a:gd name="T23" fmla="*/ 281 h 344"/>
                <a:gd name="T24" fmla="*/ 202 w 459"/>
                <a:gd name="T25" fmla="*/ 255 h 344"/>
                <a:gd name="T26" fmla="*/ 202 w 459"/>
                <a:gd name="T27" fmla="*/ 162 h 344"/>
                <a:gd name="T28" fmla="*/ 177 w 459"/>
                <a:gd name="T29" fmla="*/ 117 h 344"/>
                <a:gd name="T30" fmla="*/ 229 w 459"/>
                <a:gd name="T31" fmla="*/ 65 h 344"/>
                <a:gd name="T32" fmla="*/ 282 w 459"/>
                <a:gd name="T33" fmla="*/ 117 h 344"/>
                <a:gd name="T34" fmla="*/ 256 w 459"/>
                <a:gd name="T35" fmla="*/ 16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 h="344">
                  <a:moveTo>
                    <a:pt x="396" y="0"/>
                  </a:moveTo>
                  <a:cubicBezTo>
                    <a:pt x="63" y="0"/>
                    <a:pt x="63" y="0"/>
                    <a:pt x="63" y="0"/>
                  </a:cubicBezTo>
                  <a:cubicBezTo>
                    <a:pt x="28" y="0"/>
                    <a:pt x="0" y="28"/>
                    <a:pt x="0" y="63"/>
                  </a:cubicBezTo>
                  <a:cubicBezTo>
                    <a:pt x="0" y="281"/>
                    <a:pt x="0" y="281"/>
                    <a:pt x="0" y="281"/>
                  </a:cubicBezTo>
                  <a:cubicBezTo>
                    <a:pt x="0" y="316"/>
                    <a:pt x="28" y="344"/>
                    <a:pt x="63" y="344"/>
                  </a:cubicBezTo>
                  <a:cubicBezTo>
                    <a:pt x="396" y="344"/>
                    <a:pt x="396" y="344"/>
                    <a:pt x="396" y="344"/>
                  </a:cubicBezTo>
                  <a:cubicBezTo>
                    <a:pt x="431" y="344"/>
                    <a:pt x="459" y="316"/>
                    <a:pt x="459" y="281"/>
                  </a:cubicBezTo>
                  <a:cubicBezTo>
                    <a:pt x="459" y="63"/>
                    <a:pt x="459" y="63"/>
                    <a:pt x="459" y="63"/>
                  </a:cubicBezTo>
                  <a:cubicBezTo>
                    <a:pt x="459" y="28"/>
                    <a:pt x="431" y="0"/>
                    <a:pt x="396" y="0"/>
                  </a:cubicBezTo>
                  <a:close/>
                  <a:moveTo>
                    <a:pt x="256" y="162"/>
                  </a:moveTo>
                  <a:cubicBezTo>
                    <a:pt x="256" y="255"/>
                    <a:pt x="256" y="255"/>
                    <a:pt x="256" y="255"/>
                  </a:cubicBezTo>
                  <a:cubicBezTo>
                    <a:pt x="256" y="270"/>
                    <a:pt x="244" y="281"/>
                    <a:pt x="229" y="281"/>
                  </a:cubicBezTo>
                  <a:cubicBezTo>
                    <a:pt x="215" y="281"/>
                    <a:pt x="202" y="270"/>
                    <a:pt x="202" y="255"/>
                  </a:cubicBezTo>
                  <a:cubicBezTo>
                    <a:pt x="202" y="162"/>
                    <a:pt x="202" y="162"/>
                    <a:pt x="202" y="162"/>
                  </a:cubicBezTo>
                  <a:cubicBezTo>
                    <a:pt x="187" y="153"/>
                    <a:pt x="177" y="136"/>
                    <a:pt x="177" y="117"/>
                  </a:cubicBezTo>
                  <a:cubicBezTo>
                    <a:pt x="177" y="88"/>
                    <a:pt x="200" y="65"/>
                    <a:pt x="229" y="65"/>
                  </a:cubicBezTo>
                  <a:cubicBezTo>
                    <a:pt x="258" y="65"/>
                    <a:pt x="282" y="88"/>
                    <a:pt x="282" y="117"/>
                  </a:cubicBezTo>
                  <a:cubicBezTo>
                    <a:pt x="282" y="136"/>
                    <a:pt x="271" y="153"/>
                    <a:pt x="256" y="162"/>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eaLnBrk="1" hangingPunct="1">
                <a:defRPr/>
              </a:pPr>
              <a:endParaRPr lang="zh-CN" altLang="en-US" sz="800"/>
            </a:p>
          </p:txBody>
        </p:sp>
        <p:sp>
          <p:nvSpPr>
            <p:cNvPr id="67" name="Freeform 106"/>
            <p:cNvSpPr>
              <a:spLocks/>
            </p:cNvSpPr>
            <p:nvPr/>
          </p:nvSpPr>
          <p:spPr bwMode="auto">
            <a:xfrm>
              <a:off x="7651750" y="5710238"/>
              <a:ext cx="746125" cy="436563"/>
            </a:xfrm>
            <a:custGeom>
              <a:avLst/>
              <a:gdLst>
                <a:gd name="T0" fmla="*/ 56 w 309"/>
                <a:gd name="T1" fmla="*/ 181 h 181"/>
                <a:gd name="T2" fmla="*/ 56 w 309"/>
                <a:gd name="T3" fmla="*/ 97 h 181"/>
                <a:gd name="T4" fmla="*/ 102 w 309"/>
                <a:gd name="T5" fmla="*/ 54 h 181"/>
                <a:gd name="T6" fmla="*/ 207 w 309"/>
                <a:gd name="T7" fmla="*/ 54 h 181"/>
                <a:gd name="T8" fmla="*/ 253 w 309"/>
                <a:gd name="T9" fmla="*/ 97 h 181"/>
                <a:gd name="T10" fmla="*/ 253 w 309"/>
                <a:gd name="T11" fmla="*/ 181 h 181"/>
                <a:gd name="T12" fmla="*/ 309 w 309"/>
                <a:gd name="T13" fmla="*/ 181 h 181"/>
                <a:gd name="T14" fmla="*/ 309 w 309"/>
                <a:gd name="T15" fmla="*/ 75 h 181"/>
                <a:gd name="T16" fmla="*/ 238 w 309"/>
                <a:gd name="T17" fmla="*/ 0 h 181"/>
                <a:gd name="T18" fmla="*/ 71 w 309"/>
                <a:gd name="T19" fmla="*/ 0 h 181"/>
                <a:gd name="T20" fmla="*/ 0 w 309"/>
                <a:gd name="T21" fmla="*/ 75 h 181"/>
                <a:gd name="T22" fmla="*/ 0 w 309"/>
                <a:gd name="T23" fmla="*/ 181 h 181"/>
                <a:gd name="T24" fmla="*/ 56 w 30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81">
                  <a:moveTo>
                    <a:pt x="56" y="181"/>
                  </a:moveTo>
                  <a:cubicBezTo>
                    <a:pt x="56" y="97"/>
                    <a:pt x="56" y="97"/>
                    <a:pt x="56" y="97"/>
                  </a:cubicBezTo>
                  <a:cubicBezTo>
                    <a:pt x="56" y="73"/>
                    <a:pt x="76" y="54"/>
                    <a:pt x="102" y="54"/>
                  </a:cubicBezTo>
                  <a:cubicBezTo>
                    <a:pt x="207" y="54"/>
                    <a:pt x="207" y="54"/>
                    <a:pt x="207" y="54"/>
                  </a:cubicBezTo>
                  <a:cubicBezTo>
                    <a:pt x="232" y="54"/>
                    <a:pt x="253" y="73"/>
                    <a:pt x="253" y="97"/>
                  </a:cubicBezTo>
                  <a:cubicBezTo>
                    <a:pt x="253" y="181"/>
                    <a:pt x="253" y="181"/>
                    <a:pt x="253" y="181"/>
                  </a:cubicBezTo>
                  <a:cubicBezTo>
                    <a:pt x="309" y="181"/>
                    <a:pt x="309" y="181"/>
                    <a:pt x="309" y="181"/>
                  </a:cubicBezTo>
                  <a:cubicBezTo>
                    <a:pt x="309" y="75"/>
                    <a:pt x="309" y="75"/>
                    <a:pt x="309" y="75"/>
                  </a:cubicBezTo>
                  <a:cubicBezTo>
                    <a:pt x="309" y="40"/>
                    <a:pt x="273" y="0"/>
                    <a:pt x="238" y="0"/>
                  </a:cubicBezTo>
                  <a:cubicBezTo>
                    <a:pt x="71" y="0"/>
                    <a:pt x="71" y="0"/>
                    <a:pt x="71" y="0"/>
                  </a:cubicBezTo>
                  <a:cubicBezTo>
                    <a:pt x="36" y="0"/>
                    <a:pt x="0" y="40"/>
                    <a:pt x="0" y="75"/>
                  </a:cubicBezTo>
                  <a:cubicBezTo>
                    <a:pt x="0" y="181"/>
                    <a:pt x="0" y="181"/>
                    <a:pt x="0" y="181"/>
                  </a:cubicBezTo>
                  <a:lnTo>
                    <a:pt x="56" y="18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eaLnBrk="1" hangingPunct="1">
                <a:defRPr/>
              </a:pPr>
              <a:endParaRPr lang="zh-CN" altLang="en-US" sz="800"/>
            </a:p>
          </p:txBody>
        </p:sp>
      </p:grpSp>
      <p:sp>
        <p:nvSpPr>
          <p:cNvPr id="24590"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学习要点</a:t>
            </a:r>
          </a:p>
        </p:txBody>
      </p:sp>
      <p:pic>
        <p:nvPicPr>
          <p:cNvPr id="24591" name="Picture 4"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0175" y="4178300"/>
            <a:ext cx="6588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219595">
    <p:push dir="u"/>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lang="en-US" altLang="zh-CN" smtClean="0"/>
              <a:t>2</a:t>
            </a:r>
            <a:r>
              <a:rPr altLang="zh-CN" smtClean="0"/>
              <a:t>）模式／内模式映象</a:t>
            </a:r>
          </a:p>
        </p:txBody>
      </p:sp>
      <p:sp>
        <p:nvSpPr>
          <p:cNvPr id="188419" name="Rectangle 3"/>
          <p:cNvSpPr>
            <a:spLocks noGrp="1" noChangeArrowheads="1"/>
          </p:cNvSpPr>
          <p:nvPr>
            <p:ph sz="quarter" idx="10"/>
          </p:nvPr>
        </p:nvSpPr>
        <p:spPr bwMode="auto">
          <a:xfrm>
            <a:off x="684213" y="769938"/>
            <a:ext cx="8135937" cy="4862870"/>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模式／内模式映象定义了数据全局逻辑结构与存储结构之间的对应关系。</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例如，说明逻辑记录和字段在内部是如何表示的</a:t>
            </a:r>
          </a:p>
          <a:p>
            <a:pPr marL="285750" indent="-285750" eaLnBrk="1" hangingPunct="1">
              <a:lnSpc>
                <a:spcPct val="150000"/>
              </a:lnSpc>
              <a:buSzPct val="80000"/>
              <a:defRPr/>
            </a:pPr>
            <a:r>
              <a:rPr lang="zh-CN" altLang="en-US" dirty="0">
                <a:solidFill>
                  <a:schemeClr val="tx1">
                    <a:lumMod val="50000"/>
                    <a:lumOff val="50000"/>
                  </a:schemeClr>
                </a:solidFill>
              </a:rPr>
              <a:t>数据库中模式／内模式映象是唯一的</a:t>
            </a:r>
          </a:p>
          <a:p>
            <a:pPr marL="285750" indent="-285750" eaLnBrk="1" hangingPunct="1">
              <a:lnSpc>
                <a:spcPct val="150000"/>
              </a:lnSpc>
              <a:buSzPct val="80000"/>
              <a:defRPr/>
            </a:pPr>
            <a:r>
              <a:rPr lang="zh-CN" altLang="en-US" dirty="0">
                <a:solidFill>
                  <a:schemeClr val="tx1">
                    <a:lumMod val="50000"/>
                    <a:lumOff val="50000"/>
                  </a:schemeClr>
                </a:solidFill>
              </a:rPr>
              <a:t>该映象定义通常包含在模式描述</a:t>
            </a:r>
            <a:r>
              <a:rPr lang="zh-CN" altLang="en-US" dirty="0" smtClean="0">
                <a:solidFill>
                  <a:schemeClr val="tx1">
                    <a:lumMod val="50000"/>
                    <a:lumOff val="50000"/>
                  </a:schemeClr>
                </a:solidFill>
              </a:rPr>
              <a:t>中</a:t>
            </a:r>
            <a:endParaRPr lang="en-US" altLang="zh-CN" dirty="0" smtClean="0">
              <a:solidFill>
                <a:schemeClr val="tx1">
                  <a:lumMod val="50000"/>
                  <a:lumOff val="50000"/>
                </a:schemeClr>
              </a:solidFill>
            </a:endParaRPr>
          </a:p>
          <a:p>
            <a:pPr marL="285750" indent="-285750" eaLnBrk="1" hangingPunct="1">
              <a:lnSpc>
                <a:spcPct val="150000"/>
              </a:lnSpc>
              <a:buSzPct val="80000"/>
              <a:defRPr/>
            </a:pPr>
            <a:r>
              <a:rPr lang="zh-CN" altLang="en-US" dirty="0">
                <a:solidFill>
                  <a:schemeClr val="tx1">
                    <a:lumMod val="50000"/>
                    <a:lumOff val="50000"/>
                  </a:schemeClr>
                </a:solidFill>
              </a:rPr>
              <a:t>保证数据的物理独立性</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当数据库的存储结构改变了（例如选用了另一种存储结构），数据库管理员修改模式／内模式映象，使模式保持不变</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应用程序不受影响。保证了数据与程序的物理独立性，简称数据的物理独立性。</a:t>
            </a:r>
          </a:p>
          <a:p>
            <a:pPr marL="285750" indent="-285750" eaLnBrk="1" hangingPunct="1">
              <a:lnSpc>
                <a:spcPct val="150000"/>
              </a:lnSpc>
              <a:buSzPct val="80000"/>
              <a:defRPr/>
            </a:pPr>
            <a:endParaRPr lang="zh-CN" altLang="en-US" dirty="0">
              <a:solidFill>
                <a:schemeClr val="tx1">
                  <a:lumMod val="50000"/>
                  <a:lumOff val="50000"/>
                </a:schemeClr>
              </a:solidFill>
            </a:endParaRPr>
          </a:p>
          <a:p>
            <a:pPr marL="450850" lvl="1" indent="-180975" eaLnBrk="1" hangingPunct="1">
              <a:buSzPct val="100000"/>
              <a:buFont typeface="Arial" panose="020B0604020202020204" pitchFamily="34" charset="0"/>
              <a:buChar char="-"/>
              <a:defRPr/>
            </a:pPr>
            <a:endParaRPr lang="en-US" altLang="zh-CN" dirty="0">
              <a:latin typeface="Arial" pitchFamily="34" charset="0"/>
            </a:endParaRPr>
          </a:p>
        </p:txBody>
      </p:sp>
    </p:spTree>
    <p:extLst>
      <p:ext uri="{BB962C8B-B14F-4D97-AF65-F5344CB8AC3E}">
        <p14:creationId xmlns:p14="http://schemas.microsoft.com/office/powerpoint/2010/main" val="388810128"/>
      </p:ext>
    </p:extLst>
  </p:cSld>
  <p:clrMapOvr>
    <a:masterClrMapping/>
  </p:clrMapOvr>
  <p:transition spd="slow" advTm="68528">
    <p:push dir="u"/>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小结</a:t>
            </a:r>
          </a:p>
        </p:txBody>
      </p:sp>
      <p:sp>
        <p:nvSpPr>
          <p:cNvPr id="191491" name="Rectangle 3"/>
          <p:cNvSpPr>
            <a:spLocks noGrp="1" noChangeArrowheads="1"/>
          </p:cNvSpPr>
          <p:nvPr>
            <p:ph sz="quarter" idx="10"/>
          </p:nvPr>
        </p:nvSpPr>
        <p:spPr bwMode="auto">
          <a:xfrm>
            <a:off x="684213" y="769938"/>
            <a:ext cx="8135937" cy="4659312"/>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模式</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是数据库的中心与关键</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独立于数据库的其它层次</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设计数据库模式结构时应首先确定数据库的逻辑模式</a:t>
            </a:r>
          </a:p>
          <a:p>
            <a:pPr marL="285750" indent="-285750" eaLnBrk="1" hangingPunct="1">
              <a:lnSpc>
                <a:spcPct val="150000"/>
              </a:lnSpc>
              <a:buSzPct val="80000"/>
              <a:defRPr/>
            </a:pPr>
            <a:r>
              <a:rPr lang="zh-CN" altLang="en-US" sz="1800" dirty="0">
                <a:solidFill>
                  <a:schemeClr val="tx1">
                    <a:lumMod val="50000"/>
                    <a:lumOff val="50000"/>
                  </a:schemeClr>
                </a:solidFill>
              </a:rPr>
              <a:t>内模式</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依赖于全局逻辑结构，但独立于数据库的用户视图即外模式，也独立于具体的存储设备。</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它将全局逻辑结构中所定义的数据结构及其联系按照一定的物理存储策略进行组织，以达到较好的时间与空间效率。</a:t>
            </a:r>
          </a:p>
          <a:p>
            <a:pPr marL="285750" indent="-285750" eaLnBrk="1" hangingPunct="1">
              <a:lnSpc>
                <a:spcPct val="150000"/>
              </a:lnSpc>
              <a:buSzPct val="80000"/>
              <a:defRPr/>
            </a:pPr>
            <a:r>
              <a:rPr lang="zh-CN" altLang="en-US" sz="1800" dirty="0">
                <a:solidFill>
                  <a:schemeClr val="tx1">
                    <a:lumMod val="50000"/>
                    <a:lumOff val="50000"/>
                  </a:schemeClr>
                </a:solidFill>
              </a:rPr>
              <a:t>外模式</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面向具体的应用程序，定义在逻辑模式之上，但独立于存储模式和存储设备</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设计外模式时应充分考虑到应用的扩充性。当应用需求发生较大变化，外模式不能满足要求时，该外模式就得做相应改动</a:t>
            </a:r>
          </a:p>
        </p:txBody>
      </p:sp>
    </p:spTree>
    <p:extLst>
      <p:ext uri="{BB962C8B-B14F-4D97-AF65-F5344CB8AC3E}">
        <p14:creationId xmlns:p14="http://schemas.microsoft.com/office/powerpoint/2010/main" val="2838346911"/>
      </p:ext>
    </p:extLst>
  </p:cSld>
  <p:clrMapOvr>
    <a:masterClrMapping/>
  </p:clrMapOvr>
  <p:transition spd="slow" advTm="113010">
    <p:push di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小结（续）</a:t>
            </a:r>
          </a:p>
        </p:txBody>
      </p:sp>
      <p:sp>
        <p:nvSpPr>
          <p:cNvPr id="192515" name="Rectangle 3"/>
          <p:cNvSpPr>
            <a:spLocks noGrp="1" noChangeArrowheads="1"/>
          </p:cNvSpPr>
          <p:nvPr>
            <p:ph sz="quarter" idx="10"/>
          </p:nvPr>
        </p:nvSpPr>
        <p:spPr bwMode="auto">
          <a:xfrm>
            <a:off x="684213" y="769938"/>
            <a:ext cx="8135937" cy="286543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应用程序</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在外模式描述的数据结构上编制的，它依赖于特定的外模式，与数据库的模式和存储结构独立。</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不同的应用程序有时可以共用同一个外模式。</a:t>
            </a:r>
          </a:p>
          <a:p>
            <a:pPr marL="285750" indent="-285750" eaLnBrk="1" hangingPunct="1">
              <a:lnSpc>
                <a:spcPct val="150000"/>
              </a:lnSpc>
              <a:buSzPct val="80000"/>
              <a:defRPr/>
            </a:pPr>
            <a:r>
              <a:rPr lang="zh-CN" altLang="en-US" dirty="0">
                <a:solidFill>
                  <a:schemeClr val="tx1">
                    <a:lumMod val="50000"/>
                    <a:lumOff val="50000"/>
                  </a:schemeClr>
                </a:solidFill>
              </a:rPr>
              <a:t>二级映象</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保证了数据库外模式的稳定性，从而从底层保证了应用程序的稳定性，除非应用需求本身发生变化，否则应用程序一般不需要修改。</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数据与程序之间的独立性，使得数据的定义和描述可以从应用程序中分离出去。</a:t>
            </a:r>
          </a:p>
        </p:txBody>
      </p:sp>
    </p:spTree>
    <p:extLst>
      <p:ext uri="{BB962C8B-B14F-4D97-AF65-F5344CB8AC3E}">
        <p14:creationId xmlns:p14="http://schemas.microsoft.com/office/powerpoint/2010/main" val="973716398"/>
      </p:ext>
    </p:extLst>
  </p:cSld>
  <p:clrMapOvr>
    <a:masterClrMapping/>
  </p:clrMapOvr>
  <p:transition spd="slow" advTm="84743">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矩形 1"/>
          <p:cNvSpPr>
            <a:spLocks noChangeArrowheads="1"/>
          </p:cNvSpPr>
          <p:nvPr/>
        </p:nvSpPr>
        <p:spPr bwMode="auto">
          <a:xfrm>
            <a:off x="5148263" y="971550"/>
            <a:ext cx="3773487"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前言</a:t>
            </a:r>
            <a:endParaRPr lang="en-US" altLang="zh-CN" sz="2000" b="1">
              <a:solidFill>
                <a:schemeClr val="bg1"/>
              </a:solidFill>
              <a:latin typeface="微软雅黑" panose="020B0503020204020204" pitchFamily="34" charset="-122"/>
              <a:ea typeface="微软雅黑" panose="020B0503020204020204" pitchFamily="34" charset="-122"/>
            </a:endParaRP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数据库系统概述</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数据模型</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数据库系统结构</a:t>
            </a:r>
          </a:p>
          <a:p>
            <a:pPr eaLnBrk="1" hangingPunct="1">
              <a:lnSpc>
                <a:spcPct val="200000"/>
              </a:lnSpc>
              <a:spcBef>
                <a:spcPct val="20000"/>
              </a:spcBef>
              <a:buClr>
                <a:schemeClr val="bg1"/>
              </a:buClr>
              <a:buSzPct val="112000"/>
            </a:pPr>
            <a:r>
              <a:rPr lang="zh-CN" altLang="en-US" sz="2000" b="1">
                <a:solidFill>
                  <a:srgbClr val="FF0000"/>
                </a:solidFill>
                <a:latin typeface="微软雅黑" panose="020B0503020204020204" pitchFamily="34" charset="-122"/>
                <a:ea typeface="微软雅黑" panose="020B0503020204020204" pitchFamily="34" charset="-122"/>
              </a:rPr>
              <a:t>数据库系统组成</a:t>
            </a:r>
          </a:p>
        </p:txBody>
      </p:sp>
      <p:cxnSp>
        <p:nvCxnSpPr>
          <p:cNvPr id="4" name="直接连接符 3"/>
          <p:cNvCxnSpPr/>
          <p:nvPr/>
        </p:nvCxnSpPr>
        <p:spPr>
          <a:xfrm>
            <a:off x="4999038" y="15906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99038" y="2263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99038" y="295116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46438" name="文本框 41"/>
          <p:cNvSpPr txBox="1">
            <a:spLocks noChangeArrowheads="1"/>
          </p:cNvSpPr>
          <p:nvPr/>
        </p:nvSpPr>
        <p:spPr bwMode="auto">
          <a:xfrm>
            <a:off x="4506913" y="1012825"/>
            <a:ext cx="552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146439" name="文本框 44"/>
          <p:cNvSpPr txBox="1">
            <a:spLocks noChangeArrowheads="1"/>
          </p:cNvSpPr>
          <p:nvPr/>
        </p:nvSpPr>
        <p:spPr bwMode="auto">
          <a:xfrm>
            <a:off x="4506913" y="167322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146440" name="文本框 46"/>
          <p:cNvSpPr txBox="1">
            <a:spLocks noChangeArrowheads="1"/>
          </p:cNvSpPr>
          <p:nvPr/>
        </p:nvSpPr>
        <p:spPr bwMode="auto">
          <a:xfrm>
            <a:off x="4506913" y="2346325"/>
            <a:ext cx="552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10" name="直接连接符 9"/>
          <p:cNvCxnSpPr/>
          <p:nvPr/>
        </p:nvCxnSpPr>
        <p:spPr>
          <a:xfrm>
            <a:off x="4999038" y="362902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999038" y="429736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46443" name="文本框 57"/>
          <p:cNvSpPr txBox="1">
            <a:spLocks noChangeArrowheads="1"/>
          </p:cNvSpPr>
          <p:nvPr/>
        </p:nvSpPr>
        <p:spPr bwMode="auto">
          <a:xfrm>
            <a:off x="4506913" y="3008313"/>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146444" name="文本框 58"/>
          <p:cNvSpPr txBox="1">
            <a:spLocks noChangeArrowheads="1"/>
          </p:cNvSpPr>
          <p:nvPr/>
        </p:nvSpPr>
        <p:spPr bwMode="auto">
          <a:xfrm>
            <a:off x="4506913" y="3663950"/>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spTree>
    <p:extLst>
      <p:ext uri="{BB962C8B-B14F-4D97-AF65-F5344CB8AC3E}">
        <p14:creationId xmlns:p14="http://schemas.microsoft.com/office/powerpoint/2010/main" val="1303716286"/>
      </p:ext>
    </p:extLst>
  </p:cSld>
  <p:clrMapOvr>
    <a:masterClrMapping/>
  </p:clrMapOvr>
  <p:transition spd="slow" advTm="8396">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数据库系统的组成</a:t>
            </a:r>
          </a:p>
        </p:txBody>
      </p:sp>
      <p:sp>
        <p:nvSpPr>
          <p:cNvPr id="194563"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数据库</a:t>
            </a:r>
          </a:p>
          <a:p>
            <a:pPr marL="285750" indent="-285750" eaLnBrk="1" hangingPunct="1">
              <a:lnSpc>
                <a:spcPct val="150000"/>
              </a:lnSpc>
              <a:buSzPct val="80000"/>
              <a:defRPr/>
            </a:pPr>
            <a:r>
              <a:rPr lang="zh-CN" altLang="en-US" dirty="0">
                <a:solidFill>
                  <a:schemeClr val="tx1">
                    <a:lumMod val="50000"/>
                    <a:lumOff val="50000"/>
                  </a:schemeClr>
                </a:solidFill>
              </a:rPr>
              <a:t>数据库管理系统（及其开发工具）</a:t>
            </a:r>
          </a:p>
          <a:p>
            <a:pPr marL="285750" indent="-285750" eaLnBrk="1" hangingPunct="1">
              <a:lnSpc>
                <a:spcPct val="150000"/>
              </a:lnSpc>
              <a:buSzPct val="80000"/>
              <a:defRPr/>
            </a:pPr>
            <a:r>
              <a:rPr lang="zh-CN" altLang="en-US" dirty="0">
                <a:solidFill>
                  <a:schemeClr val="tx1">
                    <a:lumMod val="50000"/>
                    <a:lumOff val="50000"/>
                  </a:schemeClr>
                </a:solidFill>
              </a:rPr>
              <a:t>应用系统</a:t>
            </a:r>
          </a:p>
          <a:p>
            <a:pPr marL="285750" indent="-285750" eaLnBrk="1" hangingPunct="1">
              <a:lnSpc>
                <a:spcPct val="150000"/>
              </a:lnSpc>
              <a:buSzPct val="80000"/>
              <a:defRPr/>
            </a:pPr>
            <a:r>
              <a:rPr lang="zh-CN" altLang="en-US" dirty="0">
                <a:solidFill>
                  <a:schemeClr val="tx1">
                    <a:lumMod val="50000"/>
                    <a:lumOff val="50000"/>
                  </a:schemeClr>
                </a:solidFill>
              </a:rPr>
              <a:t>数据库管理员</a:t>
            </a:r>
          </a:p>
          <a:p>
            <a:pPr marL="285750" indent="-285750" eaLnBrk="1" hangingPunct="1">
              <a:lnSpc>
                <a:spcPct val="150000"/>
              </a:lnSpc>
              <a:buSzPct val="80000"/>
              <a:defRPr/>
            </a:pPr>
            <a:r>
              <a:rPr lang="zh-CN" altLang="en-US" dirty="0" smtClean="0">
                <a:solidFill>
                  <a:schemeClr val="tx1">
                    <a:lumMod val="50000"/>
                    <a:lumOff val="50000"/>
                  </a:schemeClr>
                </a:solidFill>
              </a:rPr>
              <a:t>用户</a:t>
            </a:r>
            <a:endParaRPr lang="zh-CN" altLang="en-US" dirty="0">
              <a:solidFill>
                <a:schemeClr val="tx1">
                  <a:lumMod val="50000"/>
                  <a:lumOff val="50000"/>
                </a:schemeClr>
              </a:solidFill>
            </a:endParaRPr>
          </a:p>
          <a:p>
            <a:pPr marL="285750" indent="-285750" eaLnBrk="1" hangingPunct="1">
              <a:lnSpc>
                <a:spcPct val="150000"/>
              </a:lnSpc>
              <a:buSzPct val="80000"/>
              <a:defRPr/>
            </a:pPr>
            <a:endParaRPr lang="en-US" altLang="zh-CN" dirty="0">
              <a:solidFill>
                <a:schemeClr val="tx1">
                  <a:lumMod val="50000"/>
                  <a:lumOff val="50000"/>
                </a:schemeClr>
              </a:solidFill>
            </a:endParaRPr>
          </a:p>
        </p:txBody>
      </p:sp>
      <p:pic>
        <p:nvPicPr>
          <p:cNvPr id="147460" name="Picture 5" descr="http://www.topdesignblogs.com/images/database-backup.gi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1633538"/>
            <a:ext cx="450532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58351">
    <p:push di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lang="en-US" altLang="zh-CN" smtClean="0"/>
              <a:t>1</a:t>
            </a:r>
            <a:r>
              <a:rPr smtClean="0"/>
              <a:t>）硬件平台</a:t>
            </a:r>
          </a:p>
        </p:txBody>
      </p:sp>
      <p:sp>
        <p:nvSpPr>
          <p:cNvPr id="195587" name="Rectangle 3"/>
          <p:cNvSpPr>
            <a:spLocks noGrp="1" noChangeArrowheads="1"/>
          </p:cNvSpPr>
          <p:nvPr>
            <p:ph sz="quarter" idx="10"/>
          </p:nvPr>
        </p:nvSpPr>
        <p:spPr bwMode="auto">
          <a:xfrm>
            <a:off x="684213" y="769938"/>
            <a:ext cx="8135937" cy="3570287"/>
          </a:xfrm>
          <a:extLst/>
        </p:spPr>
        <p:txBody>
          <a:bodyPr>
            <a:spAutoFit/>
          </a:bodyPr>
          <a:lstStyle/>
          <a:p>
            <a:pPr marL="0" indent="0" eaLnBrk="1" hangingPunct="1">
              <a:lnSpc>
                <a:spcPct val="150000"/>
              </a:lnSpc>
              <a:buSzPct val="80000"/>
              <a:buFont typeface="Arial" pitchFamily="34" charset="0"/>
              <a:buNone/>
              <a:defRPr/>
            </a:pPr>
            <a:r>
              <a:rPr lang="zh-CN" altLang="en-US" dirty="0">
                <a:solidFill>
                  <a:schemeClr val="tx1">
                    <a:lumMod val="50000"/>
                    <a:lumOff val="50000"/>
                  </a:schemeClr>
                </a:solidFill>
              </a:rPr>
              <a:t>数据库系统对硬件资源的要求</a:t>
            </a:r>
          </a:p>
          <a:p>
            <a:pPr marL="285750" indent="-285750" eaLnBrk="1" hangingPunct="1">
              <a:lnSpc>
                <a:spcPct val="150000"/>
              </a:lnSpc>
              <a:buSzPct val="80000"/>
              <a:defRPr/>
            </a:pPr>
            <a:r>
              <a:rPr lang="zh-CN" altLang="en-US" dirty="0">
                <a:solidFill>
                  <a:schemeClr val="tx1">
                    <a:lumMod val="50000"/>
                    <a:lumOff val="50000"/>
                  </a:schemeClr>
                </a:solidFill>
              </a:rPr>
              <a:t>足够大的内存</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操作系统、</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DBMS</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的核心模块、数据缓冲区、应用程序</a:t>
            </a:r>
          </a:p>
          <a:p>
            <a:pPr marL="285750" indent="-285750" eaLnBrk="1" hangingPunct="1">
              <a:lnSpc>
                <a:spcPct val="150000"/>
              </a:lnSpc>
              <a:buSzPct val="80000"/>
              <a:defRPr/>
            </a:pPr>
            <a:r>
              <a:rPr lang="zh-CN" altLang="en-US" dirty="0">
                <a:solidFill>
                  <a:schemeClr val="tx1">
                    <a:lumMod val="50000"/>
                    <a:lumOff val="50000"/>
                  </a:schemeClr>
                </a:solidFill>
              </a:rPr>
              <a:t>足够大的外存</a:t>
            </a:r>
          </a:p>
          <a:p>
            <a:pPr marL="450850" lvl="1" indent="-180975" eaLnBrk="1" hangingPunct="1">
              <a:buSzPct val="100000"/>
              <a:buFont typeface="Arial" panose="020B0604020202020204" pitchFamily="34" charset="0"/>
              <a:buChar char="-"/>
              <a:defRPr/>
            </a:pPr>
            <a:r>
              <a:rPr lang="zh-CN" altLang="en-US" dirty="0">
                <a:latin typeface="Arial" pitchFamily="34" charset="0"/>
              </a:rPr>
              <a:t> </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磁盘</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 光盘、磁带、软盘</a:t>
            </a:r>
          </a:p>
          <a:p>
            <a:pPr marL="285750" indent="-285750" eaLnBrk="1" hangingPunct="1">
              <a:lnSpc>
                <a:spcPct val="150000"/>
              </a:lnSpc>
              <a:buSzPct val="80000"/>
              <a:defRPr/>
            </a:pPr>
            <a:r>
              <a:rPr lang="zh-CN" altLang="en-US" dirty="0">
                <a:solidFill>
                  <a:schemeClr val="tx1">
                    <a:lumMod val="50000"/>
                    <a:lumOff val="50000"/>
                  </a:schemeClr>
                </a:solidFill>
              </a:rPr>
              <a:t>较高的通道能力，提高数据传送率</a:t>
            </a:r>
          </a:p>
          <a:p>
            <a:pPr marL="285750" indent="-285750" eaLnBrk="1" hangingPunct="1">
              <a:lnSpc>
                <a:spcPct val="150000"/>
              </a:lnSpc>
              <a:buSzPct val="80000"/>
              <a:defRPr/>
            </a:pPr>
            <a:endParaRPr lang="en-US" altLang="zh-CN" dirty="0">
              <a:solidFill>
                <a:schemeClr val="tx1">
                  <a:lumMod val="50000"/>
                  <a:lumOff val="50000"/>
                </a:schemeClr>
              </a:solidFill>
            </a:endParaRPr>
          </a:p>
        </p:txBody>
      </p:sp>
      <p:pic>
        <p:nvPicPr>
          <p:cNvPr id="148484" name="Picture 6" descr="https://zchat.com/images/database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3362325"/>
            <a:ext cx="359410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49544">
    <p:push di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lang="en-US" altLang="zh-CN" smtClean="0"/>
              <a:t>2</a:t>
            </a:r>
            <a:r>
              <a:rPr smtClean="0"/>
              <a:t>）软件</a:t>
            </a:r>
          </a:p>
        </p:txBody>
      </p:sp>
      <p:sp>
        <p:nvSpPr>
          <p:cNvPr id="196611"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en-US" altLang="zh-CN" dirty="0">
                <a:solidFill>
                  <a:schemeClr val="tx1">
                    <a:lumMod val="50000"/>
                    <a:lumOff val="50000"/>
                  </a:schemeClr>
                </a:solidFill>
              </a:rPr>
              <a:t>DBMS</a:t>
            </a:r>
          </a:p>
          <a:p>
            <a:pPr marL="285750" indent="-285750" eaLnBrk="1" hangingPunct="1">
              <a:lnSpc>
                <a:spcPct val="150000"/>
              </a:lnSpc>
              <a:buSzPct val="80000"/>
              <a:defRPr/>
            </a:pPr>
            <a:r>
              <a:rPr lang="zh-CN" altLang="en-US" dirty="0">
                <a:solidFill>
                  <a:schemeClr val="tx1">
                    <a:lumMod val="50000"/>
                    <a:lumOff val="50000"/>
                  </a:schemeClr>
                </a:solidFill>
              </a:rPr>
              <a:t>操作系统</a:t>
            </a:r>
          </a:p>
          <a:p>
            <a:pPr marL="285750" indent="-285750" eaLnBrk="1" hangingPunct="1">
              <a:lnSpc>
                <a:spcPct val="150000"/>
              </a:lnSpc>
              <a:buSzPct val="80000"/>
              <a:defRPr/>
            </a:pPr>
            <a:r>
              <a:rPr lang="zh-CN" altLang="en-US" dirty="0">
                <a:solidFill>
                  <a:schemeClr val="tx1">
                    <a:lumMod val="50000"/>
                    <a:lumOff val="50000"/>
                  </a:schemeClr>
                </a:solidFill>
              </a:rPr>
              <a:t>与数据库接口的高级语言及其编译系统</a:t>
            </a:r>
          </a:p>
          <a:p>
            <a:pPr marL="285750" indent="-285750" eaLnBrk="1" hangingPunct="1">
              <a:lnSpc>
                <a:spcPct val="150000"/>
              </a:lnSpc>
              <a:buSzPct val="80000"/>
              <a:defRPr/>
            </a:pPr>
            <a:r>
              <a:rPr lang="zh-CN" altLang="en-US" dirty="0">
                <a:solidFill>
                  <a:schemeClr val="tx1">
                    <a:lumMod val="50000"/>
                    <a:lumOff val="50000"/>
                  </a:schemeClr>
                </a:solidFill>
              </a:rPr>
              <a:t>以</a:t>
            </a:r>
            <a:r>
              <a:rPr lang="en-US" altLang="zh-CN" dirty="0">
                <a:solidFill>
                  <a:schemeClr val="tx1">
                    <a:lumMod val="50000"/>
                    <a:lumOff val="50000"/>
                  </a:schemeClr>
                </a:solidFill>
              </a:rPr>
              <a:t>DBMS</a:t>
            </a:r>
            <a:r>
              <a:rPr lang="zh-CN" altLang="en-US" dirty="0">
                <a:solidFill>
                  <a:schemeClr val="tx1">
                    <a:lumMod val="50000"/>
                    <a:lumOff val="50000"/>
                  </a:schemeClr>
                </a:solidFill>
              </a:rPr>
              <a:t>为核心的应用开发工具</a:t>
            </a:r>
          </a:p>
          <a:p>
            <a:pPr marL="285750" indent="-285750" eaLnBrk="1" hangingPunct="1">
              <a:lnSpc>
                <a:spcPct val="150000"/>
              </a:lnSpc>
              <a:buSzPct val="80000"/>
              <a:defRPr/>
            </a:pPr>
            <a:r>
              <a:rPr lang="zh-CN" altLang="en-US" dirty="0">
                <a:solidFill>
                  <a:schemeClr val="tx1">
                    <a:lumMod val="50000"/>
                    <a:lumOff val="50000"/>
                  </a:schemeClr>
                </a:solidFill>
              </a:rPr>
              <a:t>为特定应用环境开发的数据库应用系统</a:t>
            </a:r>
          </a:p>
        </p:txBody>
      </p:sp>
      <p:pic>
        <p:nvPicPr>
          <p:cNvPr id="149508" name="Picture 5" descr="https://lancast.ie/wp-content/uploads/2017/01/softwar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3073400"/>
            <a:ext cx="313055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74793">
    <p:push di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lang="en-US" altLang="zh-CN" smtClean="0"/>
              <a:t>3</a:t>
            </a:r>
            <a:r>
              <a:rPr smtClean="0"/>
              <a:t>）人员</a:t>
            </a:r>
          </a:p>
        </p:txBody>
      </p:sp>
      <p:sp>
        <p:nvSpPr>
          <p:cNvPr id="197635"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数据库管理员</a:t>
            </a:r>
          </a:p>
          <a:p>
            <a:pPr marL="285750" indent="-285750" eaLnBrk="1" hangingPunct="1">
              <a:lnSpc>
                <a:spcPct val="150000"/>
              </a:lnSpc>
              <a:buSzPct val="80000"/>
              <a:defRPr/>
            </a:pPr>
            <a:r>
              <a:rPr lang="zh-CN" altLang="en-US" dirty="0">
                <a:solidFill>
                  <a:schemeClr val="tx1">
                    <a:lumMod val="50000"/>
                    <a:lumOff val="50000"/>
                  </a:schemeClr>
                </a:solidFill>
              </a:rPr>
              <a:t>系统分析员</a:t>
            </a:r>
          </a:p>
          <a:p>
            <a:pPr marL="285750" indent="-285750" eaLnBrk="1" hangingPunct="1">
              <a:lnSpc>
                <a:spcPct val="150000"/>
              </a:lnSpc>
              <a:buSzPct val="80000"/>
              <a:defRPr/>
            </a:pPr>
            <a:r>
              <a:rPr lang="zh-CN" altLang="en-US" dirty="0">
                <a:solidFill>
                  <a:schemeClr val="tx1">
                    <a:lumMod val="50000"/>
                    <a:lumOff val="50000"/>
                  </a:schemeClr>
                </a:solidFill>
              </a:rPr>
              <a:t>数据库设计人员</a:t>
            </a:r>
          </a:p>
          <a:p>
            <a:pPr marL="285750" indent="-285750" eaLnBrk="1" hangingPunct="1">
              <a:lnSpc>
                <a:spcPct val="150000"/>
              </a:lnSpc>
              <a:buSzPct val="80000"/>
              <a:defRPr/>
            </a:pPr>
            <a:r>
              <a:rPr lang="zh-CN" altLang="en-US" dirty="0">
                <a:solidFill>
                  <a:schemeClr val="tx1">
                    <a:lumMod val="50000"/>
                    <a:lumOff val="50000"/>
                  </a:schemeClr>
                </a:solidFill>
              </a:rPr>
              <a:t>应用程序员</a:t>
            </a:r>
          </a:p>
          <a:p>
            <a:pPr marL="285750" indent="-285750" eaLnBrk="1" hangingPunct="1">
              <a:lnSpc>
                <a:spcPct val="150000"/>
              </a:lnSpc>
              <a:buSzPct val="80000"/>
              <a:defRPr/>
            </a:pPr>
            <a:r>
              <a:rPr lang="en-US" altLang="zh-CN" dirty="0">
                <a:solidFill>
                  <a:schemeClr val="tx1">
                    <a:lumMod val="50000"/>
                    <a:lumOff val="50000"/>
                  </a:schemeClr>
                </a:solidFill>
              </a:rPr>
              <a:t>(</a:t>
            </a:r>
            <a:r>
              <a:rPr lang="zh-CN" altLang="en-US" dirty="0">
                <a:solidFill>
                  <a:schemeClr val="tx1">
                    <a:lumMod val="50000"/>
                    <a:lumOff val="50000"/>
                  </a:schemeClr>
                </a:solidFill>
              </a:rPr>
              <a:t>最终用户</a:t>
            </a:r>
            <a:r>
              <a:rPr lang="en-US" altLang="zh-CN" dirty="0">
                <a:solidFill>
                  <a:schemeClr val="tx1">
                    <a:lumMod val="50000"/>
                    <a:lumOff val="50000"/>
                  </a:schemeClr>
                </a:solidFill>
              </a:rPr>
              <a:t>)</a:t>
            </a:r>
          </a:p>
          <a:p>
            <a:pPr marL="285750" indent="-285750" eaLnBrk="1" hangingPunct="1">
              <a:lnSpc>
                <a:spcPct val="150000"/>
              </a:lnSpc>
              <a:buSzPct val="80000"/>
              <a:defRPr/>
            </a:pPr>
            <a:endParaRPr lang="en-US" altLang="zh-CN" dirty="0">
              <a:solidFill>
                <a:schemeClr val="tx1">
                  <a:lumMod val="50000"/>
                  <a:lumOff val="50000"/>
                </a:schemeClr>
              </a:solidFill>
            </a:endParaRPr>
          </a:p>
        </p:txBody>
      </p:sp>
      <p:pic>
        <p:nvPicPr>
          <p:cNvPr id="150532" name="Picture 5" descr="http://www.norming.com.cn/uploads/160510/1-16051009541M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1854200"/>
            <a:ext cx="476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29987">
    <p:push dir="u"/>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数据库管理员</a:t>
            </a:r>
            <a:r>
              <a:rPr lang="en-US" altLang="zh-CN" smtClean="0"/>
              <a:t>(DBA)</a:t>
            </a:r>
          </a:p>
        </p:txBody>
      </p:sp>
      <p:sp>
        <p:nvSpPr>
          <p:cNvPr id="198659" name="Rectangle 3"/>
          <p:cNvSpPr>
            <a:spLocks noGrp="1" noChangeArrowheads="1"/>
          </p:cNvSpPr>
          <p:nvPr>
            <p:ph sz="quarter" idx="10"/>
          </p:nvPr>
        </p:nvSpPr>
        <p:spPr bwMode="auto">
          <a:xfrm>
            <a:off x="684213" y="769938"/>
            <a:ext cx="8135937" cy="4487862"/>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决定数据库中的信息内容和结构</a:t>
            </a:r>
          </a:p>
          <a:p>
            <a:pPr marL="285750" indent="-285750" eaLnBrk="1" hangingPunct="1">
              <a:lnSpc>
                <a:spcPct val="150000"/>
              </a:lnSpc>
              <a:buSzPct val="80000"/>
              <a:defRPr/>
            </a:pPr>
            <a:r>
              <a:rPr lang="zh-CN" altLang="en-US" sz="1800" dirty="0">
                <a:solidFill>
                  <a:schemeClr val="tx1">
                    <a:lumMod val="50000"/>
                    <a:lumOff val="50000"/>
                  </a:schemeClr>
                </a:solidFill>
              </a:rPr>
              <a:t>决定数据库的存储结构和存取策略</a:t>
            </a:r>
          </a:p>
          <a:p>
            <a:pPr marL="285750" indent="-285750" eaLnBrk="1" hangingPunct="1">
              <a:lnSpc>
                <a:spcPct val="150000"/>
              </a:lnSpc>
              <a:buSzPct val="80000"/>
              <a:defRPr/>
            </a:pPr>
            <a:r>
              <a:rPr lang="zh-CN" altLang="en-US" sz="1800" dirty="0">
                <a:solidFill>
                  <a:schemeClr val="tx1">
                    <a:lumMod val="50000"/>
                    <a:lumOff val="50000"/>
                  </a:schemeClr>
                </a:solidFill>
              </a:rPr>
              <a:t>定义数据的安全性要求和</a:t>
            </a:r>
            <a:r>
              <a:rPr lang="zh-CN" altLang="en-US" sz="1800">
                <a:solidFill>
                  <a:schemeClr val="tx1">
                    <a:lumMod val="50000"/>
                    <a:lumOff val="50000"/>
                  </a:schemeClr>
                </a:solidFill>
              </a:rPr>
              <a:t>完整性约束</a:t>
            </a:r>
            <a:r>
              <a:rPr lang="zh-CN" altLang="en-US" sz="1800" smtClean="0">
                <a:solidFill>
                  <a:schemeClr val="tx1">
                    <a:lumMod val="50000"/>
                    <a:lumOff val="50000"/>
                  </a:schemeClr>
                </a:solidFill>
              </a:rPr>
              <a:t>条件</a:t>
            </a:r>
            <a:endParaRPr lang="en-US" altLang="zh-CN" sz="1800" smtClean="0">
              <a:solidFill>
                <a:schemeClr val="tx1">
                  <a:lumMod val="50000"/>
                  <a:lumOff val="50000"/>
                </a:schemeClr>
              </a:solidFill>
            </a:endParaRPr>
          </a:p>
          <a:p>
            <a:pPr marL="285750" indent="-285750" eaLnBrk="1" hangingPunct="1">
              <a:lnSpc>
                <a:spcPct val="150000"/>
              </a:lnSpc>
              <a:buSzPct val="80000"/>
              <a:defRPr/>
            </a:pPr>
            <a:r>
              <a:rPr lang="zh-CN" altLang="en-US" sz="1800">
                <a:solidFill>
                  <a:schemeClr val="tx1">
                    <a:lumMod val="50000"/>
                    <a:lumOff val="50000"/>
                  </a:schemeClr>
                </a:solidFill>
              </a:rPr>
              <a:t>监控数据库的使用和运行</a:t>
            </a:r>
          </a:p>
          <a:p>
            <a:pPr marL="450850" lvl="1" indent="-180975" eaLnBrk="1" hangingPunct="1">
              <a:buSzPct val="100000"/>
              <a:buFont typeface="Arial" panose="020B0604020202020204"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周期性转储数据库：数据文件、日志文件</a:t>
            </a:r>
          </a:p>
          <a:p>
            <a:pPr marL="450850" lvl="1" indent="-180975" eaLnBrk="1" hangingPunct="1">
              <a:buSzPct val="100000"/>
              <a:buFont typeface="Arial" panose="020B0604020202020204"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系统故障恢复</a:t>
            </a:r>
          </a:p>
          <a:p>
            <a:pPr marL="450850" lvl="1" indent="-180975" eaLnBrk="1" hangingPunct="1">
              <a:buSzPct val="100000"/>
              <a:buFont typeface="Arial" panose="020B0604020202020204"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介质故障恢复</a:t>
            </a:r>
          </a:p>
          <a:p>
            <a:pPr marL="450850" lvl="1" indent="-180975" eaLnBrk="1" hangingPunct="1">
              <a:buSzPct val="100000"/>
              <a:buFont typeface="Arial" panose="020B0604020202020204"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监视审计文件</a:t>
            </a:r>
          </a:p>
          <a:p>
            <a:pPr marL="285750" indent="-285750" eaLnBrk="1" hangingPunct="1">
              <a:lnSpc>
                <a:spcPct val="150000"/>
              </a:lnSpc>
              <a:buSzPct val="80000"/>
              <a:defRPr/>
            </a:pPr>
            <a:r>
              <a:rPr lang="zh-CN" altLang="en-US" sz="1800">
                <a:solidFill>
                  <a:schemeClr val="tx1">
                    <a:lumMod val="50000"/>
                    <a:lumOff val="50000"/>
                  </a:schemeClr>
                </a:solidFill>
              </a:rPr>
              <a:t>数据库的改进和重组</a:t>
            </a:r>
          </a:p>
          <a:p>
            <a:pPr marL="450850" lvl="1" indent="-180975" eaLnBrk="1" hangingPunct="1">
              <a:buSzPct val="100000"/>
              <a:buFont typeface="Arial" panose="020B0604020202020204"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性能监控和调优</a:t>
            </a:r>
          </a:p>
          <a:p>
            <a:pPr marL="450850" lvl="1" indent="-180975" eaLnBrk="1" hangingPunct="1">
              <a:buSzPct val="100000"/>
              <a:buFont typeface="Arial" panose="020B0604020202020204"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数据重组</a:t>
            </a:r>
          </a:p>
          <a:p>
            <a:pPr marL="285750" indent="-285750" eaLnBrk="1" hangingPunct="1">
              <a:lnSpc>
                <a:spcPct val="150000"/>
              </a:lnSpc>
              <a:buSzPct val="80000"/>
              <a:defRPr/>
            </a:pPr>
            <a:r>
              <a:rPr lang="zh-CN" altLang="en-US" sz="1800">
                <a:solidFill>
                  <a:schemeClr val="tx1">
                    <a:lumMod val="50000"/>
                    <a:lumOff val="50000"/>
                  </a:schemeClr>
                </a:solidFill>
              </a:rPr>
              <a:t>数据库</a:t>
            </a:r>
            <a:r>
              <a:rPr lang="zh-CN" altLang="en-US" sz="1800" smtClean="0">
                <a:solidFill>
                  <a:schemeClr val="tx1">
                    <a:lumMod val="50000"/>
                    <a:lumOff val="50000"/>
                  </a:schemeClr>
                </a:solidFill>
              </a:rPr>
              <a:t>重构</a:t>
            </a:r>
            <a:endParaRPr lang="zh-CN" altLang="en-US" sz="1800">
              <a:solidFill>
                <a:schemeClr val="tx1">
                  <a:lumMod val="50000"/>
                  <a:lumOff val="50000"/>
                </a:schemeClr>
              </a:solidFill>
            </a:endParaRPr>
          </a:p>
        </p:txBody>
      </p:sp>
      <p:pic>
        <p:nvPicPr>
          <p:cNvPr id="151556" name="Picture 5" descr="https://www.venturetechsolutions.com/wp-content/uploads/2016/03/lg-icon-it-infrastructure-db-ad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7763" y="2786063"/>
            <a:ext cx="1992312"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66173">
    <p:push di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bwMode="auto">
          <a:xfrm>
            <a:off x="755650" y="84289"/>
            <a:ext cx="8316913" cy="46165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dirty="0" smtClean="0"/>
              <a:t>系统分析</a:t>
            </a:r>
            <a:r>
              <a:rPr lang="zh-CN" altLang="en-US" dirty="0" smtClean="0"/>
              <a:t>与数据库设计人</a:t>
            </a:r>
            <a:r>
              <a:rPr dirty="0" smtClean="0"/>
              <a:t>员</a:t>
            </a:r>
          </a:p>
        </p:txBody>
      </p:sp>
      <p:sp>
        <p:nvSpPr>
          <p:cNvPr id="200707" name="Rectangle 3"/>
          <p:cNvSpPr>
            <a:spLocks noGrp="1" noChangeArrowheads="1"/>
          </p:cNvSpPr>
          <p:nvPr>
            <p:ph sz="quarter" idx="10"/>
          </p:nvPr>
        </p:nvSpPr>
        <p:spPr bwMode="auto">
          <a:xfrm>
            <a:off x="684213" y="769938"/>
            <a:ext cx="8135937" cy="4582793"/>
          </a:xfrm>
          <a:extLst/>
        </p:spPr>
        <p:txBody>
          <a:bodyPr>
            <a:spAutoFit/>
          </a:bodyPr>
          <a:lstStyle/>
          <a:p>
            <a:pPr marL="285750" indent="-285750" eaLnBrk="1" hangingPunct="1">
              <a:lnSpc>
                <a:spcPct val="150000"/>
              </a:lnSpc>
              <a:buSzPct val="80000"/>
              <a:defRPr/>
            </a:pPr>
            <a:r>
              <a:rPr lang="zh-CN" altLang="en-US" dirty="0" smtClean="0">
                <a:solidFill>
                  <a:schemeClr val="tx1">
                    <a:lumMod val="50000"/>
                    <a:lumOff val="50000"/>
                  </a:schemeClr>
                </a:solidFill>
              </a:rPr>
              <a:t>系统分析员：</a:t>
            </a:r>
            <a:endParaRPr lang="en-US" altLang="zh-CN" dirty="0" smtClean="0">
              <a:solidFill>
                <a:schemeClr val="tx1">
                  <a:lumMod val="50000"/>
                  <a:lumOff val="50000"/>
                </a:schemeClr>
              </a:solidFill>
            </a:endParaRPr>
          </a:p>
          <a:p>
            <a:pPr marL="760413" lvl="1" indent="-285750" eaLnBrk="1" hangingPunct="1">
              <a:lnSpc>
                <a:spcPct val="150000"/>
              </a:lnSpc>
              <a:buSzPct val="80000"/>
              <a:defRPr/>
            </a:pPr>
            <a:r>
              <a:rPr lang="zh-CN" altLang="en-US" dirty="0" smtClean="0">
                <a:solidFill>
                  <a:schemeClr val="tx1">
                    <a:lumMod val="50000"/>
                    <a:lumOff val="50000"/>
                  </a:schemeClr>
                </a:solidFill>
              </a:rPr>
              <a:t>负责</a:t>
            </a:r>
            <a:r>
              <a:rPr lang="zh-CN" altLang="en-US" dirty="0">
                <a:solidFill>
                  <a:schemeClr val="tx1">
                    <a:lumMod val="50000"/>
                    <a:lumOff val="50000"/>
                  </a:schemeClr>
                </a:solidFill>
              </a:rPr>
              <a:t>应用系统的需求分析和规范说明</a:t>
            </a:r>
          </a:p>
          <a:p>
            <a:pPr marL="760413" lvl="1" indent="-285750" eaLnBrk="1" hangingPunct="1">
              <a:lnSpc>
                <a:spcPct val="150000"/>
              </a:lnSpc>
              <a:buSzPct val="80000"/>
              <a:defRPr/>
            </a:pPr>
            <a:r>
              <a:rPr lang="zh-CN" altLang="en-US" dirty="0">
                <a:solidFill>
                  <a:schemeClr val="tx1">
                    <a:lumMod val="50000"/>
                    <a:lumOff val="50000"/>
                  </a:schemeClr>
                </a:solidFill>
              </a:rPr>
              <a:t>与用户及</a:t>
            </a:r>
            <a:r>
              <a:rPr lang="en-US" altLang="zh-CN" dirty="0">
                <a:solidFill>
                  <a:schemeClr val="tx1">
                    <a:lumMod val="50000"/>
                    <a:lumOff val="50000"/>
                  </a:schemeClr>
                </a:solidFill>
              </a:rPr>
              <a:t>DBA</a:t>
            </a:r>
            <a:r>
              <a:rPr lang="zh-CN" altLang="en-US" dirty="0">
                <a:solidFill>
                  <a:schemeClr val="tx1">
                    <a:lumMod val="50000"/>
                    <a:lumOff val="50000"/>
                  </a:schemeClr>
                </a:solidFill>
              </a:rPr>
              <a:t>协商，确定系统的硬软件配置</a:t>
            </a:r>
          </a:p>
          <a:p>
            <a:pPr marL="760413" lvl="1" indent="-285750" eaLnBrk="1" hangingPunct="1">
              <a:lnSpc>
                <a:spcPct val="150000"/>
              </a:lnSpc>
              <a:buSzPct val="80000"/>
              <a:defRPr/>
            </a:pPr>
            <a:r>
              <a:rPr lang="zh-CN" altLang="en-US" dirty="0">
                <a:solidFill>
                  <a:schemeClr val="tx1">
                    <a:lumMod val="50000"/>
                    <a:lumOff val="50000"/>
                  </a:schemeClr>
                </a:solidFill>
              </a:rPr>
              <a:t>参与数据库系统的</a:t>
            </a:r>
            <a:r>
              <a:rPr lang="zh-CN" altLang="en-US" dirty="0" smtClean="0">
                <a:solidFill>
                  <a:schemeClr val="tx1">
                    <a:lumMod val="50000"/>
                    <a:lumOff val="50000"/>
                  </a:schemeClr>
                </a:solidFill>
              </a:rPr>
              <a:t>概要设计</a:t>
            </a:r>
            <a:endParaRPr lang="en-US" altLang="zh-CN" dirty="0" smtClean="0">
              <a:solidFill>
                <a:schemeClr val="tx1">
                  <a:lumMod val="50000"/>
                  <a:lumOff val="50000"/>
                </a:schemeClr>
              </a:solidFill>
            </a:endParaRPr>
          </a:p>
          <a:p>
            <a:pPr marL="285750" indent="-285750" eaLnBrk="1" hangingPunct="1">
              <a:lnSpc>
                <a:spcPct val="150000"/>
              </a:lnSpc>
              <a:buSzPct val="80000"/>
              <a:defRPr/>
            </a:pPr>
            <a:r>
              <a:rPr lang="zh-CN" altLang="en-US" dirty="0" smtClean="0">
                <a:solidFill>
                  <a:schemeClr val="tx1">
                    <a:lumMod val="50000"/>
                    <a:lumOff val="50000"/>
                  </a:schemeClr>
                </a:solidFill>
              </a:rPr>
              <a:t>数据库设计人员：</a:t>
            </a:r>
            <a:endParaRPr lang="en-US" altLang="zh-CN" dirty="0" smtClean="0">
              <a:solidFill>
                <a:schemeClr val="tx1">
                  <a:lumMod val="50000"/>
                  <a:lumOff val="50000"/>
                </a:schemeClr>
              </a:solidFill>
            </a:endParaRPr>
          </a:p>
          <a:p>
            <a:pPr marL="760413" lvl="1" indent="-285750" eaLnBrk="1" hangingPunct="1">
              <a:lnSpc>
                <a:spcPct val="150000"/>
              </a:lnSpc>
              <a:buSzPct val="80000"/>
              <a:defRPr/>
            </a:pPr>
            <a:r>
              <a:rPr lang="zh-CN" altLang="en-US" dirty="0" smtClean="0">
                <a:solidFill>
                  <a:schemeClr val="tx1">
                    <a:lumMod val="50000"/>
                    <a:lumOff val="50000"/>
                  </a:schemeClr>
                </a:solidFill>
              </a:rPr>
              <a:t>参加</a:t>
            </a:r>
            <a:r>
              <a:rPr lang="zh-CN" altLang="en-US" dirty="0">
                <a:solidFill>
                  <a:schemeClr val="tx1">
                    <a:lumMod val="50000"/>
                    <a:lumOff val="50000"/>
                  </a:schemeClr>
                </a:solidFill>
              </a:rPr>
              <a:t>用户需求调查和系统分析</a:t>
            </a:r>
          </a:p>
          <a:p>
            <a:pPr marL="760413" lvl="1" indent="-285750" eaLnBrk="1" hangingPunct="1">
              <a:lnSpc>
                <a:spcPct val="150000"/>
              </a:lnSpc>
              <a:buSzPct val="80000"/>
              <a:defRPr/>
            </a:pPr>
            <a:r>
              <a:rPr lang="zh-CN" altLang="en-US" dirty="0">
                <a:solidFill>
                  <a:schemeClr val="tx1">
                    <a:lumMod val="50000"/>
                    <a:lumOff val="50000"/>
                  </a:schemeClr>
                </a:solidFill>
              </a:rPr>
              <a:t>确定数据库中的数据</a:t>
            </a:r>
          </a:p>
          <a:p>
            <a:pPr marL="760413" lvl="1" indent="-285750" eaLnBrk="1" hangingPunct="1">
              <a:lnSpc>
                <a:spcPct val="150000"/>
              </a:lnSpc>
              <a:buSzPct val="80000"/>
              <a:defRPr/>
            </a:pPr>
            <a:r>
              <a:rPr lang="zh-CN" altLang="en-US" dirty="0">
                <a:solidFill>
                  <a:schemeClr val="tx1">
                    <a:lumMod val="50000"/>
                    <a:lumOff val="50000"/>
                  </a:schemeClr>
                </a:solidFill>
              </a:rPr>
              <a:t>设计数据库各级模式</a:t>
            </a:r>
          </a:p>
          <a:p>
            <a:pPr marL="285750" indent="-285750" eaLnBrk="1" hangingPunct="1">
              <a:lnSpc>
                <a:spcPct val="150000"/>
              </a:lnSpc>
              <a:buSzPct val="80000"/>
              <a:defRPr/>
            </a:pPr>
            <a:endParaRPr lang="zh-CN" altLang="en-US" dirty="0">
              <a:solidFill>
                <a:schemeClr val="tx1">
                  <a:lumMod val="50000"/>
                  <a:lumOff val="50000"/>
                </a:schemeClr>
              </a:solidFill>
            </a:endParaRPr>
          </a:p>
        </p:txBody>
      </p:sp>
      <p:pic>
        <p:nvPicPr>
          <p:cNvPr id="153604"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12164">
            <a:off x="4932363" y="2136775"/>
            <a:ext cx="39528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Picture 9" descr="http://pluspng.com/img-png/man-using-computer-png-man-with-computer-5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036521" flipV="1">
            <a:off x="3927475" y="2957513"/>
            <a:ext cx="2836863"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63698">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内容安排</a:t>
            </a:r>
          </a:p>
        </p:txBody>
      </p:sp>
      <p:sp>
        <p:nvSpPr>
          <p:cNvPr id="360451"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lstStyle/>
          <a:p>
            <a:pPr eaLnBrk="1" hangingPunct="1">
              <a:lnSpc>
                <a:spcPct val="150000"/>
              </a:lnSpc>
              <a:buFontTx/>
              <a:buNone/>
              <a:defRPr/>
            </a:pPr>
            <a:r>
              <a:rPr lang="en-US" altLang="zh-CN" sz="1600" smtClean="0">
                <a:solidFill>
                  <a:schemeClr val="tx1">
                    <a:lumMod val="50000"/>
                    <a:lumOff val="50000"/>
                  </a:schemeClr>
                </a:solidFill>
                <a:sym typeface="Wingdings" pitchFamily="2" charset="2"/>
              </a:rPr>
              <a:t> </a:t>
            </a:r>
            <a:r>
              <a:rPr lang="zh-CN" altLang="en-US" smtClean="0">
                <a:solidFill>
                  <a:schemeClr val="tx1">
                    <a:lumMod val="50000"/>
                    <a:lumOff val="50000"/>
                  </a:schemeClr>
                </a:solidFill>
              </a:rPr>
              <a:t>基础篇</a:t>
            </a:r>
          </a:p>
          <a:p>
            <a:pPr lvl="1" eaLnBrk="1" hangingPunct="1">
              <a:lnSpc>
                <a:spcPct val="150000"/>
              </a:lnSpc>
              <a:buClr>
                <a:schemeClr val="tx1">
                  <a:lumMod val="50000"/>
                  <a:lumOff val="50000"/>
                </a:schemeClr>
              </a:buClr>
              <a:buSzPct val="100000"/>
              <a:buFont typeface="Wingdings" panose="05000000000000000000" pitchFamily="2" charset="2"/>
              <a:buChar char="l"/>
              <a:defRPr/>
            </a:pPr>
            <a:r>
              <a:rPr lang="zh-CN" altLang="en-US" sz="1600" smtClean="0">
                <a:solidFill>
                  <a:schemeClr val="tx1">
                    <a:lumMod val="50000"/>
                    <a:lumOff val="50000"/>
                  </a:schemeClr>
                </a:solidFill>
              </a:rPr>
              <a:t>第一章：绪论</a:t>
            </a:r>
          </a:p>
          <a:p>
            <a:pPr lvl="1" eaLnBrk="1" hangingPunct="1">
              <a:lnSpc>
                <a:spcPct val="150000"/>
              </a:lnSpc>
              <a:buClr>
                <a:schemeClr val="tx1">
                  <a:lumMod val="50000"/>
                  <a:lumOff val="50000"/>
                </a:schemeClr>
              </a:buClr>
              <a:buSzPct val="100000"/>
              <a:buFont typeface="Wingdings" panose="05000000000000000000" pitchFamily="2" charset="2"/>
              <a:buChar char="l"/>
              <a:defRPr/>
            </a:pPr>
            <a:r>
              <a:rPr lang="zh-CN" altLang="en-US" sz="1600" smtClean="0">
                <a:solidFill>
                  <a:schemeClr val="tx1">
                    <a:lumMod val="50000"/>
                    <a:lumOff val="50000"/>
                  </a:schemeClr>
                </a:solidFill>
              </a:rPr>
              <a:t>第二章：关系数据库</a:t>
            </a:r>
          </a:p>
          <a:p>
            <a:pPr lvl="1" eaLnBrk="1" hangingPunct="1">
              <a:lnSpc>
                <a:spcPct val="150000"/>
              </a:lnSpc>
              <a:buClr>
                <a:schemeClr val="tx1">
                  <a:lumMod val="50000"/>
                  <a:lumOff val="50000"/>
                </a:schemeClr>
              </a:buClr>
              <a:buSzPct val="100000"/>
              <a:buFont typeface="Wingdings" panose="05000000000000000000" pitchFamily="2" charset="2"/>
              <a:buChar char="l"/>
              <a:defRPr/>
            </a:pPr>
            <a:r>
              <a:rPr lang="zh-CN" altLang="en-US" sz="1600" smtClean="0">
                <a:solidFill>
                  <a:schemeClr val="tx1">
                    <a:lumMod val="50000"/>
                    <a:lumOff val="50000"/>
                  </a:schemeClr>
                </a:solidFill>
              </a:rPr>
              <a:t>第三章：结构化查询</a:t>
            </a:r>
            <a:r>
              <a:rPr lang="en-US" altLang="zh-CN" sz="1600" smtClean="0">
                <a:solidFill>
                  <a:schemeClr val="tx1">
                    <a:lumMod val="50000"/>
                    <a:lumOff val="50000"/>
                  </a:schemeClr>
                </a:solidFill>
              </a:rPr>
              <a:t>SQL</a:t>
            </a:r>
          </a:p>
          <a:p>
            <a:pPr lvl="1" eaLnBrk="1" hangingPunct="1">
              <a:lnSpc>
                <a:spcPct val="150000"/>
              </a:lnSpc>
              <a:buClr>
                <a:schemeClr val="tx1">
                  <a:lumMod val="50000"/>
                  <a:lumOff val="50000"/>
                </a:schemeClr>
              </a:buClr>
              <a:buSzPct val="100000"/>
              <a:buFont typeface="Wingdings" panose="05000000000000000000" pitchFamily="2" charset="2"/>
              <a:buChar char="l"/>
              <a:defRPr/>
            </a:pPr>
            <a:r>
              <a:rPr lang="zh-CN" altLang="en-US" sz="1600">
                <a:solidFill>
                  <a:schemeClr val="tx1">
                    <a:lumMod val="50000"/>
                    <a:lumOff val="50000"/>
                  </a:schemeClr>
                </a:solidFill>
              </a:rPr>
              <a:t>第四</a:t>
            </a:r>
            <a:r>
              <a:rPr lang="zh-CN" altLang="en-US" sz="1600" smtClean="0">
                <a:solidFill>
                  <a:schemeClr val="tx1">
                    <a:lumMod val="50000"/>
                    <a:lumOff val="50000"/>
                  </a:schemeClr>
                </a:solidFill>
              </a:rPr>
              <a:t>章：数据库安全性</a:t>
            </a:r>
            <a:endParaRPr lang="en-US" altLang="zh-CN" sz="1600" smtClean="0">
              <a:solidFill>
                <a:schemeClr val="tx1">
                  <a:lumMod val="50000"/>
                  <a:lumOff val="50000"/>
                </a:schemeClr>
              </a:solidFill>
            </a:endParaRPr>
          </a:p>
          <a:p>
            <a:pPr lvl="1" eaLnBrk="1" hangingPunct="1">
              <a:lnSpc>
                <a:spcPct val="150000"/>
              </a:lnSpc>
              <a:buClr>
                <a:schemeClr val="tx1">
                  <a:lumMod val="50000"/>
                  <a:lumOff val="50000"/>
                </a:schemeClr>
              </a:buClr>
              <a:buSzPct val="100000"/>
              <a:buFont typeface="Wingdings" panose="05000000000000000000" pitchFamily="2" charset="2"/>
              <a:buChar char="l"/>
              <a:defRPr/>
            </a:pPr>
            <a:r>
              <a:rPr lang="zh-CN" altLang="en-US" sz="1600">
                <a:solidFill>
                  <a:schemeClr val="tx1">
                    <a:lumMod val="50000"/>
                    <a:lumOff val="50000"/>
                  </a:schemeClr>
                </a:solidFill>
              </a:rPr>
              <a:t>第五</a:t>
            </a:r>
            <a:r>
              <a:rPr lang="zh-CN" altLang="en-US" sz="1600" smtClean="0">
                <a:solidFill>
                  <a:schemeClr val="tx1">
                    <a:lumMod val="50000"/>
                    <a:lumOff val="50000"/>
                  </a:schemeClr>
                </a:solidFill>
              </a:rPr>
              <a:t>章：数据库完整性</a:t>
            </a:r>
            <a:endParaRPr lang="en-US" altLang="zh-CN" sz="1600" smtClean="0">
              <a:solidFill>
                <a:schemeClr val="tx1">
                  <a:lumMod val="50000"/>
                  <a:lumOff val="50000"/>
                </a:schemeClr>
              </a:solidFill>
            </a:endParaRPr>
          </a:p>
          <a:p>
            <a:pPr lvl="1" eaLnBrk="1" hangingPunct="1">
              <a:lnSpc>
                <a:spcPct val="90000"/>
              </a:lnSpc>
              <a:defRPr/>
            </a:pPr>
            <a:endParaRPr lang="zh-CN" altLang="en-US" smtClean="0">
              <a:solidFill>
                <a:schemeClr val="tx1">
                  <a:lumMod val="50000"/>
                  <a:lumOff val="50000"/>
                </a:schemeClr>
              </a:solidFill>
            </a:endParaRPr>
          </a:p>
          <a:p>
            <a:pPr eaLnBrk="1" hangingPunct="1">
              <a:lnSpc>
                <a:spcPct val="150000"/>
              </a:lnSpc>
              <a:buFontTx/>
              <a:buNone/>
              <a:defRPr/>
            </a:pPr>
            <a:r>
              <a:rPr lang="zh-CN" altLang="en-US" sz="1600" smtClean="0">
                <a:solidFill>
                  <a:schemeClr val="tx1">
                    <a:lumMod val="50000"/>
                    <a:lumOff val="50000"/>
                  </a:schemeClr>
                </a:solidFill>
                <a:sym typeface="Wingdings" pitchFamily="2" charset="2"/>
              </a:rPr>
              <a:t> </a:t>
            </a:r>
            <a:r>
              <a:rPr lang="zh-CN" altLang="en-US" smtClean="0">
                <a:solidFill>
                  <a:schemeClr val="tx1">
                    <a:lumMod val="50000"/>
                    <a:lumOff val="50000"/>
                  </a:schemeClr>
                </a:solidFill>
              </a:rPr>
              <a:t>设计篇</a:t>
            </a:r>
          </a:p>
          <a:p>
            <a:pPr lvl="1" eaLnBrk="1" hangingPunct="1">
              <a:lnSpc>
                <a:spcPct val="150000"/>
              </a:lnSpc>
              <a:buClr>
                <a:schemeClr val="tx1">
                  <a:lumMod val="50000"/>
                  <a:lumOff val="50000"/>
                </a:schemeClr>
              </a:buClr>
              <a:buSzPct val="100000"/>
              <a:buFont typeface="Wingdings" panose="05000000000000000000" pitchFamily="2" charset="2"/>
              <a:buChar char="l"/>
              <a:defRPr/>
            </a:pPr>
            <a:r>
              <a:rPr lang="zh-CN" altLang="en-US" sz="1600" smtClean="0">
                <a:solidFill>
                  <a:schemeClr val="tx1">
                    <a:lumMod val="50000"/>
                    <a:lumOff val="50000"/>
                  </a:schemeClr>
                </a:solidFill>
              </a:rPr>
              <a:t>第六章</a:t>
            </a:r>
            <a:r>
              <a:rPr lang="zh-CN" altLang="en-US" sz="1600">
                <a:solidFill>
                  <a:schemeClr val="tx1">
                    <a:lumMod val="50000"/>
                    <a:lumOff val="50000"/>
                  </a:schemeClr>
                </a:solidFill>
              </a:rPr>
              <a:t>：关系数据理论</a:t>
            </a:r>
          </a:p>
          <a:p>
            <a:pPr lvl="1" eaLnBrk="1" hangingPunct="1">
              <a:lnSpc>
                <a:spcPct val="150000"/>
              </a:lnSpc>
              <a:buClr>
                <a:schemeClr val="tx1">
                  <a:lumMod val="50000"/>
                  <a:lumOff val="50000"/>
                </a:schemeClr>
              </a:buClr>
              <a:buSzPct val="100000"/>
              <a:buFont typeface="Wingdings" panose="05000000000000000000" pitchFamily="2" charset="2"/>
              <a:buChar char="l"/>
              <a:defRPr/>
            </a:pPr>
            <a:r>
              <a:rPr lang="zh-CN" altLang="en-US" sz="1600" smtClean="0">
                <a:solidFill>
                  <a:schemeClr val="tx1">
                    <a:lumMod val="50000"/>
                    <a:lumOff val="50000"/>
                  </a:schemeClr>
                </a:solidFill>
              </a:rPr>
              <a:t>第七章：数据库设计</a:t>
            </a:r>
          </a:p>
        </p:txBody>
      </p:sp>
      <p:sp>
        <p:nvSpPr>
          <p:cNvPr id="360452" name="Rectangle 4"/>
          <p:cNvSpPr>
            <a:spLocks noChangeArrowheads="1"/>
          </p:cNvSpPr>
          <p:nvPr/>
        </p:nvSpPr>
        <p:spPr bwMode="auto">
          <a:xfrm>
            <a:off x="4572000" y="841375"/>
            <a:ext cx="43211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eaLnBrk="1" hangingPunct="1">
              <a:lnSpc>
                <a:spcPct val="120000"/>
              </a:lnSpc>
              <a:spcBef>
                <a:spcPct val="20000"/>
              </a:spcBef>
              <a:buSzPct val="60000"/>
              <a:defRPr/>
            </a:pPr>
            <a:r>
              <a:rPr lang="en-US" altLang="zh-CN" sz="1400" smtClean="0">
                <a:solidFill>
                  <a:schemeClr val="tx1">
                    <a:lumMod val="50000"/>
                    <a:lumOff val="50000"/>
                  </a:schemeClr>
                </a:solidFill>
                <a:latin typeface="微软雅黑" pitchFamily="34" charset="-122"/>
                <a:ea typeface="微软雅黑" pitchFamily="34" charset="-122"/>
                <a:sym typeface="Wingdings" pitchFamily="2" charset="2"/>
              </a:rPr>
              <a:t> </a:t>
            </a:r>
            <a:r>
              <a:rPr lang="zh-CN" altLang="en-US" sz="2000" smtClean="0">
                <a:solidFill>
                  <a:schemeClr val="tx1">
                    <a:lumMod val="50000"/>
                    <a:lumOff val="50000"/>
                  </a:schemeClr>
                </a:solidFill>
                <a:latin typeface="微软雅黑" pitchFamily="34" charset="-122"/>
                <a:ea typeface="微软雅黑" pitchFamily="34" charset="-122"/>
              </a:rPr>
              <a:t>系统篇</a:t>
            </a:r>
          </a:p>
          <a:p>
            <a:pPr lvl="1" eaLnBrk="1" hangingPunct="1">
              <a:lnSpc>
                <a:spcPct val="120000"/>
              </a:lnSpc>
              <a:spcBef>
                <a:spcPct val="20000"/>
              </a:spcBef>
              <a:buClr>
                <a:schemeClr val="tx1">
                  <a:lumMod val="50000"/>
                  <a:lumOff val="50000"/>
                </a:schemeClr>
              </a:buClr>
              <a:buSzPct val="100000"/>
              <a:buFont typeface="Wingdings" panose="05000000000000000000" pitchFamily="2" charset="2"/>
              <a:buChar char="l"/>
              <a:defRPr/>
            </a:pPr>
            <a:r>
              <a:rPr lang="zh-CN" altLang="en-US" sz="1600" smtClean="0">
                <a:solidFill>
                  <a:schemeClr val="tx1">
                    <a:lumMod val="50000"/>
                    <a:lumOff val="50000"/>
                  </a:schemeClr>
                </a:solidFill>
                <a:latin typeface="微软雅黑" pitchFamily="34" charset="-122"/>
                <a:ea typeface="微软雅黑" pitchFamily="34" charset="-122"/>
              </a:rPr>
              <a:t>第九章</a:t>
            </a:r>
            <a:r>
              <a:rPr lang="zh-CN" altLang="en-US" sz="1600">
                <a:solidFill>
                  <a:schemeClr val="tx1">
                    <a:lumMod val="50000"/>
                    <a:lumOff val="50000"/>
                  </a:schemeClr>
                </a:solidFill>
                <a:latin typeface="微软雅黑" pitchFamily="34" charset="-122"/>
                <a:ea typeface="微软雅黑" pitchFamily="34" charset="-122"/>
              </a:rPr>
              <a:t>：查询优化</a:t>
            </a:r>
          </a:p>
          <a:p>
            <a:pPr lvl="1" eaLnBrk="1" hangingPunct="1">
              <a:lnSpc>
                <a:spcPct val="120000"/>
              </a:lnSpc>
              <a:spcBef>
                <a:spcPct val="20000"/>
              </a:spcBef>
              <a:buClr>
                <a:schemeClr val="tx1">
                  <a:lumMod val="50000"/>
                  <a:lumOff val="50000"/>
                </a:schemeClr>
              </a:buClr>
              <a:buSzPct val="100000"/>
              <a:buFont typeface="Wingdings" panose="05000000000000000000" pitchFamily="2" charset="2"/>
              <a:buChar char="l"/>
              <a:defRPr/>
            </a:pPr>
            <a:r>
              <a:rPr lang="zh-CN" altLang="en-US" sz="1600" smtClean="0">
                <a:solidFill>
                  <a:schemeClr val="tx1">
                    <a:lumMod val="50000"/>
                    <a:lumOff val="50000"/>
                  </a:schemeClr>
                </a:solidFill>
                <a:latin typeface="微软雅黑" pitchFamily="34" charset="-122"/>
                <a:ea typeface="微软雅黑" pitchFamily="34" charset="-122"/>
              </a:rPr>
              <a:t>第十章：数据库恢复技术</a:t>
            </a:r>
          </a:p>
          <a:p>
            <a:pPr lvl="1" eaLnBrk="1" hangingPunct="1">
              <a:lnSpc>
                <a:spcPct val="120000"/>
              </a:lnSpc>
              <a:spcBef>
                <a:spcPct val="20000"/>
              </a:spcBef>
              <a:buClr>
                <a:schemeClr val="tx1">
                  <a:lumMod val="50000"/>
                  <a:lumOff val="50000"/>
                </a:schemeClr>
              </a:buClr>
              <a:buSzPct val="100000"/>
              <a:buFont typeface="Wingdings" panose="05000000000000000000" pitchFamily="2" charset="2"/>
              <a:buChar char="l"/>
              <a:defRPr/>
            </a:pPr>
            <a:r>
              <a:rPr lang="zh-CN" altLang="en-US" sz="1600" smtClean="0">
                <a:solidFill>
                  <a:schemeClr val="tx1">
                    <a:lumMod val="50000"/>
                    <a:lumOff val="50000"/>
                  </a:schemeClr>
                </a:solidFill>
                <a:latin typeface="微软雅黑" pitchFamily="34" charset="-122"/>
                <a:ea typeface="微软雅黑" pitchFamily="34" charset="-122"/>
              </a:rPr>
              <a:t>第十一章：数据库并发控制</a:t>
            </a:r>
          </a:p>
          <a:p>
            <a:pPr lvl="1" eaLnBrk="1" hangingPunct="1">
              <a:lnSpc>
                <a:spcPct val="120000"/>
              </a:lnSpc>
              <a:spcBef>
                <a:spcPct val="20000"/>
              </a:spcBef>
              <a:buClr>
                <a:schemeClr val="tx1">
                  <a:lumMod val="50000"/>
                  <a:lumOff val="50000"/>
                </a:schemeClr>
              </a:buClr>
              <a:buSzPct val="100000"/>
              <a:buFont typeface="Wingdings" panose="05000000000000000000" pitchFamily="2" charset="2"/>
              <a:buChar char="l"/>
              <a:defRPr/>
            </a:pPr>
            <a:endParaRPr lang="en-US" altLang="zh-CN" sz="1600" smtClean="0">
              <a:solidFill>
                <a:schemeClr val="tx1">
                  <a:lumMod val="50000"/>
                  <a:lumOff val="50000"/>
                </a:schemeClr>
              </a:solidFill>
              <a:latin typeface="微软雅黑" pitchFamily="34" charset="-122"/>
              <a:ea typeface="微软雅黑" pitchFamily="34" charset="-122"/>
            </a:endParaRPr>
          </a:p>
          <a:p>
            <a:pPr lvl="1" eaLnBrk="1" hangingPunct="1">
              <a:lnSpc>
                <a:spcPct val="120000"/>
              </a:lnSpc>
              <a:spcBef>
                <a:spcPct val="20000"/>
              </a:spcBef>
              <a:buClr>
                <a:schemeClr val="tx1">
                  <a:lumMod val="50000"/>
                  <a:lumOff val="50000"/>
                </a:schemeClr>
              </a:buClr>
              <a:buSzPct val="100000"/>
              <a:buFont typeface="Wingdings" panose="05000000000000000000" pitchFamily="2" charset="2"/>
              <a:buChar char="l"/>
              <a:defRPr/>
            </a:pPr>
            <a:r>
              <a:rPr lang="zh-CN" altLang="en-US" sz="1600" smtClean="0">
                <a:solidFill>
                  <a:schemeClr val="tx1">
                    <a:lumMod val="50000"/>
                    <a:lumOff val="50000"/>
                  </a:schemeClr>
                </a:solidFill>
                <a:latin typeface="微软雅黑" pitchFamily="34" charset="-122"/>
                <a:ea typeface="微软雅黑" pitchFamily="34" charset="-122"/>
              </a:rPr>
              <a:t>增加内容：数据库索引技术</a:t>
            </a:r>
          </a:p>
        </p:txBody>
      </p:sp>
      <p:pic>
        <p:nvPicPr>
          <p:cNvPr id="26629" name="Picture 9"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3048000"/>
            <a:ext cx="20447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41676">
    <p:push dir="u"/>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应用程序员</a:t>
            </a:r>
          </a:p>
        </p:txBody>
      </p:sp>
      <p:sp>
        <p:nvSpPr>
          <p:cNvPr id="202755"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设计和编写应用系统的程序模块</a:t>
            </a:r>
          </a:p>
          <a:p>
            <a:pPr marL="285750" indent="-285750" eaLnBrk="1" hangingPunct="1">
              <a:lnSpc>
                <a:spcPct val="150000"/>
              </a:lnSpc>
              <a:buSzPct val="80000"/>
              <a:defRPr/>
            </a:pPr>
            <a:r>
              <a:rPr lang="zh-CN" altLang="en-US" dirty="0">
                <a:solidFill>
                  <a:schemeClr val="tx1">
                    <a:lumMod val="50000"/>
                    <a:lumOff val="50000"/>
                  </a:schemeClr>
                </a:solidFill>
              </a:rPr>
              <a:t>进行调试和安装</a:t>
            </a:r>
          </a:p>
          <a:p>
            <a:pPr marL="285750" indent="-285750" eaLnBrk="1" hangingPunct="1">
              <a:lnSpc>
                <a:spcPct val="150000"/>
              </a:lnSpc>
              <a:buSzPct val="80000"/>
              <a:defRPr/>
            </a:pPr>
            <a:endParaRPr lang="en-US" altLang="zh-CN" dirty="0">
              <a:solidFill>
                <a:schemeClr val="tx1">
                  <a:lumMod val="50000"/>
                  <a:lumOff val="50000"/>
                </a:schemeClr>
              </a:solidFill>
            </a:endParaRPr>
          </a:p>
        </p:txBody>
      </p:sp>
      <p:pic>
        <p:nvPicPr>
          <p:cNvPr id="155652"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2209800"/>
            <a:ext cx="3937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28956">
    <p:push dir="u"/>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用户</a:t>
            </a:r>
          </a:p>
        </p:txBody>
      </p:sp>
      <p:sp>
        <p:nvSpPr>
          <p:cNvPr id="203779" name="Rectangle 3"/>
          <p:cNvSpPr>
            <a:spLocks noGrp="1" noChangeArrowheads="1"/>
          </p:cNvSpPr>
          <p:nvPr>
            <p:ph sz="quarter" idx="10"/>
          </p:nvPr>
        </p:nvSpPr>
        <p:spPr bwMode="auto">
          <a:xfrm>
            <a:off x="684213" y="769938"/>
            <a:ext cx="5183187" cy="3065462"/>
          </a:xfrm>
          <a:extLst/>
        </p:spPr>
        <p:txBody>
          <a:bodyPr wrap="square">
            <a:spAutoFit/>
          </a:bodyPr>
          <a:lstStyle/>
          <a:p>
            <a:pPr marL="285750" indent="-285750" eaLnBrk="1" hangingPunct="1">
              <a:lnSpc>
                <a:spcPct val="150000"/>
              </a:lnSpc>
              <a:buSzPct val="80000"/>
              <a:defRPr/>
            </a:pPr>
            <a:r>
              <a:rPr lang="zh-CN" altLang="en-US" dirty="0">
                <a:solidFill>
                  <a:schemeClr val="tx1">
                    <a:lumMod val="50000"/>
                    <a:lumOff val="50000"/>
                  </a:schemeClr>
                </a:solidFill>
              </a:rPr>
              <a:t>偶然用户</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企业或组织机构的高中级管理人员</a:t>
            </a:r>
          </a:p>
          <a:p>
            <a:pPr marL="285750" indent="-285750" eaLnBrk="1" hangingPunct="1">
              <a:lnSpc>
                <a:spcPct val="150000"/>
              </a:lnSpc>
              <a:buSzPct val="80000"/>
              <a:defRPr/>
            </a:pPr>
            <a:r>
              <a:rPr lang="zh-CN" altLang="en-US" dirty="0">
                <a:solidFill>
                  <a:schemeClr val="tx1">
                    <a:lumMod val="50000"/>
                    <a:lumOff val="50000"/>
                  </a:schemeClr>
                </a:solidFill>
              </a:rPr>
              <a:t>简单用户</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银行的职员、机票预定人员、旅馆总台服务员</a:t>
            </a:r>
          </a:p>
          <a:p>
            <a:pPr marL="285750" indent="-285750" eaLnBrk="1" hangingPunct="1">
              <a:lnSpc>
                <a:spcPct val="150000"/>
              </a:lnSpc>
              <a:buSzPct val="80000"/>
              <a:defRPr/>
            </a:pPr>
            <a:r>
              <a:rPr lang="zh-CN" altLang="en-US" dirty="0">
                <a:solidFill>
                  <a:schemeClr val="tx1">
                    <a:lumMod val="50000"/>
                    <a:lumOff val="50000"/>
                  </a:schemeClr>
                </a:solidFill>
              </a:rPr>
              <a:t>复杂用户</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工程师、科学家、经济学家、科技工作者等</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直接使用数据库语言访问数据库，甚至能够基于数据库管理系统的</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API</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编制自己的应用程序</a:t>
            </a:r>
          </a:p>
        </p:txBody>
      </p:sp>
      <p:pic>
        <p:nvPicPr>
          <p:cNvPr id="156676" name="Picture 5" descr="http://www.launchmd.com/wp-content/uploads/2013/10/lady-on-comput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2857500"/>
            <a:ext cx="29464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23153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教材信息</a:t>
            </a:r>
          </a:p>
        </p:txBody>
      </p:sp>
      <p:sp>
        <p:nvSpPr>
          <p:cNvPr id="29699" name="Rectangle 2"/>
          <p:cNvSpPr>
            <a:spLocks noGrp="1" noChangeArrowheads="1"/>
          </p:cNvSpPr>
          <p:nvPr>
            <p:ph sz="quarter" idx="10"/>
          </p:nvPr>
        </p:nvSpPr>
        <p:spPr bwMode="auto">
          <a:xfrm>
            <a:off x="684213" y="769938"/>
            <a:ext cx="5400675" cy="43195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lstStyle/>
          <a:p>
            <a:pPr eaLnBrk="1" hangingPunct="1">
              <a:lnSpc>
                <a:spcPct val="110000"/>
              </a:lnSpc>
              <a:buSzPct val="80000"/>
              <a:defRPr/>
            </a:pPr>
            <a:r>
              <a:rPr lang="zh-CN" altLang="en-US" sz="1800" b="1" smtClean="0"/>
              <a:t>教材</a:t>
            </a:r>
          </a:p>
          <a:p>
            <a:pPr lvl="1" eaLnBrk="1" hangingPunct="1">
              <a:lnSpc>
                <a:spcPct val="110000"/>
              </a:lnSpc>
              <a:defRPr/>
            </a:pPr>
            <a:r>
              <a:rPr lang="zh-CN" altLang="en-US" sz="1600" smtClean="0"/>
              <a:t>数据库系统概论（第</a:t>
            </a:r>
            <a:r>
              <a:rPr lang="en-US" altLang="zh-CN" sz="1600" smtClean="0"/>
              <a:t>5</a:t>
            </a:r>
            <a:r>
              <a:rPr lang="zh-CN" altLang="en-US" sz="1600" smtClean="0"/>
              <a:t>版），王珊，萨师煊，高等教育出版社</a:t>
            </a:r>
            <a:endParaRPr lang="en-US" altLang="zh-CN" sz="1600" smtClean="0"/>
          </a:p>
          <a:p>
            <a:pPr lvl="1" eaLnBrk="1" hangingPunct="1">
              <a:lnSpc>
                <a:spcPct val="110000"/>
              </a:lnSpc>
              <a:defRPr/>
            </a:pPr>
            <a:r>
              <a:rPr lang="en-US" altLang="zh-CN" sz="1600" smtClean="0"/>
              <a:t>Database System Concepts</a:t>
            </a:r>
            <a:r>
              <a:rPr lang="zh-CN" altLang="en-US" sz="1600" smtClean="0"/>
              <a:t>，</a:t>
            </a:r>
            <a:r>
              <a:rPr lang="en-US" altLang="zh-CN" sz="1600" smtClean="0"/>
              <a:t>Abraham</a:t>
            </a:r>
            <a:r>
              <a:rPr lang="zh-CN" altLang="en-US" sz="1600" smtClean="0"/>
              <a:t>， </a:t>
            </a:r>
            <a:r>
              <a:rPr lang="en-US" altLang="zh-CN" sz="1600" smtClean="0"/>
              <a:t>Silberschatz</a:t>
            </a:r>
            <a:r>
              <a:rPr lang="zh-CN" altLang="en-US" sz="1600" smtClean="0"/>
              <a:t>等著，杨冬青，唐世渭等译，数据库系统概念，机械工业出版社</a:t>
            </a:r>
            <a:endParaRPr lang="en-US" altLang="zh-CN" sz="1600" smtClean="0"/>
          </a:p>
          <a:p>
            <a:pPr eaLnBrk="1" hangingPunct="1">
              <a:lnSpc>
                <a:spcPct val="110000"/>
              </a:lnSpc>
              <a:buSzPct val="80000"/>
              <a:defRPr/>
            </a:pPr>
            <a:r>
              <a:rPr lang="zh-CN" altLang="en-US" sz="1800" b="1" smtClean="0"/>
              <a:t>参考书</a:t>
            </a:r>
          </a:p>
          <a:p>
            <a:pPr lvl="1" eaLnBrk="1" hangingPunct="1">
              <a:lnSpc>
                <a:spcPct val="110000"/>
              </a:lnSpc>
              <a:defRPr/>
            </a:pPr>
            <a:r>
              <a:rPr lang="en-US" altLang="zh-CN" sz="1600" smtClean="0"/>
              <a:t>An Introduction to Database Systems (7th Edition), C. J. Date</a:t>
            </a:r>
            <a:r>
              <a:rPr lang="zh-CN" altLang="en-US" sz="1600" smtClean="0"/>
              <a:t>著</a:t>
            </a:r>
            <a:r>
              <a:rPr lang="en-US" altLang="zh-CN" sz="1600" smtClean="0"/>
              <a:t>,  </a:t>
            </a:r>
            <a:r>
              <a:rPr lang="zh-CN" altLang="en-US" sz="1600" smtClean="0"/>
              <a:t>孟小峰 王珊译，数据库系统导论</a:t>
            </a:r>
            <a:r>
              <a:rPr lang="en-US" altLang="zh-CN" sz="1600" smtClean="0"/>
              <a:t>(</a:t>
            </a:r>
            <a:r>
              <a:rPr lang="zh-CN" altLang="en-US" sz="1600" smtClean="0"/>
              <a:t>第</a:t>
            </a:r>
            <a:r>
              <a:rPr lang="en-US" altLang="zh-CN" sz="1600" smtClean="0"/>
              <a:t>7</a:t>
            </a:r>
            <a:r>
              <a:rPr lang="zh-CN" altLang="en-US" sz="1600" smtClean="0"/>
              <a:t>版</a:t>
            </a:r>
            <a:r>
              <a:rPr lang="en-US" altLang="zh-CN" sz="1600" smtClean="0"/>
              <a:t>)</a:t>
            </a:r>
            <a:r>
              <a:rPr lang="zh-CN" altLang="en-US" sz="1600" smtClean="0"/>
              <a:t>， 机械工业出版社</a:t>
            </a:r>
            <a:endParaRPr lang="en-US" altLang="zh-CN" sz="1600" smtClean="0"/>
          </a:p>
          <a:p>
            <a:pPr lvl="1" eaLnBrk="1" hangingPunct="1">
              <a:lnSpc>
                <a:spcPct val="110000"/>
              </a:lnSpc>
              <a:defRPr/>
            </a:pPr>
            <a:r>
              <a:rPr lang="en-US" altLang="zh-CN" sz="1600" smtClean="0"/>
              <a:t>A First Course In Database Systems,   Jeffrey D. Ullman, Jennifer Widom</a:t>
            </a:r>
            <a:r>
              <a:rPr lang="zh-CN" altLang="en-US" sz="1600" smtClean="0"/>
              <a:t>著</a:t>
            </a:r>
            <a:r>
              <a:rPr lang="en-US" altLang="zh-CN" sz="1600" smtClean="0"/>
              <a:t>. </a:t>
            </a:r>
            <a:r>
              <a:rPr lang="zh-CN" altLang="en-US" sz="1600" smtClean="0"/>
              <a:t>史嘉权译，数据库系统基础教程，清华大学出版社</a:t>
            </a:r>
            <a:endParaRPr lang="en-US" altLang="zh-CN" sz="1600" smtClean="0"/>
          </a:p>
        </p:txBody>
      </p:sp>
      <p:pic>
        <p:nvPicPr>
          <p:cNvPr id="2867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238" y="2714625"/>
            <a:ext cx="1831975" cy="2166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Lst>
        </p:spPr>
      </p:pic>
      <p:pic>
        <p:nvPicPr>
          <p:cNvPr id="2867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841375"/>
            <a:ext cx="1831975" cy="184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Tm="50238">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84" name="Picture 4" descr="工厂仓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935" y="1047690"/>
            <a:ext cx="3648361" cy="2274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9699" name="Rectangle 9"/>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现实中的仓库 </a:t>
            </a:r>
          </a:p>
        </p:txBody>
      </p:sp>
      <p:sp>
        <p:nvSpPr>
          <p:cNvPr id="31748" name="Rectangle 10"/>
          <p:cNvSpPr>
            <a:spLocks noChangeArrowheads="1"/>
          </p:cNvSpPr>
          <p:nvPr/>
        </p:nvSpPr>
        <p:spPr bwMode="auto">
          <a:xfrm>
            <a:off x="1058863" y="3578225"/>
            <a:ext cx="6769100" cy="117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lvl1pPr marL="341313" indent="-341313"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2000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2000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2000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20000"/>
              </a:spcBef>
              <a:spcAft>
                <a:spcPct val="0"/>
              </a:spcAft>
              <a:defRPr sz="3200">
                <a:solidFill>
                  <a:schemeClr val="tx1"/>
                </a:solidFill>
                <a:latin typeface="Arial" pitchFamily="34" charset="0"/>
                <a:ea typeface="宋体" pitchFamily="2" charset="-122"/>
              </a:defRPr>
            </a:lvl9pPr>
          </a:lstStyle>
          <a:p>
            <a:pPr marL="342900" indent="-342900" eaLnBrk="1" hangingPunct="1">
              <a:lnSpc>
                <a:spcPct val="130000"/>
              </a:lnSpc>
              <a:buSzPct val="100000"/>
              <a:buFont typeface="+mj-ea"/>
              <a:buAutoNum type="circleNumDbPlain"/>
              <a:defRPr/>
            </a:pPr>
            <a:r>
              <a:rPr lang="zh-CN" altLang="en-US" sz="1800" dirty="0">
                <a:solidFill>
                  <a:schemeClr val="bg1">
                    <a:lumMod val="50000"/>
                  </a:schemeClr>
                </a:solidFill>
                <a:latin typeface="微软雅黑" pitchFamily="34" charset="-122"/>
                <a:ea typeface="微软雅黑" pitchFamily="34" charset="-122"/>
              </a:rPr>
              <a:t>两种不同设计的仓库，你有何感想？</a:t>
            </a:r>
            <a:endParaRPr lang="en-US" altLang="zh-CN" sz="1800" dirty="0">
              <a:solidFill>
                <a:schemeClr val="bg1">
                  <a:lumMod val="50000"/>
                </a:schemeClr>
              </a:solidFill>
              <a:latin typeface="微软雅黑" pitchFamily="34" charset="-122"/>
              <a:ea typeface="微软雅黑" pitchFamily="34" charset="-122"/>
            </a:endParaRPr>
          </a:p>
          <a:p>
            <a:pPr marL="342900" indent="-342900" eaLnBrk="1" hangingPunct="1">
              <a:lnSpc>
                <a:spcPct val="130000"/>
              </a:lnSpc>
              <a:buSzPct val="100000"/>
              <a:buFont typeface="+mj-ea"/>
              <a:buAutoNum type="circleNumDbPlain"/>
              <a:defRPr/>
            </a:pPr>
            <a:r>
              <a:rPr lang="zh-CN" altLang="en-US" sz="1800" dirty="0">
                <a:solidFill>
                  <a:schemeClr val="bg1">
                    <a:lumMod val="50000"/>
                  </a:schemeClr>
                </a:solidFill>
                <a:latin typeface="微软雅黑" pitchFamily="34" charset="-122"/>
                <a:ea typeface="微软雅黑" pitchFamily="34" charset="-122"/>
              </a:rPr>
              <a:t>仓库是一间</a:t>
            </a:r>
            <a:r>
              <a:rPr lang="en-US" altLang="zh-CN" sz="1800" dirty="0">
                <a:solidFill>
                  <a:schemeClr val="bg1">
                    <a:lumMod val="50000"/>
                  </a:schemeClr>
                </a:solidFill>
                <a:latin typeface="微软雅黑" pitchFamily="34" charset="-122"/>
                <a:ea typeface="微软雅黑" pitchFamily="34" charset="-122"/>
              </a:rPr>
              <a:t>10</a:t>
            </a:r>
            <a:r>
              <a:rPr lang="zh-CN" altLang="en-US" sz="1800" dirty="0">
                <a:solidFill>
                  <a:schemeClr val="bg1">
                    <a:lumMod val="50000"/>
                  </a:schemeClr>
                </a:solidFill>
                <a:latin typeface="微软雅黑" pitchFamily="34" charset="-122"/>
                <a:ea typeface="微软雅黑" pitchFamily="34" charset="-122"/>
              </a:rPr>
              <a:t>平方米的房子，</a:t>
            </a:r>
            <a:r>
              <a:rPr lang="zh-CN" altLang="en-US" sz="1800">
                <a:solidFill>
                  <a:schemeClr val="bg1">
                    <a:lumMod val="50000"/>
                  </a:schemeClr>
                </a:solidFill>
                <a:latin typeface="微软雅黑" pitchFamily="34" charset="-122"/>
                <a:ea typeface="微软雅黑" pitchFamily="34" charset="-122"/>
              </a:rPr>
              <a:t>储存</a:t>
            </a:r>
            <a:r>
              <a:rPr lang="en-US" altLang="zh-CN" sz="1800" smtClean="0">
                <a:solidFill>
                  <a:schemeClr val="bg1">
                    <a:lumMod val="50000"/>
                  </a:schemeClr>
                </a:solidFill>
                <a:latin typeface="微软雅黑" pitchFamily="34" charset="-122"/>
                <a:ea typeface="微软雅黑" pitchFamily="34" charset="-122"/>
              </a:rPr>
              <a:t>100</a:t>
            </a:r>
            <a:r>
              <a:rPr lang="zh-CN" altLang="en-US" sz="1800" smtClean="0">
                <a:solidFill>
                  <a:schemeClr val="bg1">
                    <a:lumMod val="50000"/>
                  </a:schemeClr>
                </a:solidFill>
                <a:latin typeface="微软雅黑" pitchFamily="34" charset="-122"/>
                <a:ea typeface="微软雅黑" pitchFamily="34" charset="-122"/>
              </a:rPr>
              <a:t>件物品；仓库</a:t>
            </a:r>
            <a:r>
              <a:rPr lang="zh-CN" altLang="en-US" sz="1800" dirty="0">
                <a:solidFill>
                  <a:schemeClr val="bg1">
                    <a:lumMod val="50000"/>
                  </a:schemeClr>
                </a:solidFill>
                <a:latin typeface="微软雅黑" pitchFamily="34" charset="-122"/>
                <a:ea typeface="微软雅黑" pitchFamily="34" charset="-122"/>
              </a:rPr>
              <a:t>是</a:t>
            </a:r>
            <a:r>
              <a:rPr lang="en-US" altLang="zh-CN" sz="1800" dirty="0">
                <a:solidFill>
                  <a:schemeClr val="bg1">
                    <a:lumMod val="50000"/>
                  </a:schemeClr>
                </a:solidFill>
                <a:latin typeface="微软雅黑" pitchFamily="34" charset="-122"/>
                <a:ea typeface="微软雅黑" pitchFamily="34" charset="-122"/>
              </a:rPr>
              <a:t>100000</a:t>
            </a:r>
            <a:r>
              <a:rPr lang="zh-CN" altLang="en-US" sz="1800" dirty="0">
                <a:solidFill>
                  <a:schemeClr val="bg1">
                    <a:lumMod val="50000"/>
                  </a:schemeClr>
                </a:solidFill>
                <a:latin typeface="微软雅黑" pitchFamily="34" charset="-122"/>
                <a:ea typeface="微软雅黑" pitchFamily="34" charset="-122"/>
              </a:rPr>
              <a:t>平方米，能储存</a:t>
            </a:r>
            <a:r>
              <a:rPr lang="en-US" altLang="zh-CN" sz="1800" dirty="0">
                <a:solidFill>
                  <a:schemeClr val="bg1">
                    <a:lumMod val="50000"/>
                  </a:schemeClr>
                </a:solidFill>
                <a:latin typeface="微软雅黑" pitchFamily="34" charset="-122"/>
                <a:ea typeface="微软雅黑" pitchFamily="34" charset="-122"/>
              </a:rPr>
              <a:t>10000000</a:t>
            </a:r>
            <a:r>
              <a:rPr lang="zh-CN" altLang="en-US" sz="1800" dirty="0">
                <a:solidFill>
                  <a:schemeClr val="bg1">
                    <a:lumMod val="50000"/>
                  </a:schemeClr>
                </a:solidFill>
                <a:latin typeface="微软雅黑" pitchFamily="34" charset="-122"/>
                <a:ea typeface="微软雅黑" pitchFamily="34" charset="-122"/>
              </a:rPr>
              <a:t>件</a:t>
            </a:r>
            <a:r>
              <a:rPr lang="zh-CN" altLang="en-US" sz="1800">
                <a:solidFill>
                  <a:schemeClr val="bg1">
                    <a:lumMod val="50000"/>
                  </a:schemeClr>
                </a:solidFill>
                <a:latin typeface="微软雅黑" pitchFamily="34" charset="-122"/>
                <a:ea typeface="微软雅黑" pitchFamily="34" charset="-122"/>
              </a:rPr>
              <a:t>物品</a:t>
            </a:r>
            <a:r>
              <a:rPr lang="zh-CN" altLang="en-US" sz="1800" smtClean="0">
                <a:solidFill>
                  <a:schemeClr val="bg1">
                    <a:lumMod val="50000"/>
                  </a:schemeClr>
                </a:solidFill>
                <a:latin typeface="微软雅黑" pitchFamily="34" charset="-122"/>
                <a:ea typeface="微软雅黑" pitchFamily="34" charset="-122"/>
              </a:rPr>
              <a:t>时，如何存储？</a:t>
            </a:r>
            <a:endParaRPr lang="zh-CN" altLang="en-US" sz="1800" dirty="0">
              <a:solidFill>
                <a:schemeClr val="bg1">
                  <a:lumMod val="50000"/>
                </a:schemeClr>
              </a:solidFill>
              <a:latin typeface="微软雅黑" pitchFamily="34" charset="-122"/>
              <a:ea typeface="微软雅黑" pitchFamily="34" charset="-122"/>
            </a:endParaRPr>
          </a:p>
        </p:txBody>
      </p:sp>
      <p:pic>
        <p:nvPicPr>
          <p:cNvPr id="18439" name="Picture 7" descr="http://www.cnnb.com.cn/pic/0/01/27/83/1278306_1954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956" y="1047690"/>
            <a:ext cx="4094820" cy="2274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ransition spd="slow" advTm="82259">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ChangeArrowheads="1"/>
          </p:cNvSpPr>
          <p:nvPr/>
        </p:nvSpPr>
        <p:spPr bwMode="auto">
          <a:xfrm>
            <a:off x="889000" y="769938"/>
            <a:ext cx="7666038"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p>
            <a:pPr marL="341313" indent="-341313" eaLnBrk="1" hangingPunct="1">
              <a:lnSpc>
                <a:spcPct val="150000"/>
              </a:lnSpc>
              <a:buSzPct val="80000"/>
              <a:buFont typeface="Wingdings" pitchFamily="2" charset="2"/>
              <a:buChar char="l"/>
              <a:defRPr/>
            </a:pPr>
            <a:r>
              <a:rPr lang="zh-CN" altLang="en-US" sz="1800" dirty="0">
                <a:solidFill>
                  <a:schemeClr val="bg1">
                    <a:lumMod val="50000"/>
                  </a:schemeClr>
                </a:solidFill>
                <a:latin typeface="微软雅黑" pitchFamily="34" charset="-122"/>
                <a:ea typeface="微软雅黑" pitchFamily="34" charset="-122"/>
              </a:rPr>
              <a:t>能存储</a:t>
            </a:r>
            <a:r>
              <a:rPr lang="zh-CN" altLang="en-US" sz="1800">
                <a:solidFill>
                  <a:schemeClr val="bg1">
                    <a:lumMod val="50000"/>
                  </a:schemeClr>
                </a:solidFill>
                <a:latin typeface="微软雅黑" pitchFamily="34" charset="-122"/>
                <a:ea typeface="微软雅黑" pitchFamily="34" charset="-122"/>
              </a:rPr>
              <a:t>大量的“货物”（</a:t>
            </a:r>
            <a:r>
              <a:rPr lang="zh-CN" altLang="en-US" sz="1800" dirty="0">
                <a:solidFill>
                  <a:schemeClr val="bg1">
                    <a:lumMod val="50000"/>
                  </a:schemeClr>
                </a:solidFill>
                <a:latin typeface="微软雅黑" pitchFamily="34" charset="-122"/>
                <a:ea typeface="微软雅黑" pitchFamily="34" charset="-122"/>
              </a:rPr>
              <a:t>即数据），</a:t>
            </a:r>
            <a:r>
              <a:rPr lang="en-US" altLang="zh-CN" sz="1800" dirty="0">
                <a:solidFill>
                  <a:schemeClr val="bg1">
                    <a:lumMod val="50000"/>
                  </a:schemeClr>
                </a:solidFill>
                <a:latin typeface="微软雅黑" pitchFamily="34" charset="-122"/>
                <a:ea typeface="微软雅黑" pitchFamily="34" charset="-122"/>
              </a:rPr>
              <a:t>MB</a:t>
            </a:r>
            <a:r>
              <a:rPr lang="zh-CN" altLang="en-US" sz="1800" dirty="0">
                <a:solidFill>
                  <a:schemeClr val="bg1">
                    <a:lumMod val="50000"/>
                  </a:schemeClr>
                </a:solidFill>
                <a:latin typeface="微软雅黑" pitchFamily="34" charset="-122"/>
                <a:ea typeface="微软雅黑" pitchFamily="34" charset="-122"/>
              </a:rPr>
              <a:t>、</a:t>
            </a:r>
            <a:r>
              <a:rPr lang="en-US" altLang="zh-CN" sz="1800" dirty="0">
                <a:solidFill>
                  <a:schemeClr val="bg1">
                    <a:lumMod val="50000"/>
                  </a:schemeClr>
                </a:solidFill>
                <a:latin typeface="微软雅黑" pitchFamily="34" charset="-122"/>
                <a:ea typeface="微软雅黑" pitchFamily="34" charset="-122"/>
              </a:rPr>
              <a:t>GB</a:t>
            </a:r>
            <a:r>
              <a:rPr lang="zh-CN" altLang="en-US" sz="1800" dirty="0">
                <a:solidFill>
                  <a:schemeClr val="bg1">
                    <a:lumMod val="50000"/>
                  </a:schemeClr>
                </a:solidFill>
                <a:latin typeface="微软雅黑" pitchFamily="34" charset="-122"/>
                <a:ea typeface="微软雅黑" pitchFamily="34" charset="-122"/>
              </a:rPr>
              <a:t>、</a:t>
            </a:r>
            <a:r>
              <a:rPr lang="en-US" altLang="zh-CN" sz="1800" dirty="0">
                <a:solidFill>
                  <a:schemeClr val="bg1">
                    <a:lumMod val="50000"/>
                  </a:schemeClr>
                </a:solidFill>
                <a:latin typeface="微软雅黑" pitchFamily="34" charset="-122"/>
                <a:ea typeface="微软雅黑" pitchFamily="34" charset="-122"/>
              </a:rPr>
              <a:t>TB</a:t>
            </a:r>
            <a:r>
              <a:rPr lang="zh-CN" altLang="en-US" sz="1800" dirty="0">
                <a:solidFill>
                  <a:schemeClr val="bg1">
                    <a:lumMod val="50000"/>
                  </a:schemeClr>
                </a:solidFill>
                <a:latin typeface="微软雅黑" pitchFamily="34" charset="-122"/>
                <a:ea typeface="微软雅黑" pitchFamily="34" charset="-122"/>
              </a:rPr>
              <a:t>、</a:t>
            </a:r>
            <a:r>
              <a:rPr lang="en-US" altLang="zh-CN" sz="1800" dirty="0">
                <a:solidFill>
                  <a:schemeClr val="bg1">
                    <a:lumMod val="50000"/>
                  </a:schemeClr>
                </a:solidFill>
                <a:latin typeface="微软雅黑" pitchFamily="34" charset="-122"/>
                <a:ea typeface="微软雅黑" pitchFamily="34" charset="-122"/>
              </a:rPr>
              <a:t> PB</a:t>
            </a:r>
            <a:r>
              <a:rPr lang="zh-CN" altLang="en-US" sz="1800" dirty="0">
                <a:solidFill>
                  <a:schemeClr val="bg1">
                    <a:lumMod val="50000"/>
                  </a:schemeClr>
                </a:solidFill>
                <a:latin typeface="微软雅黑" pitchFamily="34" charset="-122"/>
                <a:ea typeface="微软雅黑" pitchFamily="34" charset="-122"/>
              </a:rPr>
              <a:t>级别的数据；</a:t>
            </a:r>
          </a:p>
          <a:p>
            <a:pPr marL="341313" indent="-341313" eaLnBrk="1" hangingPunct="1">
              <a:lnSpc>
                <a:spcPct val="150000"/>
              </a:lnSpc>
              <a:buSzPct val="80000"/>
              <a:buFont typeface="Wingdings" pitchFamily="2" charset="2"/>
              <a:buChar char="l"/>
              <a:defRPr/>
            </a:pPr>
            <a:r>
              <a:rPr lang="zh-CN" altLang="en-US" sz="1800" dirty="0">
                <a:solidFill>
                  <a:schemeClr val="bg1">
                    <a:lumMod val="50000"/>
                  </a:schemeClr>
                </a:solidFill>
                <a:latin typeface="微软雅黑" pitchFamily="34" charset="-122"/>
                <a:ea typeface="微软雅黑" pitchFamily="34" charset="-122"/>
              </a:rPr>
              <a:t>可以用多种方式、快速地从库中访问到“货物”；</a:t>
            </a:r>
          </a:p>
          <a:p>
            <a:pPr marL="341313" indent="-341313" eaLnBrk="1" hangingPunct="1">
              <a:lnSpc>
                <a:spcPct val="150000"/>
              </a:lnSpc>
              <a:buSzPct val="80000"/>
              <a:buFont typeface="Wingdings" pitchFamily="2" charset="2"/>
              <a:buChar char="l"/>
              <a:defRPr/>
            </a:pPr>
            <a:r>
              <a:rPr lang="zh-CN" altLang="en-US" sz="1800" dirty="0">
                <a:solidFill>
                  <a:schemeClr val="bg1">
                    <a:lumMod val="50000"/>
                  </a:schemeClr>
                </a:solidFill>
                <a:latin typeface="微软雅黑" pitchFamily="34" charset="-122"/>
                <a:ea typeface="微软雅黑" pitchFamily="34" charset="-122"/>
              </a:rPr>
              <a:t>能有同样的操作方法、且很容易地操作不同的库</a:t>
            </a:r>
          </a:p>
          <a:p>
            <a:pPr marL="341313" indent="-341313" eaLnBrk="1" hangingPunct="1">
              <a:lnSpc>
                <a:spcPct val="150000"/>
              </a:lnSpc>
              <a:buSzPct val="80000"/>
              <a:buFont typeface="Wingdings" pitchFamily="2" charset="2"/>
              <a:buChar char="l"/>
              <a:defRPr/>
            </a:pPr>
            <a:r>
              <a:rPr lang="zh-CN" altLang="en-US" sz="1800" dirty="0">
                <a:solidFill>
                  <a:schemeClr val="bg1">
                    <a:lumMod val="50000"/>
                  </a:schemeClr>
                </a:solidFill>
                <a:latin typeface="微软雅黑" pitchFamily="34" charset="-122"/>
                <a:ea typeface="微软雅黑" pitchFamily="34" charset="-122"/>
              </a:rPr>
              <a:t>一个库能支持多个并发用户同时存储和访问“货物”</a:t>
            </a:r>
          </a:p>
          <a:p>
            <a:pPr marL="341313" indent="-341313" eaLnBrk="1" hangingPunct="1">
              <a:lnSpc>
                <a:spcPct val="150000"/>
              </a:lnSpc>
              <a:buSzPct val="80000"/>
              <a:buFont typeface="Wingdings" pitchFamily="2" charset="2"/>
              <a:buChar char="l"/>
              <a:defRPr/>
            </a:pPr>
            <a:r>
              <a:rPr lang="zh-CN" altLang="en-US" sz="1800" dirty="0">
                <a:solidFill>
                  <a:schemeClr val="bg1">
                    <a:lumMod val="50000"/>
                  </a:schemeClr>
                </a:solidFill>
                <a:latin typeface="微软雅黑" pitchFamily="34" charset="-122"/>
                <a:ea typeface="微软雅黑" pitchFamily="34" charset="-122"/>
              </a:rPr>
              <a:t>保证“货物”绝对安全（防盗、防火、防洪、具有分级的权限管理）</a:t>
            </a:r>
            <a:endParaRPr lang="en-US" altLang="zh-CN" sz="1800" dirty="0">
              <a:solidFill>
                <a:schemeClr val="bg1">
                  <a:lumMod val="50000"/>
                </a:schemeClr>
              </a:solidFill>
              <a:latin typeface="微软雅黑" pitchFamily="34" charset="-122"/>
              <a:ea typeface="微软雅黑" pitchFamily="34" charset="-122"/>
            </a:endParaRPr>
          </a:p>
        </p:txBody>
      </p:sp>
      <p:pic>
        <p:nvPicPr>
          <p:cNvPr id="19470" name="Picture 14" descr="http://www.suntang.com/uploads/allimg/130408/2-13040Q54953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3380061"/>
            <a:ext cx="2148494" cy="13353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724"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用户希望仓库做什么？</a:t>
            </a:r>
          </a:p>
        </p:txBody>
      </p:sp>
      <p:pic>
        <p:nvPicPr>
          <p:cNvPr id="30725" name="Picture 8" descr="http://d1.awsstatic.com/cloud-storage/Deck_Databases.28cb2c2b84fa6f5893cae60ea243c32acf53f3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111500"/>
            <a:ext cx="187325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0" descr="http://pngimg.com/uploads/padlock/padlock_PNG942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425" y="3273425"/>
            <a:ext cx="2808288"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11003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6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900113" y="876300"/>
            <a:ext cx="78327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lstStyle>
            <a:lvl1pPr indent="268288" algn="l" eaLnBrk="0" hangingPunct="0">
              <a:lnSpc>
                <a:spcPct val="120000"/>
              </a:lnSpc>
              <a:buSzPct val="60000"/>
              <a:buFont typeface="Wingdings" pitchFamily="2" charset="2"/>
              <a:buChar char="l"/>
              <a:defRPr sz="2800">
                <a:solidFill>
                  <a:schemeClr val="tx1"/>
                </a:solidFill>
                <a:latin typeface="微软雅黑" pitchFamily="34" charset="-122"/>
                <a:ea typeface="微软雅黑" pitchFamily="34" charset="-122"/>
              </a:defRPr>
            </a:lvl1pPr>
            <a:lvl2pPr marL="742950" indent="-285750" algn="l" eaLnBrk="0" hangingPunct="0">
              <a:lnSpc>
                <a:spcPct val="120000"/>
              </a:lnSpc>
              <a:buSzPct val="80000"/>
              <a:buBlip>
                <a:blip r:embed="rId3"/>
              </a:buBlip>
              <a:defRPr sz="2400">
                <a:solidFill>
                  <a:schemeClr val="tx1"/>
                </a:solidFill>
                <a:latin typeface="Arial" pitchFamily="34" charset="0"/>
                <a:ea typeface="宋体" pitchFamily="2" charset="-122"/>
              </a:defRPr>
            </a:lvl2pPr>
            <a:lvl3pPr marL="1143000" indent="-228600" algn="l" eaLnBrk="0" hangingPunct="0">
              <a:lnSpc>
                <a:spcPct val="120000"/>
              </a:lnSpc>
              <a:buChar char="•"/>
              <a:defRPr sz="2000">
                <a:solidFill>
                  <a:schemeClr val="tx1"/>
                </a:solidFill>
                <a:latin typeface="Arial" pitchFamily="34" charset="0"/>
                <a:ea typeface="宋体" pitchFamily="2" charset="-122"/>
              </a:defRPr>
            </a:lvl3pPr>
            <a:lvl4pPr marL="1600200" indent="-228600" algn="l" eaLnBrk="0" hangingPunct="0">
              <a:buChar char="–"/>
              <a:defRPr sz="2000">
                <a:solidFill>
                  <a:schemeClr val="tx1"/>
                </a:solidFill>
                <a:latin typeface="Arial" pitchFamily="34" charset="0"/>
                <a:ea typeface="宋体" pitchFamily="2" charset="-122"/>
              </a:defRPr>
            </a:lvl4pPr>
            <a:lvl5pPr marL="2057400" indent="-228600" algn="l" eaLnBrk="0" hangingPunc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40000"/>
              </a:lnSpc>
              <a:spcBef>
                <a:spcPct val="20000"/>
              </a:spcBef>
              <a:buFontTx/>
              <a:buNone/>
              <a:defRPr/>
            </a:pPr>
            <a:r>
              <a:rPr lang="zh-CN" altLang="en-US" sz="1800" dirty="0">
                <a:solidFill>
                  <a:schemeClr val="bg1">
                    <a:lumMod val="50000"/>
                  </a:schemeClr>
                </a:solidFill>
              </a:rPr>
              <a:t>计算机系统所处理的数据大小从</a:t>
            </a:r>
            <a:r>
              <a:rPr lang="en-US" altLang="zh-CN" sz="1800" dirty="0">
                <a:solidFill>
                  <a:schemeClr val="bg1">
                    <a:lumMod val="50000"/>
                  </a:schemeClr>
                </a:solidFill>
              </a:rPr>
              <a:t>50</a:t>
            </a:r>
            <a:r>
              <a:rPr lang="zh-CN" altLang="en-US" sz="1800" dirty="0">
                <a:solidFill>
                  <a:schemeClr val="bg1">
                    <a:lumMod val="50000"/>
                  </a:schemeClr>
                </a:solidFill>
              </a:rPr>
              <a:t>年代的很小规模发展到现在，达到</a:t>
            </a:r>
            <a:r>
              <a:rPr lang="zh-CN" altLang="en-US" sz="1800">
                <a:solidFill>
                  <a:schemeClr val="bg1">
                    <a:lumMod val="50000"/>
                  </a:schemeClr>
                </a:solidFill>
              </a:rPr>
              <a:t>了</a:t>
            </a:r>
            <a:r>
              <a:rPr lang="en-US" altLang="zh-CN" sz="1800" smtClean="0">
                <a:solidFill>
                  <a:schemeClr val="bg1">
                    <a:lumMod val="50000"/>
                  </a:schemeClr>
                </a:solidFill>
              </a:rPr>
              <a:t>PB</a:t>
            </a:r>
            <a:r>
              <a:rPr lang="zh-CN" altLang="en-US" sz="1800" smtClean="0">
                <a:solidFill>
                  <a:schemeClr val="bg1">
                    <a:lumMod val="50000"/>
                  </a:schemeClr>
                </a:solidFill>
              </a:rPr>
              <a:t>级（</a:t>
            </a:r>
            <a:r>
              <a:rPr lang="en-US" altLang="zh-CN" sz="1800" smtClean="0">
                <a:solidFill>
                  <a:schemeClr val="bg1">
                    <a:lumMod val="50000"/>
                  </a:schemeClr>
                </a:solidFill>
              </a:rPr>
              <a:t>2</a:t>
            </a:r>
            <a:r>
              <a:rPr lang="zh-CN" altLang="en-US" sz="1800" smtClean="0">
                <a:solidFill>
                  <a:schemeClr val="bg1">
                    <a:lumMod val="50000"/>
                  </a:schemeClr>
                </a:solidFill>
              </a:rPr>
              <a:t>的</a:t>
            </a:r>
            <a:r>
              <a:rPr lang="en-US" altLang="zh-CN" sz="1800" smtClean="0">
                <a:solidFill>
                  <a:schemeClr val="bg1">
                    <a:lumMod val="50000"/>
                  </a:schemeClr>
                </a:solidFill>
              </a:rPr>
              <a:t>50</a:t>
            </a:r>
            <a:r>
              <a:rPr lang="zh-CN" altLang="en-US" sz="1800" smtClean="0">
                <a:solidFill>
                  <a:schemeClr val="bg1">
                    <a:lumMod val="50000"/>
                  </a:schemeClr>
                </a:solidFill>
              </a:rPr>
              <a:t>次方）、</a:t>
            </a:r>
            <a:r>
              <a:rPr lang="en-US" altLang="zh-CN" sz="1800" smtClean="0">
                <a:solidFill>
                  <a:schemeClr val="bg1">
                    <a:lumMod val="50000"/>
                  </a:schemeClr>
                </a:solidFill>
              </a:rPr>
              <a:t>EB</a:t>
            </a:r>
            <a:r>
              <a:rPr lang="zh-CN" altLang="en-US" sz="1800" smtClean="0">
                <a:solidFill>
                  <a:schemeClr val="bg1">
                    <a:lumMod val="50000"/>
                  </a:schemeClr>
                </a:solidFill>
              </a:rPr>
              <a:t>、</a:t>
            </a:r>
            <a:r>
              <a:rPr lang="en-US" altLang="zh-CN" sz="1800" smtClean="0">
                <a:solidFill>
                  <a:schemeClr val="bg1">
                    <a:lumMod val="50000"/>
                  </a:schemeClr>
                </a:solidFill>
              </a:rPr>
              <a:t>ZB</a:t>
            </a:r>
            <a:r>
              <a:rPr lang="zh-CN" altLang="en-US" sz="1800" smtClean="0">
                <a:solidFill>
                  <a:schemeClr val="bg1">
                    <a:lumMod val="50000"/>
                  </a:schemeClr>
                </a:solidFill>
              </a:rPr>
              <a:t>级别，</a:t>
            </a:r>
            <a:r>
              <a:rPr lang="en-US" altLang="zh-CN" sz="1800" smtClean="0">
                <a:solidFill>
                  <a:schemeClr val="bg1">
                    <a:lumMod val="50000"/>
                  </a:schemeClr>
                </a:solidFill>
              </a:rPr>
              <a:t>…YB</a:t>
            </a:r>
            <a:r>
              <a:rPr lang="zh-CN" altLang="en-US" sz="1800" smtClean="0">
                <a:solidFill>
                  <a:schemeClr val="bg1">
                    <a:lumMod val="50000"/>
                  </a:schemeClr>
                </a:solidFill>
              </a:rPr>
              <a:t>、</a:t>
            </a:r>
            <a:r>
              <a:rPr lang="en-US" altLang="zh-CN" sz="1800" smtClean="0">
                <a:solidFill>
                  <a:schemeClr val="bg1">
                    <a:lumMod val="50000"/>
                  </a:schemeClr>
                </a:solidFill>
              </a:rPr>
              <a:t>DB</a:t>
            </a:r>
            <a:r>
              <a:rPr lang="zh-CN" altLang="en-US" sz="1800" smtClean="0">
                <a:solidFill>
                  <a:schemeClr val="bg1">
                    <a:lumMod val="50000"/>
                  </a:schemeClr>
                </a:solidFill>
              </a:rPr>
              <a:t>、</a:t>
            </a:r>
            <a:r>
              <a:rPr lang="en-US" altLang="zh-CN" sz="1800" smtClean="0">
                <a:solidFill>
                  <a:schemeClr val="bg1">
                    <a:lumMod val="50000"/>
                  </a:schemeClr>
                </a:solidFill>
              </a:rPr>
              <a:t>NB</a:t>
            </a:r>
            <a:endParaRPr lang="zh-CN" altLang="en-US" sz="1800" dirty="0">
              <a:solidFill>
                <a:schemeClr val="bg1">
                  <a:lumMod val="50000"/>
                </a:schemeClr>
              </a:solidFill>
            </a:endParaRPr>
          </a:p>
        </p:txBody>
      </p:sp>
      <p:sp>
        <p:nvSpPr>
          <p:cNvPr id="32771"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应用催生需求－数据量的变化 </a:t>
            </a:r>
          </a:p>
        </p:txBody>
      </p:sp>
      <p:pic>
        <p:nvPicPr>
          <p:cNvPr id="32772" name="Picture 7" descr="http://articles.csdn.net/uploads/allimg/111219/79_111219165444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88" y="2425700"/>
            <a:ext cx="8099425"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62656">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H="1">
            <a:off x="842963" y="727075"/>
            <a:ext cx="4211637" cy="4702175"/>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p:cNvSpPr/>
          <p:nvPr/>
        </p:nvSpPr>
        <p:spPr>
          <a:xfrm flipH="1">
            <a:off x="5038725" y="625475"/>
            <a:ext cx="4105275" cy="470217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820"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应用催生需求－计算量的变化 </a:t>
            </a:r>
          </a:p>
        </p:txBody>
      </p:sp>
      <p:pic>
        <p:nvPicPr>
          <p:cNvPr id="27656" name="Picture 8" descr="http://photocdn.sohu.com/20110429/Img306655882.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640" t="2397" r="4274" b="1"/>
          <a:stretch/>
        </p:blipFill>
        <p:spPr bwMode="auto">
          <a:xfrm>
            <a:off x="6300192" y="2158777"/>
            <a:ext cx="2299494" cy="3007173"/>
          </a:xfrm>
          <a:prstGeom prst="flowChartPunchedCard">
            <a:avLst/>
          </a:prstGeom>
          <a:noFill/>
          <a:extLst>
            <a:ext uri="{909E8E84-426E-40DD-AFC4-6F175D3DCCD1}">
              <a14:hiddenFill xmlns:a14="http://schemas.microsoft.com/office/drawing/2010/main">
                <a:solidFill>
                  <a:srgbClr val="FFFFFF"/>
                </a:solidFill>
              </a14:hiddenFill>
            </a:ext>
          </a:extLst>
        </p:spPr>
      </p:pic>
      <p:pic>
        <p:nvPicPr>
          <p:cNvPr id="34822" name="Picture 9" descr="http://img2.3lian.com/img2007/16/08/2008032709464964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2906713"/>
            <a:ext cx="323532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a:grpSpLocks/>
          </p:cNvGrpSpPr>
          <p:nvPr/>
        </p:nvGrpSpPr>
        <p:grpSpPr bwMode="auto">
          <a:xfrm>
            <a:off x="1384300" y="1096963"/>
            <a:ext cx="2971800" cy="1711325"/>
            <a:chOff x="1881957" y="3152557"/>
            <a:chExt cx="3061608" cy="1711359"/>
          </a:xfrm>
        </p:grpSpPr>
        <p:sp>
          <p:nvSpPr>
            <p:cNvPr id="11" name="矩形 4"/>
            <p:cNvSpPr>
              <a:spLocks noChangeArrowheads="1"/>
            </p:cNvSpPr>
            <p:nvPr/>
          </p:nvSpPr>
          <p:spPr bwMode="auto">
            <a:xfrm>
              <a:off x="2393861" y="3565315"/>
              <a:ext cx="2549704" cy="1298601"/>
            </a:xfrm>
            <a:prstGeom prst="rect">
              <a:avLst/>
            </a:prstGeom>
            <a:noFill/>
            <a:ln w="9525">
              <a:noFill/>
              <a:miter lim="800000"/>
              <a:headEnd/>
              <a:tailEnd/>
            </a:ln>
          </p:spPr>
          <p:txBody>
            <a:bodyPr>
              <a:spAutoFit/>
            </a:bodyPr>
            <a:lstStyle/>
            <a:p>
              <a:pPr marL="450850" lvl="1" indent="-180975" defTabSz="912813" eaLnBrk="1" hangingPunct="1">
                <a:lnSpc>
                  <a:spcPct val="150000"/>
                </a:lnSpc>
                <a:spcBef>
                  <a:spcPct val="20000"/>
                </a:spcBef>
                <a:buSzPct val="100000"/>
                <a:buFont typeface="Arial" pitchFamily="34" charset="0"/>
                <a:buChar char="-"/>
                <a:defRPr/>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天气预报</a:t>
              </a:r>
            </a:p>
            <a:p>
              <a:pPr marL="450850" lvl="1" indent="-180975" defTabSz="912813" eaLnBrk="1" hangingPunct="1">
                <a:lnSpc>
                  <a:spcPct val="150000"/>
                </a:lnSpc>
                <a:spcBef>
                  <a:spcPct val="20000"/>
                </a:spcBef>
                <a:buSzPct val="100000"/>
                <a:buFont typeface="Arial" pitchFamily="34" charset="0"/>
                <a:buChar char="-"/>
                <a:defRPr/>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核试验模拟</a:t>
              </a:r>
            </a:p>
            <a:p>
              <a:pPr marL="450850" lvl="1" indent="-180975" defTabSz="912813" eaLnBrk="1" hangingPunct="1">
                <a:lnSpc>
                  <a:spcPct val="150000"/>
                </a:lnSpc>
                <a:spcBef>
                  <a:spcPct val="20000"/>
                </a:spcBef>
                <a:buSzPct val="100000"/>
                <a:buFont typeface="Arial" pitchFamily="34" charset="0"/>
                <a:buChar char="-"/>
                <a:defRPr/>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弹道计算 </a:t>
              </a:r>
            </a:p>
          </p:txBody>
        </p:sp>
        <p:sp>
          <p:nvSpPr>
            <p:cNvPr id="12" name="TextBox 25"/>
            <p:cNvSpPr txBox="1"/>
            <p:nvPr/>
          </p:nvSpPr>
          <p:spPr>
            <a:xfrm>
              <a:off x="1881957" y="3152557"/>
              <a:ext cx="3061608" cy="461971"/>
            </a:xfrm>
            <a:prstGeom prst="rect">
              <a:avLst/>
            </a:prstGeom>
            <a:noFill/>
          </p:spPr>
          <p:txBody>
            <a:bodyPr>
              <a:spAutoFit/>
            </a:bodyPr>
            <a:lstStyle/>
            <a:p>
              <a:pPr algn="ctr" eaLnBrk="1" hangingPunct="1">
                <a:defRPr/>
              </a:pPr>
              <a:r>
                <a:rPr lang="zh-CN" altLang="en-US" sz="2400" b="1" kern="0">
                  <a:solidFill>
                    <a:schemeClr val="accent6">
                      <a:lumMod val="75000"/>
                    </a:schemeClr>
                  </a:solidFill>
                  <a:latin typeface="微软雅黑" pitchFamily="34" charset="-122"/>
                  <a:ea typeface="微软雅黑" pitchFamily="34" charset="-122"/>
                </a:rPr>
                <a:t>计算密集型</a:t>
              </a:r>
              <a:endParaRPr lang="en-US" altLang="zh-CN" sz="1400" b="1" kern="0" dirty="0">
                <a:solidFill>
                  <a:schemeClr val="accent6">
                    <a:lumMod val="75000"/>
                  </a:schemeClr>
                </a:solidFill>
                <a:latin typeface="微软雅黑" pitchFamily="34" charset="-122"/>
                <a:ea typeface="微软雅黑" pitchFamily="34" charset="-122"/>
              </a:endParaRPr>
            </a:p>
          </p:txBody>
        </p:sp>
      </p:grpSp>
      <p:grpSp>
        <p:nvGrpSpPr>
          <p:cNvPr id="13" name="组合 12"/>
          <p:cNvGrpSpPr>
            <a:grpSpLocks/>
          </p:cNvGrpSpPr>
          <p:nvPr/>
        </p:nvGrpSpPr>
        <p:grpSpPr bwMode="auto">
          <a:xfrm>
            <a:off x="5327650" y="1127125"/>
            <a:ext cx="2628900" cy="1951038"/>
            <a:chOff x="1973032" y="3132469"/>
            <a:chExt cx="2008789" cy="1952488"/>
          </a:xfrm>
        </p:grpSpPr>
        <p:sp>
          <p:nvSpPr>
            <p:cNvPr id="14" name="矩形 4"/>
            <p:cNvSpPr>
              <a:spLocks noChangeArrowheads="1"/>
            </p:cNvSpPr>
            <p:nvPr/>
          </p:nvSpPr>
          <p:spPr bwMode="auto">
            <a:xfrm>
              <a:off x="1973032" y="3564590"/>
              <a:ext cx="2008789" cy="1520367"/>
            </a:xfrm>
            <a:prstGeom prst="rect">
              <a:avLst/>
            </a:prstGeom>
            <a:noFill/>
            <a:ln w="9525">
              <a:noFill/>
              <a:miter lim="800000"/>
              <a:headEnd/>
              <a:tailEnd/>
            </a:ln>
          </p:spPr>
          <p:txBody>
            <a:bodyPr>
              <a:spAutoFit/>
            </a:bodyPr>
            <a:lstStyle/>
            <a:p>
              <a:pPr marL="450850" lvl="1" indent="-180975" defTabSz="912813" eaLnBrk="1" hangingPunct="1">
                <a:spcBef>
                  <a:spcPct val="20000"/>
                </a:spcBef>
                <a:buSzPct val="100000"/>
                <a:buFont typeface="Arial" pitchFamily="34" charset="0"/>
                <a:buChar char="-"/>
                <a:defRPr/>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银行业务系统</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a:p>
              <a:pPr marL="450850" lvl="1" indent="-180975" defTabSz="912813" eaLnBrk="1" hangingPunct="1">
                <a:spcBef>
                  <a:spcPct val="20000"/>
                </a:spcBef>
                <a:buSzPct val="100000"/>
                <a:buFont typeface="Arial" pitchFamily="34" charset="0"/>
                <a:buChar char="-"/>
                <a:defRPr/>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电子商务系统</a:t>
              </a:r>
            </a:p>
            <a:p>
              <a:pPr marL="450850" lvl="1" indent="-180975" defTabSz="912813" eaLnBrk="1" hangingPunct="1">
                <a:spcBef>
                  <a:spcPct val="20000"/>
                </a:spcBef>
                <a:buSzPct val="100000"/>
                <a:buFont typeface="Arial" pitchFamily="34" charset="0"/>
                <a:buChar char="-"/>
                <a:defRPr/>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人口统计</a:t>
              </a:r>
            </a:p>
            <a:p>
              <a:pPr marL="450850" lvl="1" indent="-180975" defTabSz="912813" eaLnBrk="1" hangingPunct="1">
                <a:spcBef>
                  <a:spcPct val="20000"/>
                </a:spcBef>
                <a:buSzPct val="100000"/>
                <a:buFont typeface="Arial" pitchFamily="34" charset="0"/>
                <a:buChar char="-"/>
                <a:defRPr/>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天气预报</a:t>
              </a:r>
            </a:p>
            <a:p>
              <a:pPr marL="450850" lvl="1" indent="-180975" defTabSz="912813" eaLnBrk="1" hangingPunct="1">
                <a:spcBef>
                  <a:spcPct val="20000"/>
                </a:spcBef>
                <a:buSzPct val="100000"/>
                <a:buFont typeface="Arial" pitchFamily="34" charset="0"/>
                <a:buChar char="-"/>
                <a:defRPr/>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社会模式模拟</a:t>
              </a:r>
            </a:p>
          </p:txBody>
        </p:sp>
        <p:sp>
          <p:nvSpPr>
            <p:cNvPr id="15" name="TextBox 25"/>
            <p:cNvSpPr txBox="1"/>
            <p:nvPr/>
          </p:nvSpPr>
          <p:spPr>
            <a:xfrm>
              <a:off x="1973032" y="3132469"/>
              <a:ext cx="2008789" cy="462306"/>
            </a:xfrm>
            <a:prstGeom prst="rect">
              <a:avLst/>
            </a:prstGeom>
            <a:noFill/>
          </p:spPr>
          <p:txBody>
            <a:bodyPr>
              <a:spAutoFit/>
            </a:bodyPr>
            <a:lstStyle/>
            <a:p>
              <a:pPr algn="ctr" eaLnBrk="1" hangingPunct="1">
                <a:defRPr/>
              </a:pPr>
              <a:r>
                <a:rPr lang="zh-CN" altLang="en-US" sz="2400" b="1" kern="0">
                  <a:solidFill>
                    <a:schemeClr val="accent6">
                      <a:lumMod val="75000"/>
                    </a:schemeClr>
                  </a:solidFill>
                  <a:latin typeface="微软雅黑" pitchFamily="34" charset="-122"/>
                  <a:ea typeface="微软雅黑" pitchFamily="34" charset="-122"/>
                </a:rPr>
                <a:t>数据密集型</a:t>
              </a:r>
              <a:endParaRPr lang="en-US" altLang="zh-CN" sz="1400" b="1" kern="0" dirty="0">
                <a:solidFill>
                  <a:schemeClr val="accent6">
                    <a:lumMod val="75000"/>
                  </a:schemeClr>
                </a:solidFill>
                <a:latin typeface="微软雅黑" pitchFamily="34" charset="-122"/>
                <a:ea typeface="微软雅黑" pitchFamily="34" charset="-122"/>
              </a:endParaRPr>
            </a:p>
          </p:txBody>
        </p:sp>
      </p:grpSp>
    </p:spTree>
  </p:cSld>
  <p:clrMapOvr>
    <a:masterClrMapping/>
  </p:clrMapOvr>
  <p:transition spd="slow" advTm="7601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4" fill="hold" grpId="0" nodeType="afterEffect" nodePh="1">
                                  <p:stCondLst>
                                    <p:cond delay="0"/>
                                  </p:stCondLst>
                                  <p:endCondLst>
                                    <p:cond evt="begin" delay="0">
                                      <p:tn val="14"/>
                                    </p:cond>
                                  </p:end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par>
                          <p:cTn id="17" fill="hold" nodeType="afterGroup">
                            <p:stCondLst>
                              <p:cond delay="10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12" descr="https://spliffmobile.com/download/blue-technology-4669.jpg"/>
          <p:cNvSpPr>
            <a:spLocks noChangeAspect="1" noChangeArrowheads="1"/>
          </p:cNvSpPr>
          <p:nvPr/>
        </p:nvSpPr>
        <p:spPr bwMode="auto">
          <a:xfrm>
            <a:off x="0" y="-2428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 name="TextBox 3"/>
          <p:cNvSpPr txBox="1">
            <a:spLocks noChangeArrowheads="1"/>
          </p:cNvSpPr>
          <p:nvPr/>
        </p:nvSpPr>
        <p:spPr bwMode="auto">
          <a:xfrm>
            <a:off x="1249363" y="1584325"/>
            <a:ext cx="4684712"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ts val="5000"/>
              </a:lnSpc>
            </a:pPr>
            <a:r>
              <a:rPr lang="zh-CN" altLang="en-US" b="1">
                <a:solidFill>
                  <a:schemeClr val="bg1"/>
                </a:solidFill>
                <a:latin typeface="微软雅黑" panose="020B0503020204020204" pitchFamily="34" charset="-122"/>
                <a:ea typeface="微软雅黑" panose="020B0503020204020204" pitchFamily="34" charset="-122"/>
              </a:rPr>
              <a:t>第</a:t>
            </a:r>
            <a:r>
              <a:rPr lang="en-US" altLang="zh-CN" b="1">
                <a:solidFill>
                  <a:schemeClr val="bg1"/>
                </a:solidFill>
                <a:latin typeface="微软雅黑" panose="020B0503020204020204" pitchFamily="34" charset="-122"/>
                <a:ea typeface="微软雅黑" panose="020B0503020204020204" pitchFamily="34" charset="-122"/>
              </a:rPr>
              <a:t>1</a:t>
            </a:r>
            <a:r>
              <a:rPr lang="zh-CN" altLang="en-US" b="1">
                <a:solidFill>
                  <a:schemeClr val="bg1"/>
                </a:solidFill>
                <a:latin typeface="微软雅黑" panose="020B0503020204020204" pitchFamily="34" charset="-122"/>
                <a:ea typeface="微软雅黑" panose="020B0503020204020204" pitchFamily="34" charset="-122"/>
              </a:rPr>
              <a:t>章</a:t>
            </a:r>
            <a:endParaRPr lang="en-US" altLang="zh-CN" b="1">
              <a:solidFill>
                <a:schemeClr val="bg1"/>
              </a:solidFill>
              <a:latin typeface="微软雅黑" panose="020B0503020204020204" pitchFamily="34" charset="-122"/>
              <a:ea typeface="微软雅黑" panose="020B0503020204020204" pitchFamily="34" charset="-122"/>
            </a:endParaRPr>
          </a:p>
          <a:p>
            <a:pPr eaLnBrk="1" hangingPunct="1">
              <a:lnSpc>
                <a:spcPts val="5000"/>
              </a:lnSpc>
            </a:pPr>
            <a:r>
              <a:rPr lang="zh-CN" altLang="en-US" sz="4400" b="1">
                <a:solidFill>
                  <a:schemeClr val="bg1"/>
                </a:solidFill>
                <a:latin typeface="微软雅黑" panose="020B0503020204020204" pitchFamily="34" charset="-122"/>
                <a:ea typeface="微软雅黑" panose="020B0503020204020204" pitchFamily="34" charset="-122"/>
              </a:rPr>
              <a:t>数据库绪论</a:t>
            </a:r>
          </a:p>
        </p:txBody>
      </p:sp>
    </p:spTree>
  </p:cSld>
  <p:clrMapOvr>
    <a:masterClrMapping/>
  </p:clrMapOvr>
  <p:transition spd="slow" advTm="29104">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75" fill="hold"/>
                                        <p:tgtEl>
                                          <p:spTgt spid="4"/>
                                        </p:tgtEl>
                                        <p:attrNameLst>
                                          <p:attrName>ppt_x</p:attrName>
                                        </p:attrNameLst>
                                      </p:cBhvr>
                                      <p:tavLst>
                                        <p:tav tm="0">
                                          <p:val>
                                            <p:strVal val="#ppt_x"/>
                                          </p:val>
                                        </p:tav>
                                        <p:tav tm="100000">
                                          <p:val>
                                            <p:strVal val="#ppt_x"/>
                                          </p:val>
                                        </p:tav>
                                      </p:tavLst>
                                    </p:anim>
                                    <p:anim calcmode="lin" valueType="num">
                                      <p:cBhvr additive="base">
                                        <p:cTn id="8" dur="75"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p:cNvSpPr>
            <a:spLocks noChangeArrowheads="1"/>
          </p:cNvSpPr>
          <p:nvPr/>
        </p:nvSpPr>
        <p:spPr bwMode="auto">
          <a:xfrm>
            <a:off x="1042988" y="1273175"/>
            <a:ext cx="7777162" cy="458788"/>
          </a:xfrm>
          <a:prstGeom prst="rect">
            <a:avLst/>
          </a:prstGeom>
        </p:spPr>
        <p:txBody>
          <a:bodyPr>
            <a:spAutoFit/>
          </a:bodyPr>
          <a:lstStyle/>
          <a:p>
            <a:pPr marL="285750" indent="-285750" defTabSz="912813" eaLnBrk="1" hangingPunct="1">
              <a:lnSpc>
                <a:spcPct val="150000"/>
              </a:lnSpc>
              <a:spcBef>
                <a:spcPct val="20000"/>
              </a:spcBef>
              <a:buSzPct val="80000"/>
              <a:buFont typeface="Wingdings" panose="05000000000000000000" pitchFamily="2" charset="2"/>
              <a:buChar char="l"/>
              <a:defRPr/>
            </a:pPr>
            <a:endParaRPr lang="zh-CN" altLang="en-US" sz="1800">
              <a:solidFill>
                <a:schemeClr val="tx1">
                  <a:lumMod val="50000"/>
                  <a:lumOff val="50000"/>
                </a:schemeClr>
              </a:solidFill>
              <a:latin typeface="微软雅黑" pitchFamily="34" charset="-122"/>
              <a:ea typeface="微软雅黑" pitchFamily="34" charset="-122"/>
            </a:endParaRPr>
          </a:p>
        </p:txBody>
      </p:sp>
      <p:sp>
        <p:nvSpPr>
          <p:cNvPr id="338948" name="Rectangle 4"/>
          <p:cNvSpPr>
            <a:spLocks noChangeArrowheads="1"/>
          </p:cNvSpPr>
          <p:nvPr/>
        </p:nvSpPr>
        <p:spPr bwMode="auto">
          <a:xfrm>
            <a:off x="898525" y="4500563"/>
            <a:ext cx="6626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p>
            <a:pPr eaLnBrk="1" hangingPunct="1">
              <a:spcBef>
                <a:spcPct val="20000"/>
              </a:spcBef>
            </a:pPr>
            <a:r>
              <a:rPr lang="zh-CN" altLang="en-US" sz="1800" b="1">
                <a:solidFill>
                  <a:srgbClr val="FF0000"/>
                </a:solidFill>
                <a:latin typeface="微软雅黑" panose="020B0503020204020204" pitchFamily="34" charset="-122"/>
                <a:ea typeface="微软雅黑" panose="020B0503020204020204" pitchFamily="34" charset="-122"/>
              </a:rPr>
              <a:t>一般来说，文件不能达到上述对于“仓库”的要求</a:t>
            </a:r>
          </a:p>
        </p:txBody>
      </p:sp>
      <p:sp>
        <p:nvSpPr>
          <p:cNvPr id="36868"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文件系统能满意要求吗？</a:t>
            </a:r>
          </a:p>
        </p:txBody>
      </p:sp>
      <p:pic>
        <p:nvPicPr>
          <p:cNvPr id="297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8184" y="3121313"/>
            <a:ext cx="2508416" cy="20865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870" name="矩形 2"/>
          <p:cNvSpPr>
            <a:spLocks noChangeArrowheads="1"/>
          </p:cNvSpPr>
          <p:nvPr/>
        </p:nvSpPr>
        <p:spPr bwMode="auto">
          <a:xfrm>
            <a:off x="971550" y="841375"/>
            <a:ext cx="7670800"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912813">
              <a:defRPr sz="3200">
                <a:solidFill>
                  <a:schemeClr val="tx1"/>
                </a:solidFill>
                <a:latin typeface="Arial" panose="020B0604020202020204" pitchFamily="34" charset="0"/>
                <a:ea typeface="宋体" panose="02010600030101010101" pitchFamily="2" charset="-122"/>
              </a:defRPr>
            </a:lvl1pPr>
            <a:lvl2pPr defTabSz="912813">
              <a:defRPr sz="3200">
                <a:solidFill>
                  <a:schemeClr val="tx1"/>
                </a:solidFill>
                <a:latin typeface="Arial" panose="020B0604020202020204" pitchFamily="34" charset="0"/>
                <a:ea typeface="宋体" panose="02010600030101010101" pitchFamily="2" charset="-122"/>
              </a:defRPr>
            </a:lvl2pPr>
            <a:lvl3pPr defTabSz="912813">
              <a:defRPr sz="3200">
                <a:solidFill>
                  <a:schemeClr val="tx1"/>
                </a:solidFill>
                <a:latin typeface="Arial" panose="020B0604020202020204" pitchFamily="34" charset="0"/>
                <a:ea typeface="宋体" panose="02010600030101010101" pitchFamily="2" charset="-122"/>
              </a:defRPr>
            </a:lvl3pPr>
            <a:lvl4pPr defTabSz="912813">
              <a:defRPr sz="3200">
                <a:solidFill>
                  <a:schemeClr val="tx1"/>
                </a:solidFill>
                <a:latin typeface="Arial" panose="020B0604020202020204" pitchFamily="34" charset="0"/>
                <a:ea typeface="宋体" panose="02010600030101010101" pitchFamily="2" charset="-122"/>
              </a:defRPr>
            </a:lvl4pPr>
            <a:lvl5pPr defTabSz="912813">
              <a:defRPr sz="3200">
                <a:solidFill>
                  <a:schemeClr val="tx1"/>
                </a:solidFill>
                <a:latin typeface="Arial" panose="020B0604020202020204" pitchFamily="34" charset="0"/>
                <a:ea typeface="宋体" panose="02010600030101010101" pitchFamily="2" charset="-122"/>
              </a:defRPr>
            </a:lvl5pPr>
            <a:lvl6pPr marL="2284413" indent="1588"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741613" indent="1588"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198813" indent="1588"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656013" indent="1588" defTabSz="912813"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SzPct val="80000"/>
              <a:buFont typeface="Wingdings" panose="05000000000000000000" pitchFamily="2" charset="2"/>
              <a:buChar char="l"/>
            </a:pPr>
            <a:r>
              <a:rPr lang="zh-CN" altLang="en-US" sz="2000">
                <a:solidFill>
                  <a:srgbClr val="7F7F7F"/>
                </a:solidFill>
                <a:latin typeface="微软雅黑" panose="020B0503020204020204" pitchFamily="34" charset="-122"/>
                <a:ea typeface="微软雅黑" panose="020B0503020204020204" pitchFamily="34" charset="-122"/>
              </a:rPr>
              <a:t>顺序扫描很快，但当文件很大时，随机访问数据效率低 </a:t>
            </a:r>
          </a:p>
          <a:p>
            <a:pPr eaLnBrk="1" hangingPunct="1">
              <a:lnSpc>
                <a:spcPct val="150000"/>
              </a:lnSpc>
              <a:spcBef>
                <a:spcPct val="20000"/>
              </a:spcBef>
              <a:buSzPct val="80000"/>
              <a:buFont typeface="Wingdings" panose="05000000000000000000" pitchFamily="2" charset="2"/>
              <a:buChar char="l"/>
            </a:pPr>
            <a:r>
              <a:rPr lang="zh-CN" altLang="en-US" sz="2000">
                <a:solidFill>
                  <a:srgbClr val="7F7F7F"/>
                </a:solidFill>
                <a:latin typeface="微软雅黑" panose="020B0503020204020204" pitchFamily="34" charset="-122"/>
                <a:ea typeface="微软雅黑" panose="020B0503020204020204" pitchFamily="34" charset="-122"/>
              </a:rPr>
              <a:t>排序文件的访问相对较快，不支持联想访问方式 </a:t>
            </a:r>
          </a:p>
          <a:p>
            <a:pPr eaLnBrk="1" hangingPunct="1">
              <a:lnSpc>
                <a:spcPct val="150000"/>
              </a:lnSpc>
              <a:spcBef>
                <a:spcPct val="20000"/>
              </a:spcBef>
              <a:buSzPct val="80000"/>
              <a:buFont typeface="Wingdings" panose="05000000000000000000" pitchFamily="2" charset="2"/>
              <a:buChar char="l"/>
            </a:pPr>
            <a:r>
              <a:rPr lang="zh-CN" altLang="en-US" sz="2000">
                <a:solidFill>
                  <a:srgbClr val="7F7F7F"/>
                </a:solidFill>
                <a:latin typeface="微软雅黑" panose="020B0503020204020204" pitchFamily="34" charset="-122"/>
                <a:ea typeface="微软雅黑" panose="020B0503020204020204" pitchFamily="34" charset="-122"/>
              </a:rPr>
              <a:t>缺乏很强的数据安全保证机制</a:t>
            </a:r>
          </a:p>
          <a:p>
            <a:pPr eaLnBrk="1" hangingPunct="1">
              <a:lnSpc>
                <a:spcPct val="150000"/>
              </a:lnSpc>
              <a:spcBef>
                <a:spcPct val="20000"/>
              </a:spcBef>
              <a:buSzPct val="80000"/>
              <a:buFont typeface="Wingdings" panose="05000000000000000000" pitchFamily="2" charset="2"/>
              <a:buChar char="l"/>
            </a:pPr>
            <a:r>
              <a:rPr lang="zh-CN" altLang="en-US" sz="2000">
                <a:solidFill>
                  <a:srgbClr val="7F7F7F"/>
                </a:solidFill>
                <a:latin typeface="微软雅黑" panose="020B0503020204020204" pitchFamily="34" charset="-122"/>
                <a:ea typeface="微软雅黑" panose="020B0503020204020204" pitchFamily="34" charset="-122"/>
              </a:rPr>
              <a:t>文件的内部数据格式变化大，不同的文件有不同的数据</a:t>
            </a:r>
          </a:p>
          <a:p>
            <a:pPr eaLnBrk="1" hangingPunct="1">
              <a:lnSpc>
                <a:spcPct val="150000"/>
              </a:lnSpc>
              <a:spcBef>
                <a:spcPct val="20000"/>
              </a:spcBef>
              <a:buSzPct val="80000"/>
              <a:buFont typeface="Wingdings" panose="05000000000000000000" pitchFamily="2" charset="2"/>
              <a:buChar char="l"/>
            </a:pPr>
            <a:r>
              <a:rPr lang="zh-CN" altLang="en-US" sz="2000">
                <a:solidFill>
                  <a:srgbClr val="7F7F7F"/>
                </a:solidFill>
                <a:latin typeface="微软雅黑" panose="020B0503020204020204" pitchFamily="34" charset="-122"/>
                <a:ea typeface="微软雅黑" panose="020B0503020204020204" pitchFamily="34" charset="-122"/>
              </a:rPr>
              <a:t>不能并发进程同时操作</a:t>
            </a:r>
            <a:endParaRPr lang="zh-CN" altLang="en-US">
              <a:solidFill>
                <a:srgbClr val="FFFFFF"/>
              </a:solidFill>
              <a:latin typeface="Calibri" panose="020F0502020204030204" pitchFamily="34" charset="0"/>
            </a:endParaRPr>
          </a:p>
        </p:txBody>
      </p:sp>
    </p:spTree>
    <p:custDataLst>
      <p:tags r:id="rId1"/>
    </p:custDataLst>
  </p:cSld>
  <p:clrMapOvr>
    <a:masterClrMapping/>
  </p:clrMapOvr>
  <p:transition spd="slow" advTm="65295">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38947"/>
                                        </p:tgtEl>
                                        <p:attrNameLst>
                                          <p:attrName>style.visibility</p:attrName>
                                        </p:attrNameLst>
                                      </p:cBhvr>
                                      <p:to>
                                        <p:strVal val="visible"/>
                                      </p:to>
                                    </p:set>
                                    <p:anim calcmode="lin" valueType="num">
                                      <p:cBhvr additive="base">
                                        <p:cTn id="7" dur="500" fill="hold"/>
                                        <p:tgtEl>
                                          <p:spTgt spid="338947"/>
                                        </p:tgtEl>
                                        <p:attrNameLst>
                                          <p:attrName>ppt_x</p:attrName>
                                        </p:attrNameLst>
                                      </p:cBhvr>
                                      <p:tavLst>
                                        <p:tav tm="0">
                                          <p:val>
                                            <p:strVal val="#ppt_x"/>
                                          </p:val>
                                        </p:tav>
                                        <p:tav tm="100000">
                                          <p:val>
                                            <p:strVal val="#ppt_x"/>
                                          </p:val>
                                        </p:tav>
                                      </p:tavLst>
                                    </p:anim>
                                    <p:anim calcmode="lin" valueType="num">
                                      <p:cBhvr additive="base">
                                        <p:cTn id="8" dur="500" fill="hold"/>
                                        <p:tgtEl>
                                          <p:spTgt spid="3389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38948"/>
                                        </p:tgtEl>
                                        <p:attrNameLst>
                                          <p:attrName>style.visibility</p:attrName>
                                        </p:attrNameLst>
                                      </p:cBhvr>
                                      <p:to>
                                        <p:strVal val="visible"/>
                                      </p:to>
                                    </p:set>
                                    <p:animEffect transition="in" filter="slide(fromBottom)">
                                      <p:cBhvr>
                                        <p:cTn id="13" dur="500"/>
                                        <p:tgtEl>
                                          <p:spTgt spid="338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p:bldP spid="3389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Shape 21"/>
          <p:cNvSpPr/>
          <p:nvPr/>
        </p:nvSpPr>
        <p:spPr>
          <a:xfrm rot="5400000">
            <a:off x="1432719" y="3185319"/>
            <a:ext cx="1077913" cy="1851025"/>
          </a:xfrm>
          <a:prstGeom prst="corner">
            <a:avLst>
              <a:gd name="adj1" fmla="val 16120"/>
              <a:gd name="adj2" fmla="val 16110"/>
            </a:avLst>
          </a:prstGeom>
          <a:solidFill>
            <a:srgbClr val="546E7A"/>
          </a:solidFill>
          <a:ln>
            <a:noFill/>
          </a:ln>
          <a:effectLst/>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9" name="Isosceles Triangle 23"/>
          <p:cNvSpPr/>
          <p:nvPr/>
        </p:nvSpPr>
        <p:spPr>
          <a:xfrm>
            <a:off x="2613025" y="3024188"/>
            <a:ext cx="284163" cy="547687"/>
          </a:xfrm>
          <a:prstGeom prst="triangle">
            <a:avLst>
              <a:gd name="adj" fmla="val 100000"/>
            </a:avLst>
          </a:prstGeom>
          <a:solidFill>
            <a:srgbClr val="5EC6D3"/>
          </a:solidFill>
          <a:ln>
            <a:noFill/>
          </a:ln>
          <a:effectLst/>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0" name="L-Shape 24"/>
          <p:cNvSpPr/>
          <p:nvPr/>
        </p:nvSpPr>
        <p:spPr>
          <a:xfrm rot="5400000">
            <a:off x="3245644" y="2675732"/>
            <a:ext cx="1155700" cy="1852612"/>
          </a:xfrm>
          <a:prstGeom prst="corner">
            <a:avLst>
              <a:gd name="adj1" fmla="val 16120"/>
              <a:gd name="adj2" fmla="val 16110"/>
            </a:avLst>
          </a:prstGeom>
          <a:solidFill>
            <a:srgbClr val="5EC6D3"/>
          </a:solidFill>
          <a:ln>
            <a:noFill/>
          </a:ln>
          <a:effectLst/>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1" name="Isosceles Triangle 26"/>
          <p:cNvSpPr/>
          <p:nvPr/>
        </p:nvSpPr>
        <p:spPr>
          <a:xfrm>
            <a:off x="4464050" y="2473325"/>
            <a:ext cx="285750" cy="550863"/>
          </a:xfrm>
          <a:prstGeom prst="triangle">
            <a:avLst>
              <a:gd name="adj" fmla="val 100000"/>
            </a:avLst>
          </a:prstGeom>
          <a:solidFill>
            <a:srgbClr val="F8841D"/>
          </a:solidFill>
          <a:ln>
            <a:noFill/>
          </a:ln>
          <a:effectLst/>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2" name="L-Shape 27"/>
          <p:cNvSpPr/>
          <p:nvPr/>
        </p:nvSpPr>
        <p:spPr>
          <a:xfrm rot="5400000">
            <a:off x="5137150" y="2073275"/>
            <a:ext cx="1077913" cy="1852613"/>
          </a:xfrm>
          <a:prstGeom prst="corner">
            <a:avLst>
              <a:gd name="adj1" fmla="val 16120"/>
              <a:gd name="adj2" fmla="val 16110"/>
            </a:avLst>
          </a:prstGeom>
          <a:solidFill>
            <a:srgbClr val="F8841D"/>
          </a:solidFill>
          <a:ln>
            <a:noFill/>
          </a:ln>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53" name="Isosceles Triangle 30"/>
          <p:cNvSpPr/>
          <p:nvPr/>
        </p:nvSpPr>
        <p:spPr>
          <a:xfrm>
            <a:off x="6316663" y="1914525"/>
            <a:ext cx="285750" cy="558800"/>
          </a:xfrm>
          <a:prstGeom prst="triangle">
            <a:avLst>
              <a:gd name="adj" fmla="val 100000"/>
            </a:avLst>
          </a:prstGeom>
          <a:solidFill>
            <a:srgbClr val="F26D64"/>
          </a:solidFill>
          <a:ln>
            <a:noFill/>
          </a:ln>
          <a:effectLst/>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4" name="L-Shape 31"/>
          <p:cNvSpPr/>
          <p:nvPr/>
        </p:nvSpPr>
        <p:spPr>
          <a:xfrm rot="5400000">
            <a:off x="6865144" y="1651794"/>
            <a:ext cx="1149350" cy="1674812"/>
          </a:xfrm>
          <a:prstGeom prst="corner">
            <a:avLst>
              <a:gd name="adj1" fmla="val 16120"/>
              <a:gd name="adj2" fmla="val 16110"/>
            </a:avLst>
          </a:prstGeom>
          <a:solidFill>
            <a:srgbClr val="F26D64"/>
          </a:solidFill>
          <a:ln>
            <a:noFill/>
          </a:ln>
          <a:effectLst/>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8921" name="Rectangle 17"/>
          <p:cNvSpPr>
            <a:spLocks noChangeArrowheads="1"/>
          </p:cNvSpPr>
          <p:nvPr/>
        </p:nvSpPr>
        <p:spPr bwMode="auto">
          <a:xfrm>
            <a:off x="6877050" y="2508250"/>
            <a:ext cx="15113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eaLnBrk="1" hangingPunct="1"/>
            <a:r>
              <a:rPr lang="zh-CN" altLang="en-US" sz="1200" b="1">
                <a:solidFill>
                  <a:srgbClr val="595959"/>
                </a:solidFill>
                <a:latin typeface="微软雅黑" panose="020B0503020204020204" pitchFamily="34" charset="-122"/>
                <a:ea typeface="微软雅黑" panose="020B0503020204020204" pitchFamily="34" charset="-122"/>
              </a:rPr>
              <a:t>当代，各类专用数据库出现</a:t>
            </a:r>
            <a:endParaRPr lang="en-US" altLang="zh-CN" sz="1200" b="1">
              <a:solidFill>
                <a:srgbClr val="595959"/>
              </a:solidFill>
              <a:latin typeface="微软雅黑" panose="020B0503020204020204" pitchFamily="34" charset="-122"/>
              <a:ea typeface="微软雅黑" panose="020B0503020204020204" pitchFamily="34" charset="-122"/>
            </a:endParaRPr>
          </a:p>
        </p:txBody>
      </p:sp>
      <p:sp>
        <p:nvSpPr>
          <p:cNvPr id="38922" name="Rectangle 14"/>
          <p:cNvSpPr>
            <a:spLocks noChangeArrowheads="1"/>
          </p:cNvSpPr>
          <p:nvPr/>
        </p:nvSpPr>
        <p:spPr bwMode="auto">
          <a:xfrm>
            <a:off x="1376363" y="4248150"/>
            <a:ext cx="12033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algn="ctr" eaLnBrk="1" hangingPunct="1"/>
            <a:r>
              <a:rPr lang="en-US" altLang="zh-CN" sz="1200" b="1">
                <a:solidFill>
                  <a:srgbClr val="595959"/>
                </a:solidFill>
                <a:latin typeface="微软雅黑" panose="020B0503020204020204" pitchFamily="34" charset="-122"/>
                <a:ea typeface="微软雅黑" panose="020B0503020204020204" pitchFamily="34" charset="-122"/>
              </a:rPr>
              <a:t>50</a:t>
            </a:r>
            <a:r>
              <a:rPr lang="zh-CN" altLang="en-US" sz="1200" b="1">
                <a:solidFill>
                  <a:srgbClr val="595959"/>
                </a:solidFill>
                <a:latin typeface="微软雅黑" panose="020B0503020204020204" pitchFamily="34" charset="-122"/>
                <a:ea typeface="微软雅黑" panose="020B0503020204020204" pitchFamily="34" charset="-122"/>
              </a:rPr>
              <a:t>年代，文件系统存储数据</a:t>
            </a:r>
          </a:p>
        </p:txBody>
      </p:sp>
      <p:sp>
        <p:nvSpPr>
          <p:cNvPr id="63" name="AutoShape 112"/>
          <p:cNvSpPr>
            <a:spLocks/>
          </p:cNvSpPr>
          <p:nvPr/>
        </p:nvSpPr>
        <p:spPr bwMode="auto">
          <a:xfrm>
            <a:off x="1811338" y="3771900"/>
            <a:ext cx="366712" cy="40798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546E7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9624" tIns="39624" rIns="39624" bIns="39624" anchor="ctr"/>
          <a:lstStyle/>
          <a:p>
            <a:pPr defTabSz="475476" eaLnBrk="1" hangingPunct="1">
              <a:defRPr/>
            </a:pPr>
            <a:endParaRPr lang="en-US" sz="160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924" name="Rectangle 16"/>
          <p:cNvSpPr>
            <a:spLocks noChangeArrowheads="1"/>
          </p:cNvSpPr>
          <p:nvPr/>
        </p:nvSpPr>
        <p:spPr bwMode="auto">
          <a:xfrm>
            <a:off x="5168900" y="3149600"/>
            <a:ext cx="11176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eaLnBrk="1" hangingPunct="1"/>
            <a:r>
              <a:rPr lang="en-US" altLang="zh-CN" sz="1200" b="1">
                <a:solidFill>
                  <a:srgbClr val="595959"/>
                </a:solidFill>
                <a:latin typeface="微软雅黑" panose="020B0503020204020204" pitchFamily="34" charset="-122"/>
                <a:ea typeface="微软雅黑" panose="020B0503020204020204" pitchFamily="34" charset="-122"/>
              </a:rPr>
              <a:t>85</a:t>
            </a:r>
            <a:r>
              <a:rPr lang="zh-CN" altLang="en-US" sz="1200" b="1">
                <a:solidFill>
                  <a:srgbClr val="595959"/>
                </a:solidFill>
                <a:latin typeface="微软雅黑" panose="020B0503020204020204" pitchFamily="34" charset="-122"/>
                <a:ea typeface="微软雅黑" panose="020B0503020204020204" pitchFamily="34" charset="-122"/>
              </a:rPr>
              <a:t>年以来，面向对象数据库</a:t>
            </a:r>
            <a:endParaRPr lang="en-US" altLang="zh-CN" sz="1200" b="1">
              <a:solidFill>
                <a:srgbClr val="595959"/>
              </a:solidFill>
              <a:latin typeface="微软雅黑" panose="020B0503020204020204" pitchFamily="34" charset="-122"/>
              <a:ea typeface="微软雅黑" panose="020B0503020204020204" pitchFamily="34" charset="-122"/>
            </a:endParaRPr>
          </a:p>
        </p:txBody>
      </p:sp>
      <p:sp>
        <p:nvSpPr>
          <p:cNvPr id="38925" name="Rectangle 15"/>
          <p:cNvSpPr>
            <a:spLocks noChangeArrowheads="1"/>
          </p:cNvSpPr>
          <p:nvPr/>
        </p:nvSpPr>
        <p:spPr bwMode="auto">
          <a:xfrm>
            <a:off x="3189288" y="3714750"/>
            <a:ext cx="12620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eaLnBrk="1" hangingPunct="1"/>
            <a:r>
              <a:rPr lang="en-US" altLang="zh-CN" sz="1200" b="1">
                <a:solidFill>
                  <a:srgbClr val="595959"/>
                </a:solidFill>
                <a:latin typeface="微软雅黑" panose="020B0503020204020204" pitchFamily="34" charset="-122"/>
                <a:ea typeface="微软雅黑" panose="020B0503020204020204" pitchFamily="34" charset="-122"/>
              </a:rPr>
              <a:t>70</a:t>
            </a:r>
            <a:r>
              <a:rPr lang="zh-CN" altLang="en-US" sz="1200" b="1">
                <a:solidFill>
                  <a:srgbClr val="595959"/>
                </a:solidFill>
                <a:latin typeface="微软雅黑" panose="020B0503020204020204" pitchFamily="34" charset="-122"/>
                <a:ea typeface="微软雅黑" panose="020B0503020204020204" pitchFamily="34" charset="-122"/>
              </a:rPr>
              <a:t>年代，关系数据库占据主流</a:t>
            </a:r>
            <a:endParaRPr lang="en-US" altLang="zh-CN" sz="1200" b="1">
              <a:solidFill>
                <a:srgbClr val="595959"/>
              </a:solidFill>
              <a:latin typeface="微软雅黑" panose="020B0503020204020204" pitchFamily="34" charset="-122"/>
              <a:ea typeface="微软雅黑" panose="020B0503020204020204" pitchFamily="34" charset="-122"/>
            </a:endParaRPr>
          </a:p>
        </p:txBody>
      </p:sp>
      <p:sp>
        <p:nvSpPr>
          <p:cNvPr id="30734" name="矩形 73"/>
          <p:cNvSpPr>
            <a:spLocks noChangeArrowheads="1"/>
          </p:cNvSpPr>
          <p:nvPr/>
        </p:nvSpPr>
        <p:spPr bwMode="auto">
          <a:xfrm>
            <a:off x="971550" y="2193925"/>
            <a:ext cx="169703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eaLnBrk="1" hangingPunct="1">
              <a:lnSpc>
                <a:spcPct val="130000"/>
              </a:lnSpc>
              <a:defRPr/>
            </a:pPr>
            <a:r>
              <a:rPr lang="zh-CN" altLang="en-US" sz="1050">
                <a:solidFill>
                  <a:srgbClr val="595959"/>
                </a:solidFill>
                <a:latin typeface="微软雅黑" pitchFamily="34" charset="-122"/>
                <a:ea typeface="微软雅黑" pitchFamily="34" charset="-122"/>
              </a:rPr>
              <a:t>层次：</a:t>
            </a:r>
            <a:r>
              <a:rPr lang="en-US" altLang="zh-CN" sz="1050">
                <a:solidFill>
                  <a:srgbClr val="595959"/>
                </a:solidFill>
                <a:latin typeface="微软雅黑" pitchFamily="34" charset="-122"/>
                <a:ea typeface="微软雅黑" pitchFamily="34" charset="-122"/>
              </a:rPr>
              <a:t>IBM</a:t>
            </a:r>
            <a:r>
              <a:rPr lang="zh-CN" altLang="en-US" sz="1050">
                <a:solidFill>
                  <a:srgbClr val="595959"/>
                </a:solidFill>
                <a:latin typeface="微软雅黑" pitchFamily="34" charset="-122"/>
                <a:ea typeface="微软雅黑" pitchFamily="34" charset="-122"/>
              </a:rPr>
              <a:t>的</a:t>
            </a:r>
            <a:r>
              <a:rPr lang="en-US" altLang="zh-CN" sz="1050">
                <a:solidFill>
                  <a:srgbClr val="595959"/>
                </a:solidFill>
                <a:latin typeface="微软雅黑" pitchFamily="34" charset="-122"/>
                <a:ea typeface="微软雅黑" pitchFamily="34" charset="-122"/>
              </a:rPr>
              <a:t>IMS</a:t>
            </a:r>
            <a:r>
              <a:rPr lang="zh-CN" altLang="en-US" sz="1050">
                <a:solidFill>
                  <a:srgbClr val="595959"/>
                </a:solidFill>
                <a:latin typeface="微软雅黑" pitchFamily="34" charset="-122"/>
                <a:ea typeface="微软雅黑" pitchFamily="34" charset="-122"/>
              </a:rPr>
              <a:t>，至今</a:t>
            </a:r>
            <a:r>
              <a:rPr lang="en-US" altLang="zh-CN" sz="1050">
                <a:solidFill>
                  <a:srgbClr val="595959"/>
                </a:solidFill>
                <a:latin typeface="微软雅黑" pitchFamily="34" charset="-122"/>
                <a:ea typeface="微软雅黑" pitchFamily="34" charset="-122"/>
              </a:rPr>
              <a:t>IBM</a:t>
            </a:r>
            <a:r>
              <a:rPr lang="zh-CN" altLang="en-US" sz="1050">
                <a:solidFill>
                  <a:srgbClr val="595959"/>
                </a:solidFill>
                <a:latin typeface="微软雅黑" pitchFamily="34" charset="-122"/>
                <a:ea typeface="微软雅黑" pitchFamily="34" charset="-122"/>
              </a:rPr>
              <a:t>的</a:t>
            </a:r>
            <a:r>
              <a:rPr lang="en-US" altLang="zh-CN" sz="1050">
                <a:solidFill>
                  <a:srgbClr val="595959"/>
                </a:solidFill>
                <a:latin typeface="微软雅黑" pitchFamily="34" charset="-122"/>
                <a:ea typeface="微软雅黑" pitchFamily="34" charset="-122"/>
              </a:rPr>
              <a:t>COBOL</a:t>
            </a:r>
            <a:r>
              <a:rPr lang="zh-CN" altLang="en-US" sz="1050">
                <a:solidFill>
                  <a:srgbClr val="595959"/>
                </a:solidFill>
                <a:latin typeface="微软雅黑" pitchFamily="34" charset="-122"/>
                <a:ea typeface="微软雅黑" pitchFamily="34" charset="-122"/>
              </a:rPr>
              <a:t>中集成了一个层次数据库，目前还在使用。</a:t>
            </a:r>
          </a:p>
          <a:p>
            <a:pPr eaLnBrk="1" hangingPunct="1">
              <a:lnSpc>
                <a:spcPct val="130000"/>
              </a:lnSpc>
              <a:defRPr/>
            </a:pPr>
            <a:r>
              <a:rPr lang="zh-CN" altLang="en-US" sz="1050">
                <a:solidFill>
                  <a:srgbClr val="595959"/>
                </a:solidFill>
                <a:latin typeface="微软雅黑" pitchFamily="34" charset="-122"/>
                <a:ea typeface="微软雅黑" pitchFamily="34" charset="-122"/>
              </a:rPr>
              <a:t>网状：</a:t>
            </a:r>
            <a:r>
              <a:rPr lang="en-US" altLang="zh-CN" sz="1050">
                <a:solidFill>
                  <a:srgbClr val="595959"/>
                </a:solidFill>
                <a:latin typeface="微软雅黑" pitchFamily="34" charset="-122"/>
                <a:ea typeface="微软雅黑" pitchFamily="34" charset="-122"/>
              </a:rPr>
              <a:t>Gullinet</a:t>
            </a:r>
            <a:r>
              <a:rPr lang="zh-CN" altLang="en-US" sz="1050">
                <a:solidFill>
                  <a:srgbClr val="595959"/>
                </a:solidFill>
                <a:latin typeface="微软雅黑" pitchFamily="34" charset="-122"/>
                <a:ea typeface="微软雅黑" pitchFamily="34" charset="-122"/>
              </a:rPr>
              <a:t>公司的</a:t>
            </a:r>
            <a:r>
              <a:rPr lang="en-US" altLang="zh-CN" sz="1050">
                <a:solidFill>
                  <a:srgbClr val="595959"/>
                </a:solidFill>
                <a:latin typeface="微软雅黑" pitchFamily="34" charset="-122"/>
                <a:ea typeface="微软雅黑" pitchFamily="34" charset="-122"/>
              </a:rPr>
              <a:t>IDMS</a:t>
            </a:r>
            <a:r>
              <a:rPr lang="zh-CN" altLang="en-US" sz="1050">
                <a:solidFill>
                  <a:srgbClr val="595959"/>
                </a:solidFill>
                <a:latin typeface="微软雅黑" pitchFamily="34" charset="-122"/>
                <a:ea typeface="微软雅黑" pitchFamily="34" charset="-122"/>
              </a:rPr>
              <a:t>，</a:t>
            </a:r>
            <a:r>
              <a:rPr lang="en-US" altLang="zh-CN" sz="1050">
                <a:solidFill>
                  <a:srgbClr val="595959"/>
                </a:solidFill>
                <a:latin typeface="微软雅黑" pitchFamily="34" charset="-122"/>
                <a:ea typeface="微软雅黑" pitchFamily="34" charset="-122"/>
              </a:rPr>
              <a:t>HP</a:t>
            </a:r>
            <a:r>
              <a:rPr lang="zh-CN" altLang="en-US" sz="1050">
                <a:solidFill>
                  <a:srgbClr val="595959"/>
                </a:solidFill>
                <a:latin typeface="微软雅黑" pitchFamily="34" charset="-122"/>
                <a:ea typeface="微软雅黑" pitchFamily="34" charset="-122"/>
              </a:rPr>
              <a:t>的</a:t>
            </a:r>
            <a:r>
              <a:rPr lang="en-US" altLang="zh-CN" sz="1050">
                <a:solidFill>
                  <a:srgbClr val="595959"/>
                </a:solidFill>
                <a:latin typeface="微软雅黑" pitchFamily="34" charset="-122"/>
                <a:ea typeface="微软雅黑" pitchFamily="34" charset="-122"/>
              </a:rPr>
              <a:t>IMAGE</a:t>
            </a:r>
            <a:r>
              <a:rPr lang="zh-CN" altLang="en-US" sz="1050">
                <a:solidFill>
                  <a:srgbClr val="595959"/>
                </a:solidFill>
                <a:latin typeface="微软雅黑" pitchFamily="34" charset="-122"/>
                <a:ea typeface="微软雅黑" pitchFamily="34" charset="-122"/>
              </a:rPr>
              <a:t>等</a:t>
            </a:r>
          </a:p>
        </p:txBody>
      </p:sp>
      <p:sp>
        <p:nvSpPr>
          <p:cNvPr id="38927" name="矩形 74"/>
          <p:cNvSpPr>
            <a:spLocks noChangeArrowheads="1"/>
          </p:cNvSpPr>
          <p:nvPr/>
        </p:nvSpPr>
        <p:spPr bwMode="auto">
          <a:xfrm>
            <a:off x="4694238" y="993775"/>
            <a:ext cx="1697037"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eaLnBrk="1" hangingPunct="1">
              <a:lnSpc>
                <a:spcPct val="130000"/>
              </a:lnSpc>
            </a:pPr>
            <a:r>
              <a:rPr lang="zh-CN" altLang="en-US" sz="1100">
                <a:solidFill>
                  <a:srgbClr val="595959"/>
                </a:solidFill>
                <a:latin typeface="微软雅黑" panose="020B0503020204020204" pitchFamily="34" charset="-122"/>
                <a:ea typeface="微软雅黑" panose="020B0503020204020204" pitchFamily="34" charset="-122"/>
              </a:rPr>
              <a:t>典型的产品有</a:t>
            </a:r>
            <a:r>
              <a:rPr lang="en-US" altLang="zh-CN" sz="1100">
                <a:solidFill>
                  <a:srgbClr val="595959"/>
                </a:solidFill>
                <a:latin typeface="微软雅黑" panose="020B0503020204020204" pitchFamily="34" charset="-122"/>
                <a:ea typeface="微软雅黑" panose="020B0503020204020204" pitchFamily="34" charset="-122"/>
              </a:rPr>
              <a:t>Versant</a:t>
            </a:r>
            <a:r>
              <a:rPr lang="zh-CN" altLang="en-US" sz="1100">
                <a:solidFill>
                  <a:srgbClr val="595959"/>
                </a:solidFill>
                <a:latin typeface="微软雅黑" panose="020B0503020204020204" pitchFamily="34" charset="-122"/>
                <a:ea typeface="微软雅黑" panose="020B0503020204020204" pitchFamily="34" charset="-122"/>
              </a:rPr>
              <a:t>、</a:t>
            </a:r>
            <a:r>
              <a:rPr lang="en-US" altLang="zh-CN" sz="1100">
                <a:solidFill>
                  <a:srgbClr val="595959"/>
                </a:solidFill>
                <a:latin typeface="微软雅黑" panose="020B0503020204020204" pitchFamily="34" charset="-122"/>
                <a:ea typeface="微软雅黑" panose="020B0503020204020204" pitchFamily="34" charset="-122"/>
              </a:rPr>
              <a:t>O2</a:t>
            </a:r>
            <a:r>
              <a:rPr lang="zh-CN" altLang="en-US" sz="1100">
                <a:solidFill>
                  <a:srgbClr val="595959"/>
                </a:solidFill>
                <a:latin typeface="微软雅黑" panose="020B0503020204020204" pitchFamily="34" charset="-122"/>
                <a:ea typeface="微软雅黑" panose="020B0503020204020204" pitchFamily="34" charset="-122"/>
              </a:rPr>
              <a:t>、</a:t>
            </a:r>
            <a:r>
              <a:rPr lang="en-US" altLang="zh-CN" sz="1100">
                <a:solidFill>
                  <a:srgbClr val="595959"/>
                </a:solidFill>
                <a:latin typeface="微软雅黑" panose="020B0503020204020204" pitchFamily="34" charset="-122"/>
                <a:ea typeface="微软雅黑" panose="020B0503020204020204" pitchFamily="34" charset="-122"/>
              </a:rPr>
              <a:t>Jasmine</a:t>
            </a:r>
            <a:r>
              <a:rPr lang="zh-CN" altLang="en-US" sz="1100">
                <a:solidFill>
                  <a:srgbClr val="595959"/>
                </a:solidFill>
                <a:latin typeface="微软雅黑" panose="020B0503020204020204" pitchFamily="34" charset="-122"/>
                <a:ea typeface="微软雅黑" panose="020B0503020204020204" pitchFamily="34" charset="-122"/>
              </a:rPr>
              <a:t>等。对传统的关系库产生了很大的影响，进而很多关系库主流产品演变成为对象关系型数据库</a:t>
            </a:r>
          </a:p>
        </p:txBody>
      </p:sp>
      <p:sp>
        <p:nvSpPr>
          <p:cNvPr id="38928" name="矩形 75"/>
          <p:cNvSpPr>
            <a:spLocks noChangeArrowheads="1"/>
          </p:cNvSpPr>
          <p:nvPr/>
        </p:nvSpPr>
        <p:spPr bwMode="auto">
          <a:xfrm>
            <a:off x="6564313" y="1328738"/>
            <a:ext cx="177482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eaLnBrk="1" hangingPunct="1">
              <a:lnSpc>
                <a:spcPct val="130000"/>
              </a:lnSpc>
            </a:pPr>
            <a:r>
              <a:rPr lang="zh-CN" altLang="en-US" sz="1100">
                <a:solidFill>
                  <a:srgbClr val="595959"/>
                </a:solidFill>
                <a:latin typeface="微软雅黑" panose="020B0503020204020204" pitchFamily="34" charset="-122"/>
                <a:ea typeface="微软雅黑" panose="020B0503020204020204" pitchFamily="34" charset="-122"/>
              </a:rPr>
              <a:t>多媒体、空间、实时、</a:t>
            </a:r>
            <a:r>
              <a:rPr lang="en-US" altLang="zh-CN" sz="1100">
                <a:solidFill>
                  <a:srgbClr val="595959"/>
                </a:solidFill>
                <a:latin typeface="微软雅黑" panose="020B0503020204020204" pitchFamily="34" charset="-122"/>
                <a:ea typeface="微软雅黑" panose="020B0503020204020204" pitchFamily="34" charset="-122"/>
              </a:rPr>
              <a:t>XML</a:t>
            </a:r>
            <a:r>
              <a:rPr lang="zh-CN" altLang="en-US" sz="1100">
                <a:solidFill>
                  <a:srgbClr val="595959"/>
                </a:solidFill>
                <a:latin typeface="微软雅黑" panose="020B0503020204020204" pitchFamily="34" charset="-122"/>
                <a:ea typeface="微软雅黑" panose="020B0503020204020204" pitchFamily="34" charset="-122"/>
              </a:rPr>
              <a:t>、文档等数据库</a:t>
            </a:r>
            <a:endParaRPr lang="en-US" altLang="zh-CN" sz="1100">
              <a:solidFill>
                <a:srgbClr val="595959"/>
              </a:solidFill>
              <a:latin typeface="微软雅黑" panose="020B0503020204020204" pitchFamily="34" charset="-122"/>
              <a:ea typeface="微软雅黑" panose="020B0503020204020204" pitchFamily="34" charset="-122"/>
            </a:endParaRPr>
          </a:p>
        </p:txBody>
      </p:sp>
      <p:sp>
        <p:nvSpPr>
          <p:cNvPr id="38929" name="矩形 76"/>
          <p:cNvSpPr>
            <a:spLocks noChangeArrowheads="1"/>
          </p:cNvSpPr>
          <p:nvPr/>
        </p:nvSpPr>
        <p:spPr bwMode="auto">
          <a:xfrm>
            <a:off x="2862263" y="1778000"/>
            <a:ext cx="1697037"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spAutoFit/>
          </a:bodyPr>
          <a:lstStyle/>
          <a:p>
            <a:pPr eaLnBrk="1" hangingPunct="1">
              <a:lnSpc>
                <a:spcPct val="130000"/>
              </a:lnSpc>
            </a:pPr>
            <a:r>
              <a:rPr lang="en-US" altLang="zh-CN" sz="1100" dirty="0" err="1" smtClean="0">
                <a:solidFill>
                  <a:srgbClr val="595959"/>
                </a:solidFill>
                <a:latin typeface="微软雅黑" panose="020B0503020204020204" pitchFamily="34" charset="-122"/>
                <a:ea typeface="微软雅黑" panose="020B0503020204020204" pitchFamily="34" charset="-122"/>
              </a:rPr>
              <a:t>Codd</a:t>
            </a:r>
            <a:r>
              <a:rPr lang="zh-CN" altLang="en-US" sz="1100" dirty="0" smtClean="0">
                <a:solidFill>
                  <a:srgbClr val="595959"/>
                </a:solidFill>
                <a:latin typeface="微软雅黑" panose="020B0503020204020204" pitchFamily="34" charset="-122"/>
                <a:ea typeface="微软雅黑" panose="020B0503020204020204" pitchFamily="34" charset="-122"/>
              </a:rPr>
              <a:t>发表</a:t>
            </a:r>
            <a:r>
              <a:rPr lang="zh-CN" altLang="en-US" sz="1100" dirty="0">
                <a:solidFill>
                  <a:srgbClr val="595959"/>
                </a:solidFill>
                <a:latin typeface="微软雅黑" panose="020B0503020204020204" pitchFamily="34" charset="-122"/>
                <a:ea typeface="微软雅黑" panose="020B0503020204020204" pitchFamily="34" charset="-122"/>
              </a:rPr>
              <a:t>了著名的文章，奠定了关系数据库的理论基础。著名的产品有</a:t>
            </a:r>
            <a:r>
              <a:rPr lang="en-US" altLang="zh-CN" sz="1100" dirty="0">
                <a:solidFill>
                  <a:srgbClr val="595959"/>
                </a:solidFill>
                <a:latin typeface="微软雅黑" panose="020B0503020204020204" pitchFamily="34" charset="-122"/>
                <a:ea typeface="微软雅黑" panose="020B0503020204020204" pitchFamily="34" charset="-122"/>
              </a:rPr>
              <a:t>IBM DB2</a:t>
            </a:r>
            <a:r>
              <a:rPr lang="zh-CN" altLang="en-US" sz="1100" dirty="0">
                <a:solidFill>
                  <a:srgbClr val="595959"/>
                </a:solidFill>
                <a:latin typeface="微软雅黑" panose="020B0503020204020204" pitchFamily="34" charset="-122"/>
                <a:ea typeface="微软雅黑" panose="020B0503020204020204" pitchFamily="34" charset="-122"/>
              </a:rPr>
              <a:t>、</a:t>
            </a:r>
            <a:r>
              <a:rPr lang="en-US" altLang="zh-CN" sz="1100" dirty="0">
                <a:solidFill>
                  <a:srgbClr val="595959"/>
                </a:solidFill>
                <a:latin typeface="微软雅黑" panose="020B0503020204020204" pitchFamily="34" charset="-122"/>
                <a:ea typeface="微软雅黑" panose="020B0503020204020204" pitchFamily="34" charset="-122"/>
              </a:rPr>
              <a:t>Oracle</a:t>
            </a:r>
            <a:r>
              <a:rPr lang="zh-CN" altLang="en-US" sz="1100" dirty="0">
                <a:solidFill>
                  <a:srgbClr val="595959"/>
                </a:solidFill>
                <a:latin typeface="微软雅黑" panose="020B0503020204020204" pitchFamily="34" charset="-122"/>
                <a:ea typeface="微软雅黑" panose="020B0503020204020204" pitchFamily="34" charset="-122"/>
              </a:rPr>
              <a:t>、</a:t>
            </a:r>
            <a:r>
              <a:rPr lang="en-US" altLang="zh-CN" sz="1100" dirty="0">
                <a:solidFill>
                  <a:srgbClr val="595959"/>
                </a:solidFill>
                <a:latin typeface="微软雅黑" panose="020B0503020204020204" pitchFamily="34" charset="-122"/>
                <a:ea typeface="微软雅黑" panose="020B0503020204020204" pitchFamily="34" charset="-122"/>
              </a:rPr>
              <a:t>Sybase</a:t>
            </a:r>
            <a:r>
              <a:rPr lang="zh-CN" altLang="en-US" sz="1100" dirty="0">
                <a:solidFill>
                  <a:srgbClr val="595959"/>
                </a:solidFill>
                <a:latin typeface="微软雅黑" panose="020B0503020204020204" pitchFamily="34" charset="-122"/>
                <a:ea typeface="微软雅黑" panose="020B0503020204020204" pitchFamily="34" charset="-122"/>
              </a:rPr>
              <a:t>、</a:t>
            </a:r>
            <a:r>
              <a:rPr lang="en-US" altLang="zh-CN" sz="1100" dirty="0">
                <a:solidFill>
                  <a:srgbClr val="595959"/>
                </a:solidFill>
                <a:latin typeface="微软雅黑" panose="020B0503020204020204" pitchFamily="34" charset="-122"/>
                <a:ea typeface="微软雅黑" panose="020B0503020204020204" pitchFamily="34" charset="-122"/>
              </a:rPr>
              <a:t>SQL Server</a:t>
            </a:r>
            <a:r>
              <a:rPr lang="zh-CN" altLang="en-US" sz="1100" dirty="0">
                <a:solidFill>
                  <a:srgbClr val="595959"/>
                </a:solidFill>
                <a:latin typeface="微软雅黑" panose="020B0503020204020204" pitchFamily="34" charset="-122"/>
                <a:ea typeface="微软雅黑" panose="020B0503020204020204" pitchFamily="34" charset="-122"/>
              </a:rPr>
              <a:t>等</a:t>
            </a:r>
          </a:p>
        </p:txBody>
      </p:sp>
      <p:sp>
        <p:nvSpPr>
          <p:cNvPr id="38930"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数据库的历史演变 </a:t>
            </a:r>
          </a:p>
        </p:txBody>
      </p:sp>
      <p:pic>
        <p:nvPicPr>
          <p:cNvPr id="38931"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0" y="3262313"/>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2" name="Picture 4" descr="See the sour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3525" y="2640013"/>
            <a:ext cx="550863"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3" name="Picture 6"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8050" y="2106613"/>
            <a:ext cx="3984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a:xfrm flipV="1">
            <a:off x="3451225" y="3505200"/>
            <a:ext cx="4778375" cy="1144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transition spd="slow" advTm="113243">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数据库的地位</a:t>
            </a:r>
          </a:p>
        </p:txBody>
      </p:sp>
      <p:sp>
        <p:nvSpPr>
          <p:cNvPr id="37891" name="Rectangle 3"/>
          <p:cNvSpPr>
            <a:spLocks noGrp="1" noChangeArrowheads="1"/>
          </p:cNvSpPr>
          <p:nvPr>
            <p:ph sz="quarter" idx="10"/>
          </p:nvPr>
        </p:nvSpPr>
        <p:spPr bwMode="auto">
          <a:xfrm>
            <a:off x="684213" y="769938"/>
            <a:ext cx="8135937" cy="43195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p>
            <a:pPr eaLnBrk="1" hangingPunct="1">
              <a:lnSpc>
                <a:spcPct val="130000"/>
              </a:lnSpc>
              <a:spcBef>
                <a:spcPct val="0"/>
              </a:spcBef>
              <a:buSzPct val="80000"/>
              <a:defRPr/>
            </a:pPr>
            <a:r>
              <a:rPr lang="zh-CN" altLang="en-US" sz="1800" dirty="0"/>
              <a:t>数据库技术产生于六十年代末，是数据管理的最新技术，是</a:t>
            </a:r>
            <a:r>
              <a:rPr lang="zh-CN" altLang="en-US" sz="1800" b="1" dirty="0">
                <a:solidFill>
                  <a:schemeClr val="accent6"/>
                </a:solidFill>
              </a:rPr>
              <a:t>计算机科学的重要分支</a:t>
            </a:r>
          </a:p>
          <a:p>
            <a:pPr eaLnBrk="1" hangingPunct="1">
              <a:lnSpc>
                <a:spcPct val="130000"/>
              </a:lnSpc>
              <a:spcBef>
                <a:spcPct val="0"/>
              </a:spcBef>
              <a:buSzPct val="80000"/>
              <a:defRPr/>
            </a:pPr>
            <a:r>
              <a:rPr lang="zh-CN" altLang="en-US" sz="1800" dirty="0"/>
              <a:t>数据库技术是信息系统的核心和基础，它的出现极大地</a:t>
            </a:r>
            <a:r>
              <a:rPr lang="zh-CN" altLang="en-US" sz="1800" b="1" dirty="0">
                <a:solidFill>
                  <a:schemeClr val="accent6"/>
                </a:solidFill>
              </a:rPr>
              <a:t>促进了计算机应用向各行各业的渗透</a:t>
            </a:r>
          </a:p>
          <a:p>
            <a:pPr eaLnBrk="1" hangingPunct="1">
              <a:lnSpc>
                <a:spcPct val="130000"/>
              </a:lnSpc>
              <a:spcBef>
                <a:spcPct val="0"/>
              </a:spcBef>
              <a:buSzPct val="80000"/>
              <a:defRPr/>
            </a:pPr>
            <a:r>
              <a:rPr lang="zh-CN" altLang="en-US" sz="1800" dirty="0"/>
              <a:t>数据库的建设规模、数据库信息量的大小和使用频度已成为</a:t>
            </a:r>
            <a:r>
              <a:rPr lang="zh-CN" altLang="en-US" sz="1800" b="1" dirty="0">
                <a:solidFill>
                  <a:schemeClr val="accent6"/>
                </a:solidFill>
              </a:rPr>
              <a:t>衡量一个国家信息化程度的重要</a:t>
            </a:r>
            <a:r>
              <a:rPr lang="zh-CN" altLang="en-US" sz="1800" b="1" dirty="0" smtClean="0">
                <a:solidFill>
                  <a:schemeClr val="accent6"/>
                </a:solidFill>
              </a:rPr>
              <a:t>标志</a:t>
            </a:r>
            <a:endParaRPr lang="en-US" altLang="zh-CN" sz="1800" b="1" dirty="0">
              <a:solidFill>
                <a:schemeClr val="accent6"/>
              </a:solidFill>
            </a:endParaRPr>
          </a:p>
        </p:txBody>
      </p:sp>
      <p:pic>
        <p:nvPicPr>
          <p:cNvPr id="40964" name="Picture 6"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2786063"/>
            <a:ext cx="256857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9845">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1"/>
          <p:cNvSpPr>
            <a:spLocks noChangeArrowheads="1"/>
          </p:cNvSpPr>
          <p:nvPr/>
        </p:nvSpPr>
        <p:spPr bwMode="auto">
          <a:xfrm>
            <a:off x="5148263" y="971550"/>
            <a:ext cx="3773487"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前言</a:t>
            </a:r>
            <a:endParaRPr lang="en-US" altLang="zh-CN" sz="2000" b="1">
              <a:solidFill>
                <a:schemeClr val="bg1"/>
              </a:solidFill>
              <a:latin typeface="微软雅黑" panose="020B0503020204020204" pitchFamily="34" charset="-122"/>
              <a:ea typeface="微软雅黑" panose="020B0503020204020204" pitchFamily="34" charset="-122"/>
            </a:endParaRPr>
          </a:p>
          <a:p>
            <a:pPr eaLnBrk="1" hangingPunct="1">
              <a:lnSpc>
                <a:spcPct val="200000"/>
              </a:lnSpc>
              <a:spcBef>
                <a:spcPct val="20000"/>
              </a:spcBef>
              <a:buClr>
                <a:schemeClr val="bg1"/>
              </a:buClr>
              <a:buSzPct val="112000"/>
            </a:pPr>
            <a:r>
              <a:rPr lang="zh-CN" altLang="en-US" sz="2000" b="1">
                <a:solidFill>
                  <a:srgbClr val="FF0000"/>
                </a:solidFill>
                <a:latin typeface="微软雅黑" panose="020B0503020204020204" pitchFamily="34" charset="-122"/>
                <a:ea typeface="微软雅黑" panose="020B0503020204020204" pitchFamily="34" charset="-122"/>
              </a:rPr>
              <a:t>数据库系统概述</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数据模型</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数据库系统结构</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数据库系统组成</a:t>
            </a:r>
          </a:p>
        </p:txBody>
      </p:sp>
      <p:cxnSp>
        <p:nvCxnSpPr>
          <p:cNvPr id="14" name="直接连接符 13"/>
          <p:cNvCxnSpPr/>
          <p:nvPr/>
        </p:nvCxnSpPr>
        <p:spPr>
          <a:xfrm>
            <a:off x="4999038" y="15906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999038" y="2263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99038" y="295116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43014" name="文本框 41"/>
          <p:cNvSpPr txBox="1">
            <a:spLocks noChangeArrowheads="1"/>
          </p:cNvSpPr>
          <p:nvPr/>
        </p:nvSpPr>
        <p:spPr bwMode="auto">
          <a:xfrm>
            <a:off x="4506913" y="1012825"/>
            <a:ext cx="552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43015" name="文本框 44"/>
          <p:cNvSpPr txBox="1">
            <a:spLocks noChangeArrowheads="1"/>
          </p:cNvSpPr>
          <p:nvPr/>
        </p:nvSpPr>
        <p:spPr bwMode="auto">
          <a:xfrm>
            <a:off x="4506913" y="167322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43016" name="文本框 46"/>
          <p:cNvSpPr txBox="1">
            <a:spLocks noChangeArrowheads="1"/>
          </p:cNvSpPr>
          <p:nvPr/>
        </p:nvSpPr>
        <p:spPr bwMode="auto">
          <a:xfrm>
            <a:off x="4506913" y="2346325"/>
            <a:ext cx="552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20" name="直接连接符 19"/>
          <p:cNvCxnSpPr/>
          <p:nvPr/>
        </p:nvCxnSpPr>
        <p:spPr>
          <a:xfrm>
            <a:off x="4999038" y="362902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999038" y="429736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43019" name="文本框 57"/>
          <p:cNvSpPr txBox="1">
            <a:spLocks noChangeArrowheads="1"/>
          </p:cNvSpPr>
          <p:nvPr/>
        </p:nvSpPr>
        <p:spPr bwMode="auto">
          <a:xfrm>
            <a:off x="4506913" y="3008313"/>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43020" name="文本框 58"/>
          <p:cNvSpPr txBox="1">
            <a:spLocks noChangeArrowheads="1"/>
          </p:cNvSpPr>
          <p:nvPr/>
        </p:nvSpPr>
        <p:spPr bwMode="auto">
          <a:xfrm>
            <a:off x="4506913" y="3663950"/>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spTree>
  </p:cSld>
  <p:clrMapOvr>
    <a:masterClrMapping/>
  </p:clrMapOvr>
  <p:transition spd="slow" advTm="5856">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681288" y="2017713"/>
            <a:ext cx="782637" cy="795337"/>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fontAlgn="auto" hangingPunct="1">
              <a:spcBef>
                <a:spcPts val="0"/>
              </a:spcBef>
              <a:spcAft>
                <a:spcPts val="0"/>
              </a:spcAft>
              <a:defRPr/>
            </a:pPr>
            <a:endParaRPr lang="zh-CN" altLang="en-US">
              <a:latin typeface="Impact" pitchFamily="34" charset="0"/>
            </a:endParaRPr>
          </a:p>
        </p:txBody>
      </p:sp>
      <p:sp>
        <p:nvSpPr>
          <p:cNvPr id="7" name="椭圆 6"/>
          <p:cNvSpPr/>
          <p:nvPr/>
        </p:nvSpPr>
        <p:spPr>
          <a:xfrm>
            <a:off x="2747963" y="2092325"/>
            <a:ext cx="647700" cy="6588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a:spcBef>
                <a:spcPct val="20000"/>
              </a:spcBef>
              <a:defRPr/>
            </a:pPr>
            <a:r>
              <a:rPr lang="en-US" altLang="zh-CN" sz="4400" dirty="0">
                <a:latin typeface="Rockwell Extra Bold" panose="02060903040505020403" pitchFamily="18" charset="0"/>
              </a:rPr>
              <a:t>2</a:t>
            </a:r>
            <a:endParaRPr lang="zh-CN" altLang="en-US" sz="4400" dirty="0">
              <a:latin typeface="Rockwell Extra Bold" panose="02060903040505020403" pitchFamily="18" charset="0"/>
            </a:endParaRPr>
          </a:p>
        </p:txBody>
      </p:sp>
      <p:cxnSp>
        <p:nvCxnSpPr>
          <p:cNvPr id="8" name="直接连接符 7"/>
          <p:cNvCxnSpPr>
            <a:stCxn id="6" idx="6"/>
          </p:cNvCxnSpPr>
          <p:nvPr/>
        </p:nvCxnSpPr>
        <p:spPr>
          <a:xfrm>
            <a:off x="3463925" y="2416175"/>
            <a:ext cx="3268663" cy="34925"/>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
        <p:nvSpPr>
          <p:cNvPr id="44037" name="TextBox 3"/>
          <p:cNvSpPr txBox="1">
            <a:spLocks noChangeArrowheads="1"/>
          </p:cNvSpPr>
          <p:nvPr/>
        </p:nvSpPr>
        <p:spPr bwMode="auto">
          <a:xfrm>
            <a:off x="3492500" y="1898650"/>
            <a:ext cx="3938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数据库系统概述</a:t>
            </a:r>
          </a:p>
        </p:txBody>
      </p:sp>
      <p:sp>
        <p:nvSpPr>
          <p:cNvPr id="12" name="矩形 48"/>
          <p:cNvSpPr>
            <a:spLocks noChangeArrowheads="1"/>
          </p:cNvSpPr>
          <p:nvPr/>
        </p:nvSpPr>
        <p:spPr bwMode="auto">
          <a:xfrm>
            <a:off x="3635375" y="2557463"/>
            <a:ext cx="3506788"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1" hangingPunct="1">
              <a:lnSpc>
                <a:spcPct val="120000"/>
              </a:lnSpc>
              <a:spcBef>
                <a:spcPts val="600"/>
              </a:spcBef>
              <a:buFont typeface="Arial" panose="020B0604020202020204" pitchFamily="34" charset="0"/>
              <a:buChar char="•"/>
              <a:defRPr/>
            </a:pPr>
            <a:r>
              <a:rPr lang="zh-CN" altLang="en-US" sz="1800" dirty="0">
                <a:solidFill>
                  <a:srgbClr val="FF0000"/>
                </a:solidFill>
                <a:latin typeface="微软雅黑" pitchFamily="34" charset="-122"/>
                <a:ea typeface="微软雅黑" pitchFamily="34" charset="-122"/>
              </a:rPr>
              <a:t>四个基本概念</a:t>
            </a:r>
            <a:endParaRPr lang="en-US" altLang="zh-CN" sz="1800" dirty="0">
              <a:solidFill>
                <a:srgbClr val="FF0000"/>
              </a:solidFill>
              <a:latin typeface="微软雅黑" pitchFamily="34" charset="-122"/>
              <a:ea typeface="微软雅黑" pitchFamily="34" charset="-122"/>
            </a:endParaRP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数据管理技术的产生和发展</a:t>
            </a: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数据库系统的特点 </a:t>
            </a:r>
          </a:p>
        </p:txBody>
      </p:sp>
    </p:spTree>
  </p:cSld>
  <p:clrMapOvr>
    <a:masterClrMapping/>
  </p:clrMapOvr>
  <p:transition spd="slow" advTm="1553">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四个基本概念</a:t>
            </a:r>
          </a:p>
        </p:txBody>
      </p:sp>
      <p:grpSp>
        <p:nvGrpSpPr>
          <p:cNvPr id="29" name="Group 69"/>
          <p:cNvGrpSpPr/>
          <p:nvPr/>
        </p:nvGrpSpPr>
        <p:grpSpPr>
          <a:xfrm>
            <a:off x="1051193" y="1036413"/>
            <a:ext cx="547200" cy="546421"/>
            <a:chOff x="9145588" y="4435475"/>
            <a:chExt cx="464344" cy="465138"/>
          </a:xfrm>
          <a:solidFill>
            <a:schemeClr val="tx2"/>
          </a:solidFill>
        </p:grpSpPr>
        <p:sp>
          <p:nvSpPr>
            <p:cNvPr id="30"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eaLnBrk="1">
                <a:lnSpc>
                  <a:spcPct val="120000"/>
                </a:lnSpc>
                <a:defRPr/>
              </a:pPr>
              <a:endParaRPr lang="en-US" sz="900">
                <a:ea typeface="微软雅黑" panose="020B0503020204020204" pitchFamily="34" charset="-122"/>
                <a:cs typeface="+mn-ea"/>
                <a:sym typeface="Arial" panose="020B0604020202020204" pitchFamily="34" charset="0"/>
              </a:endParaRPr>
            </a:p>
          </p:txBody>
        </p:sp>
        <p:sp>
          <p:nvSpPr>
            <p:cNvPr id="31"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eaLnBrk="1">
                <a:lnSpc>
                  <a:spcPct val="120000"/>
                </a:lnSpc>
                <a:defRPr/>
              </a:pPr>
              <a:endParaRPr lang="en-US" sz="900">
                <a:ea typeface="微软雅黑" panose="020B0503020204020204" pitchFamily="34" charset="-122"/>
                <a:cs typeface="+mn-ea"/>
                <a:sym typeface="Arial" panose="020B0604020202020204" pitchFamily="34" charset="0"/>
              </a:endParaRPr>
            </a:p>
          </p:txBody>
        </p:sp>
        <p:sp>
          <p:nvSpPr>
            <p:cNvPr id="32"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eaLnBrk="1">
                <a:lnSpc>
                  <a:spcPct val="120000"/>
                </a:lnSpc>
                <a:defRPr/>
              </a:pPr>
              <a:endParaRPr lang="en-US" sz="900">
                <a:ea typeface="微软雅黑" panose="020B0503020204020204" pitchFamily="34" charset="-122"/>
                <a:cs typeface="+mn-ea"/>
                <a:sym typeface="Arial" panose="020B0604020202020204" pitchFamily="34" charset="0"/>
              </a:endParaRPr>
            </a:p>
          </p:txBody>
        </p:sp>
        <p:sp>
          <p:nvSpPr>
            <p:cNvPr id="33"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eaLnBrk="1">
                <a:lnSpc>
                  <a:spcPct val="120000"/>
                </a:lnSpc>
                <a:defRPr/>
              </a:pPr>
              <a:endParaRPr lang="en-US" sz="900">
                <a:ea typeface="微软雅黑" panose="020B0503020204020204" pitchFamily="34" charset="-122"/>
                <a:cs typeface="+mn-ea"/>
                <a:sym typeface="Arial" panose="020B0604020202020204" pitchFamily="34" charset="0"/>
              </a:endParaRPr>
            </a:p>
          </p:txBody>
        </p:sp>
        <p:sp>
          <p:nvSpPr>
            <p:cNvPr id="34"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eaLnBrk="1">
                <a:lnSpc>
                  <a:spcPct val="120000"/>
                </a:lnSpc>
                <a:defRPr/>
              </a:pPr>
              <a:endParaRPr lang="en-US" sz="900">
                <a:ea typeface="微软雅黑" panose="020B0503020204020204" pitchFamily="34" charset="-122"/>
                <a:cs typeface="+mn-ea"/>
                <a:sym typeface="Arial" panose="020B0604020202020204" pitchFamily="34" charset="0"/>
              </a:endParaRPr>
            </a:p>
          </p:txBody>
        </p:sp>
        <p:sp>
          <p:nvSpPr>
            <p:cNvPr id="35"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eaLnBrk="1">
                <a:lnSpc>
                  <a:spcPct val="120000"/>
                </a:lnSpc>
                <a:defRPr/>
              </a:pPr>
              <a:endParaRPr lang="en-US" sz="900">
                <a:ea typeface="微软雅黑" panose="020B0503020204020204" pitchFamily="34" charset="-122"/>
                <a:cs typeface="+mn-ea"/>
                <a:sym typeface="Arial" panose="020B0604020202020204" pitchFamily="34" charset="0"/>
              </a:endParaRPr>
            </a:p>
          </p:txBody>
        </p:sp>
        <p:sp>
          <p:nvSpPr>
            <p:cNvPr id="36"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eaLnBrk="1">
                <a:lnSpc>
                  <a:spcPct val="120000"/>
                </a:lnSpc>
                <a:defRPr/>
              </a:pPr>
              <a:endParaRPr lang="en-US" sz="900">
                <a:ea typeface="微软雅黑" panose="020B0503020204020204" pitchFamily="34" charset="-122"/>
                <a:cs typeface="+mn-ea"/>
                <a:sym typeface="Arial" panose="020B0604020202020204" pitchFamily="34" charset="0"/>
              </a:endParaRPr>
            </a:p>
          </p:txBody>
        </p:sp>
        <p:sp>
          <p:nvSpPr>
            <p:cNvPr id="37"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eaLnBrk="1">
                <a:lnSpc>
                  <a:spcPct val="120000"/>
                </a:lnSpc>
                <a:defRPr/>
              </a:pPr>
              <a:endParaRPr lang="en-US" sz="900">
                <a:ea typeface="微软雅黑" panose="020B0503020204020204" pitchFamily="34" charset="-122"/>
                <a:cs typeface="+mn-ea"/>
                <a:sym typeface="Arial" panose="020B0604020202020204" pitchFamily="34" charset="0"/>
              </a:endParaRPr>
            </a:p>
          </p:txBody>
        </p:sp>
        <p:sp>
          <p:nvSpPr>
            <p:cNvPr id="38"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eaLnBrk="1">
                <a:lnSpc>
                  <a:spcPct val="120000"/>
                </a:lnSpc>
                <a:defRPr/>
              </a:pPr>
              <a:endParaRPr lang="en-US" sz="900">
                <a:ea typeface="微软雅黑" panose="020B0503020204020204" pitchFamily="34" charset="-122"/>
                <a:cs typeface="+mn-ea"/>
                <a:sym typeface="Arial" panose="020B0604020202020204" pitchFamily="34" charset="0"/>
              </a:endParaRPr>
            </a:p>
          </p:txBody>
        </p:sp>
      </p:grpSp>
      <p:grpSp>
        <p:nvGrpSpPr>
          <p:cNvPr id="43" name="Group 83"/>
          <p:cNvGrpSpPr/>
          <p:nvPr/>
        </p:nvGrpSpPr>
        <p:grpSpPr>
          <a:xfrm>
            <a:off x="1089166" y="3415655"/>
            <a:ext cx="516641" cy="511919"/>
            <a:chOff x="5368132" y="3540125"/>
            <a:chExt cx="465138" cy="435769"/>
          </a:xfrm>
          <a:solidFill>
            <a:schemeClr val="accent1"/>
          </a:solidFill>
        </p:grpSpPr>
        <p:sp>
          <p:nvSpPr>
            <p:cNvPr id="44"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eaLnBrk="1">
                <a:lnSpc>
                  <a:spcPct val="120000"/>
                </a:lnSpc>
                <a:defRPr/>
              </a:pPr>
              <a:endParaRPr lang="en-US" sz="900">
                <a:solidFill>
                  <a:srgbClr val="FFFFFF"/>
                </a:solidFill>
                <a:effectLst>
                  <a:outerShdw blurRad="38100" dist="38100" dir="2700000" algn="tl">
                    <a:srgbClr val="000000"/>
                  </a:outerShdw>
                </a:effectLst>
                <a:ea typeface="微软雅黑" panose="020B0503020204020204" pitchFamily="34" charset="-122"/>
                <a:cs typeface="+mn-ea"/>
                <a:sym typeface="Arial" panose="020B0604020202020204" pitchFamily="34" charset="0"/>
              </a:endParaRPr>
            </a:p>
          </p:txBody>
        </p:sp>
        <p:sp>
          <p:nvSpPr>
            <p:cNvPr id="45"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eaLnBrk="1">
                <a:lnSpc>
                  <a:spcPct val="120000"/>
                </a:lnSpc>
                <a:defRPr/>
              </a:pPr>
              <a:endParaRPr lang="en-US" sz="900">
                <a:solidFill>
                  <a:srgbClr val="FFFFFF"/>
                </a:solidFill>
                <a:effectLst>
                  <a:outerShdw blurRad="38100" dist="38100" dir="2700000" algn="tl">
                    <a:srgbClr val="000000"/>
                  </a:outerShdw>
                </a:effectLst>
                <a:ea typeface="微软雅黑" panose="020B0503020204020204" pitchFamily="34" charset="-122"/>
                <a:cs typeface="+mn-ea"/>
                <a:sym typeface="Arial" panose="020B0604020202020204" pitchFamily="34" charset="0"/>
              </a:endParaRPr>
            </a:p>
          </p:txBody>
        </p:sp>
      </p:grpSp>
      <p:sp>
        <p:nvSpPr>
          <p:cNvPr id="29719" name="TextBox 58"/>
          <p:cNvSpPr txBox="1">
            <a:spLocks noChangeArrowheads="1"/>
          </p:cNvSpPr>
          <p:nvPr/>
        </p:nvSpPr>
        <p:spPr bwMode="auto">
          <a:xfrm>
            <a:off x="1704975" y="1141413"/>
            <a:ext cx="17113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lnSpc>
                <a:spcPct val="120000"/>
              </a:lnSpc>
              <a:defRPr/>
            </a:pPr>
            <a:r>
              <a:rPr lang="zh-CN" altLang="en-US" sz="2000" b="1">
                <a:solidFill>
                  <a:schemeClr val="bg1">
                    <a:lumMod val="50000"/>
                  </a:schemeClr>
                </a:solidFill>
                <a:ea typeface="微软雅黑" pitchFamily="34" charset="-122"/>
                <a:sym typeface="Arial" pitchFamily="34" charset="0"/>
              </a:rPr>
              <a:t>数据（</a:t>
            </a:r>
            <a:r>
              <a:rPr lang="en-US" altLang="zh-CN" sz="2000" b="1">
                <a:solidFill>
                  <a:schemeClr val="bg1">
                    <a:lumMod val="50000"/>
                  </a:schemeClr>
                </a:solidFill>
                <a:ea typeface="微软雅黑" pitchFamily="34" charset="-122"/>
                <a:sym typeface="Arial" pitchFamily="34" charset="0"/>
              </a:rPr>
              <a:t>Data</a:t>
            </a:r>
            <a:r>
              <a:rPr lang="zh-CN" altLang="en-US" sz="2000" b="1">
                <a:solidFill>
                  <a:schemeClr val="bg1">
                    <a:lumMod val="50000"/>
                  </a:schemeClr>
                </a:solidFill>
                <a:ea typeface="微软雅黑" pitchFamily="34" charset="-122"/>
                <a:sym typeface="Arial" pitchFamily="34" charset="0"/>
              </a:rPr>
              <a:t>）</a:t>
            </a:r>
            <a:endParaRPr lang="en-GB" altLang="zh-CN" sz="2000" b="1">
              <a:solidFill>
                <a:schemeClr val="bg1">
                  <a:lumMod val="50000"/>
                </a:schemeClr>
              </a:solidFill>
              <a:ea typeface="微软雅黑" pitchFamily="34" charset="-122"/>
              <a:sym typeface="Arial" pitchFamily="34" charset="0"/>
            </a:endParaRPr>
          </a:p>
        </p:txBody>
      </p:sp>
      <p:pic>
        <p:nvPicPr>
          <p:cNvPr id="45062" name="Picture 6"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688" y="249555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1" name="TextBox 73"/>
          <p:cNvSpPr txBox="1">
            <a:spLocks noChangeArrowheads="1"/>
          </p:cNvSpPr>
          <p:nvPr/>
        </p:nvSpPr>
        <p:spPr bwMode="auto">
          <a:xfrm>
            <a:off x="1749425" y="3438525"/>
            <a:ext cx="5126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lnSpc>
                <a:spcPct val="120000"/>
              </a:lnSpc>
              <a:defRPr/>
            </a:pPr>
            <a:r>
              <a:rPr lang="zh-CN" altLang="en-US" sz="2000" b="1">
                <a:solidFill>
                  <a:schemeClr val="bg1">
                    <a:lumMod val="50000"/>
                  </a:schemeClr>
                </a:solidFill>
                <a:ea typeface="微软雅黑" pitchFamily="34" charset="-122"/>
                <a:sym typeface="Arial" pitchFamily="34" charset="0"/>
              </a:rPr>
              <a:t>数据库系统（</a:t>
            </a:r>
            <a:r>
              <a:rPr lang="en-US" altLang="zh-CN" sz="2000" b="1">
                <a:solidFill>
                  <a:schemeClr val="bg1">
                    <a:lumMod val="50000"/>
                  </a:schemeClr>
                </a:solidFill>
                <a:ea typeface="微软雅黑" pitchFamily="34" charset="-122"/>
                <a:sym typeface="Arial" pitchFamily="34" charset="0"/>
              </a:rPr>
              <a:t>DBS:Database System</a:t>
            </a:r>
            <a:r>
              <a:rPr lang="zh-CN" altLang="en-US" sz="2000" b="1">
                <a:solidFill>
                  <a:schemeClr val="bg1">
                    <a:lumMod val="50000"/>
                  </a:schemeClr>
                </a:solidFill>
                <a:ea typeface="微软雅黑" pitchFamily="34" charset="-122"/>
                <a:sym typeface="Arial" pitchFamily="34" charset="0"/>
              </a:rPr>
              <a:t>）</a:t>
            </a:r>
            <a:endParaRPr lang="en-GB" altLang="zh-CN" sz="2000" b="1">
              <a:solidFill>
                <a:schemeClr val="bg1">
                  <a:lumMod val="50000"/>
                </a:schemeClr>
              </a:solidFill>
              <a:ea typeface="微软雅黑" pitchFamily="34" charset="-122"/>
              <a:sym typeface="Arial" pitchFamily="34" charset="0"/>
            </a:endParaRPr>
          </a:p>
        </p:txBody>
      </p:sp>
      <p:pic>
        <p:nvPicPr>
          <p:cNvPr id="45064" name="Picture 8"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38" y="1743075"/>
            <a:ext cx="4699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3" name="TextBox 75"/>
          <p:cNvSpPr txBox="1">
            <a:spLocks noChangeArrowheads="1"/>
          </p:cNvSpPr>
          <p:nvPr/>
        </p:nvSpPr>
        <p:spPr bwMode="auto">
          <a:xfrm>
            <a:off x="1704975" y="1828800"/>
            <a:ext cx="4235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lnSpc>
                <a:spcPct val="120000"/>
              </a:lnSpc>
              <a:defRPr/>
            </a:pPr>
            <a:r>
              <a:rPr lang="zh-CN" altLang="en-US" sz="2000" b="1">
                <a:solidFill>
                  <a:schemeClr val="bg1">
                    <a:lumMod val="50000"/>
                  </a:schemeClr>
                </a:solidFill>
                <a:ea typeface="微软雅黑" pitchFamily="34" charset="-122"/>
                <a:sym typeface="Arial" pitchFamily="34" charset="0"/>
              </a:rPr>
              <a:t>数据库（</a:t>
            </a:r>
            <a:r>
              <a:rPr lang="en-US" altLang="zh-CN" sz="2000" b="1">
                <a:solidFill>
                  <a:schemeClr val="bg1">
                    <a:lumMod val="50000"/>
                  </a:schemeClr>
                </a:solidFill>
                <a:ea typeface="微软雅黑" pitchFamily="34" charset="-122"/>
                <a:sym typeface="Arial" pitchFamily="34" charset="0"/>
              </a:rPr>
              <a:t>DB:Database</a:t>
            </a:r>
            <a:r>
              <a:rPr lang="zh-CN" altLang="en-US" sz="2000" b="1">
                <a:solidFill>
                  <a:schemeClr val="bg1">
                    <a:lumMod val="50000"/>
                  </a:schemeClr>
                </a:solidFill>
                <a:ea typeface="微软雅黑" pitchFamily="34" charset="-122"/>
                <a:sym typeface="Arial" pitchFamily="34" charset="0"/>
              </a:rPr>
              <a:t>）</a:t>
            </a:r>
            <a:endParaRPr lang="en-GB" altLang="zh-CN" sz="2000" b="1">
              <a:solidFill>
                <a:schemeClr val="bg1">
                  <a:lumMod val="50000"/>
                </a:schemeClr>
              </a:solidFill>
              <a:ea typeface="微软雅黑" pitchFamily="34" charset="-122"/>
              <a:sym typeface="Arial" pitchFamily="34" charset="0"/>
            </a:endParaRPr>
          </a:p>
        </p:txBody>
      </p:sp>
      <p:sp>
        <p:nvSpPr>
          <p:cNvPr id="29724" name="TextBox 76"/>
          <p:cNvSpPr txBox="1">
            <a:spLocks noChangeArrowheads="1"/>
          </p:cNvSpPr>
          <p:nvPr/>
        </p:nvSpPr>
        <p:spPr bwMode="auto">
          <a:xfrm>
            <a:off x="1731963" y="2638425"/>
            <a:ext cx="6656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lnSpc>
                <a:spcPct val="120000"/>
              </a:lnSpc>
              <a:defRPr/>
            </a:pPr>
            <a:r>
              <a:rPr lang="zh-CN" altLang="en-US" sz="2000" b="1">
                <a:solidFill>
                  <a:schemeClr val="bg1">
                    <a:lumMod val="50000"/>
                  </a:schemeClr>
                </a:solidFill>
                <a:ea typeface="微软雅黑" pitchFamily="34" charset="-122"/>
                <a:sym typeface="Arial" pitchFamily="34" charset="0"/>
              </a:rPr>
              <a:t>数据库管理系统（</a:t>
            </a:r>
            <a:r>
              <a:rPr lang="en-US" altLang="zh-CN" sz="2000" b="1">
                <a:solidFill>
                  <a:schemeClr val="bg1">
                    <a:lumMod val="50000"/>
                  </a:schemeClr>
                </a:solidFill>
                <a:ea typeface="微软雅黑" pitchFamily="34" charset="-122"/>
                <a:sym typeface="Arial" pitchFamily="34" charset="0"/>
              </a:rPr>
              <a:t>DBMS:Database Management System</a:t>
            </a:r>
            <a:r>
              <a:rPr lang="zh-CN" altLang="en-US" sz="2000" b="1">
                <a:solidFill>
                  <a:schemeClr val="bg1">
                    <a:lumMod val="50000"/>
                  </a:schemeClr>
                </a:solidFill>
                <a:ea typeface="微软雅黑" pitchFamily="34" charset="-122"/>
                <a:sym typeface="Arial" pitchFamily="34" charset="0"/>
              </a:rPr>
              <a:t>）</a:t>
            </a:r>
            <a:endParaRPr lang="en-GB" altLang="zh-CN" sz="2000" b="1">
              <a:solidFill>
                <a:schemeClr val="bg1">
                  <a:lumMod val="50000"/>
                </a:schemeClr>
              </a:solidFill>
              <a:ea typeface="微软雅黑" pitchFamily="34" charset="-122"/>
              <a:sym typeface="Arial" pitchFamily="34" charset="0"/>
            </a:endParaRPr>
          </a:p>
        </p:txBody>
      </p:sp>
    </p:spTree>
  </p:cSld>
  <p:clrMapOvr>
    <a:masterClrMapping/>
  </p:clrMapOvr>
  <p:transition spd="slow" advTm="21529">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zh-CN" smtClean="0"/>
              <a:t>1</a:t>
            </a:r>
            <a:r>
              <a:rPr smtClean="0"/>
              <a:t>）数据</a:t>
            </a:r>
          </a:p>
        </p:txBody>
      </p:sp>
      <p:cxnSp>
        <p:nvCxnSpPr>
          <p:cNvPr id="18" name="直接连接符 17"/>
          <p:cNvCxnSpPr/>
          <p:nvPr/>
        </p:nvCxnSpPr>
        <p:spPr>
          <a:xfrm flipV="1">
            <a:off x="1016000" y="1263650"/>
            <a:ext cx="7832725" cy="9525"/>
          </a:xfrm>
          <a:prstGeom prst="line">
            <a:avLst/>
          </a:prstGeom>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16000" y="854075"/>
            <a:ext cx="109538" cy="62388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71305" tIns="35652" rIns="71305" bIns="35652" anchor="ctr"/>
          <a:lstStyle/>
          <a:p>
            <a:pPr algn="ctr" defTabSz="713049" eaLnBrk="1" hangingPunct="1">
              <a:lnSpc>
                <a:spcPct val="120000"/>
              </a:lnSpc>
              <a:defRPr/>
            </a:pPr>
            <a:endParaRPr lang="zh-CN" altLang="en-US" sz="1400" b="1" kern="0" dirty="0">
              <a:solidFill>
                <a:sysClr val="window" lastClr="FFFFFF">
                  <a:lumMod val="95000"/>
                </a:sysClr>
              </a:solidFill>
              <a:latin typeface="微软雅黑" pitchFamily="34" charset="-122"/>
              <a:ea typeface="微软雅黑" pitchFamily="34" charset="-122"/>
            </a:endParaRPr>
          </a:p>
        </p:txBody>
      </p:sp>
      <p:sp>
        <p:nvSpPr>
          <p:cNvPr id="45061" name="TextBox 11"/>
          <p:cNvSpPr txBox="1">
            <a:spLocks noChangeArrowheads="1"/>
          </p:cNvSpPr>
          <p:nvPr/>
        </p:nvSpPr>
        <p:spPr bwMode="auto">
          <a:xfrm>
            <a:off x="1125538" y="884238"/>
            <a:ext cx="25701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eaLnBrk="1" hangingPunct="1">
              <a:defRPr/>
            </a:pP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rPr>
              <a:t>数据的概念</a:t>
            </a:r>
          </a:p>
        </p:txBody>
      </p:sp>
      <p:cxnSp>
        <p:nvCxnSpPr>
          <p:cNvPr id="25" name="直接连接符 24"/>
          <p:cNvCxnSpPr/>
          <p:nvPr/>
        </p:nvCxnSpPr>
        <p:spPr>
          <a:xfrm>
            <a:off x="1058863" y="4595813"/>
            <a:ext cx="303688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1" name="Rectangle 3"/>
          <p:cNvSpPr txBox="1">
            <a:spLocks noChangeArrowheads="1"/>
          </p:cNvSpPr>
          <p:nvPr/>
        </p:nvSpPr>
        <p:spPr bwMode="auto">
          <a:xfrm>
            <a:off x="1143000" y="1344613"/>
            <a:ext cx="3095625" cy="3289300"/>
          </a:xfrm>
          <a:prstGeom prst="rect">
            <a:avLst/>
          </a:prstGeom>
          <a:extLst/>
        </p:spPr>
        <p:txBody>
          <a:bodyPr>
            <a:spAutoFit/>
          </a:bodyPr>
          <a:lstStyle>
            <a:lvl1pPr marL="341313" indent="-341313" algn="l" defTabSz="912813"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433"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0"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eaLnBrk="1" hangingPunct="1">
              <a:lnSpc>
                <a:spcPts val="2300"/>
              </a:lnSpc>
              <a:buSzPct val="80000"/>
              <a:buFont typeface="Wingdings" panose="05000000000000000000" pitchFamily="2" charset="2"/>
              <a:buChar char="l"/>
              <a:defRPr/>
            </a:pPr>
            <a:r>
              <a:rPr lang="zh-CN" altLang="en-US" sz="1600">
                <a:solidFill>
                  <a:schemeClr val="tx1">
                    <a:lumMod val="50000"/>
                    <a:lumOff val="50000"/>
                  </a:schemeClr>
                </a:solidFill>
                <a:latin typeface="微软雅黑" pitchFamily="34" charset="-122"/>
                <a:ea typeface="微软雅黑" pitchFamily="34" charset="-122"/>
              </a:rPr>
              <a:t>数据：是数据库中存储的基本对象</a:t>
            </a:r>
          </a:p>
          <a:p>
            <a:pPr marL="285750" indent="-285750" eaLnBrk="1" hangingPunct="1">
              <a:lnSpc>
                <a:spcPts val="2300"/>
              </a:lnSpc>
              <a:buSzPct val="80000"/>
              <a:buFont typeface="Wingdings" panose="05000000000000000000" pitchFamily="2" charset="2"/>
              <a:buChar char="l"/>
              <a:defRPr/>
            </a:pPr>
            <a:r>
              <a:rPr lang="zh-CN" altLang="en-US" sz="1600">
                <a:solidFill>
                  <a:schemeClr val="tx1">
                    <a:lumMod val="50000"/>
                    <a:lumOff val="50000"/>
                  </a:schemeClr>
                </a:solidFill>
                <a:latin typeface="微软雅黑" pitchFamily="34" charset="-122"/>
                <a:ea typeface="微软雅黑" pitchFamily="34" charset="-122"/>
              </a:rPr>
              <a:t>数据的定义：描述事物的符号记录</a:t>
            </a:r>
          </a:p>
          <a:p>
            <a:pPr marL="285750" indent="-285750" eaLnBrk="1" hangingPunct="1">
              <a:lnSpc>
                <a:spcPts val="2300"/>
              </a:lnSpc>
              <a:buSzPct val="80000"/>
              <a:buFont typeface="Wingdings" panose="05000000000000000000" pitchFamily="2" charset="2"/>
              <a:buChar char="l"/>
              <a:defRPr/>
            </a:pPr>
            <a:r>
              <a:rPr lang="zh-CN" altLang="en-US" sz="1600">
                <a:solidFill>
                  <a:schemeClr val="tx1">
                    <a:lumMod val="50000"/>
                    <a:lumOff val="50000"/>
                  </a:schemeClr>
                </a:solidFill>
                <a:latin typeface="微软雅黑" pitchFamily="34" charset="-122"/>
                <a:ea typeface="微软雅黑" pitchFamily="34" charset="-122"/>
              </a:rPr>
              <a:t>数据的种类：文字、图形、图像、声音</a:t>
            </a:r>
          </a:p>
          <a:p>
            <a:pPr marL="285750" indent="-285750" eaLnBrk="1" hangingPunct="1">
              <a:lnSpc>
                <a:spcPts val="2300"/>
              </a:lnSpc>
              <a:buSzPct val="80000"/>
              <a:buFont typeface="Wingdings" panose="05000000000000000000" pitchFamily="2" charset="2"/>
              <a:buChar char="l"/>
              <a:defRPr/>
            </a:pPr>
            <a:r>
              <a:rPr lang="zh-CN" altLang="en-US" sz="1600">
                <a:solidFill>
                  <a:schemeClr val="tx1">
                    <a:lumMod val="50000"/>
                    <a:lumOff val="50000"/>
                  </a:schemeClr>
                </a:solidFill>
                <a:latin typeface="微软雅黑" pitchFamily="34" charset="-122"/>
                <a:ea typeface="微软雅黑" pitchFamily="34" charset="-122"/>
              </a:rPr>
              <a:t>数据的特点：数据与其语义是不可分的</a:t>
            </a:r>
          </a:p>
          <a:p>
            <a:pPr marL="285750" indent="-285750" eaLnBrk="1" hangingPunct="1">
              <a:lnSpc>
                <a:spcPts val="2300"/>
              </a:lnSpc>
              <a:buSzPct val="80000"/>
              <a:buFont typeface="Wingdings" panose="05000000000000000000" pitchFamily="2" charset="2"/>
              <a:buChar char="l"/>
              <a:defRPr/>
            </a:pPr>
            <a:r>
              <a:rPr lang="zh-CN" altLang="en-US" sz="1600">
                <a:solidFill>
                  <a:schemeClr val="tx1">
                    <a:lumMod val="50000"/>
                    <a:lumOff val="50000"/>
                  </a:schemeClr>
                </a:solidFill>
                <a:latin typeface="微软雅黑" pitchFamily="34" charset="-122"/>
                <a:ea typeface="微软雅黑" pitchFamily="34" charset="-122"/>
              </a:rPr>
              <a:t>数据的语义</a:t>
            </a:r>
          </a:p>
          <a:p>
            <a:pPr marL="450850" lvl="1" indent="-180975" eaLnBrk="1" hangingPunct="1">
              <a:lnSpc>
                <a:spcPts val="24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如：</a:t>
            </a:r>
            <a:r>
              <a:rPr lang="en-US" altLang="zh-CN" sz="1400">
                <a:solidFill>
                  <a:schemeClr val="tx1">
                    <a:lumMod val="50000"/>
                    <a:lumOff val="50000"/>
                  </a:schemeClr>
                </a:solidFill>
                <a:latin typeface="华文中宋" panose="02010600040101010101" pitchFamily="2" charset="-122"/>
                <a:ea typeface="华文中宋" panose="02010600040101010101" pitchFamily="2" charset="-122"/>
              </a:rPr>
              <a:t>4.0</a:t>
            </a: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是学制为</a:t>
            </a:r>
            <a:r>
              <a:rPr lang="en-US" altLang="zh-CN" sz="1400">
                <a:solidFill>
                  <a:schemeClr val="tx1">
                    <a:lumMod val="50000"/>
                    <a:lumOff val="50000"/>
                  </a:schemeClr>
                </a:solidFill>
                <a:latin typeface="华文中宋" panose="02010600040101010101" pitchFamily="2" charset="-122"/>
                <a:ea typeface="华文中宋" panose="02010600040101010101" pitchFamily="2" charset="-122"/>
              </a:rPr>
              <a:t>4</a:t>
            </a: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年制</a:t>
            </a:r>
            <a:endPar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endParaRPr>
          </a:p>
        </p:txBody>
      </p:sp>
      <p:pic>
        <p:nvPicPr>
          <p:cNvPr id="12" name="Picture 7"/>
          <p:cNvPicPr>
            <a:picLocks noChangeAspect="1" noChangeArrowheads="1"/>
          </p:cNvPicPr>
          <p:nvPr/>
        </p:nvPicPr>
        <p:blipFill>
          <a:blip r:embed="rId2"/>
          <a:srcRect/>
          <a:stretch>
            <a:fillRect/>
          </a:stretch>
        </p:blipFill>
        <p:spPr bwMode="auto">
          <a:xfrm>
            <a:off x="4214813" y="2147888"/>
            <a:ext cx="4633912" cy="24479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Tm="64162">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zh-CN" smtClean="0"/>
              <a:t>2</a:t>
            </a:r>
            <a:r>
              <a:rPr smtClean="0"/>
              <a:t>）数据库</a:t>
            </a:r>
          </a:p>
        </p:txBody>
      </p:sp>
      <p:cxnSp>
        <p:nvCxnSpPr>
          <p:cNvPr id="18" name="直接连接符 17"/>
          <p:cNvCxnSpPr/>
          <p:nvPr/>
        </p:nvCxnSpPr>
        <p:spPr>
          <a:xfrm>
            <a:off x="1003300" y="1273175"/>
            <a:ext cx="7543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03300" y="854075"/>
            <a:ext cx="109538" cy="62388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71305" tIns="35652" rIns="71305" bIns="35652" anchor="ctr"/>
          <a:lstStyle/>
          <a:p>
            <a:pPr algn="ctr" defTabSz="713049" eaLnBrk="1" hangingPunct="1">
              <a:lnSpc>
                <a:spcPct val="120000"/>
              </a:lnSpc>
              <a:defRPr/>
            </a:pPr>
            <a:endParaRPr lang="zh-CN" altLang="en-US" sz="1400" b="1" kern="0" dirty="0">
              <a:solidFill>
                <a:sysClr val="window" lastClr="FFFFFF">
                  <a:lumMod val="95000"/>
                </a:sysClr>
              </a:solidFill>
              <a:latin typeface="微软雅黑" pitchFamily="34" charset="-122"/>
              <a:ea typeface="微软雅黑" pitchFamily="34" charset="-122"/>
            </a:endParaRPr>
          </a:p>
        </p:txBody>
      </p:sp>
      <p:sp>
        <p:nvSpPr>
          <p:cNvPr id="48133" name="TextBox 11"/>
          <p:cNvSpPr txBox="1">
            <a:spLocks noChangeArrowheads="1"/>
          </p:cNvSpPr>
          <p:nvPr/>
        </p:nvSpPr>
        <p:spPr bwMode="auto">
          <a:xfrm>
            <a:off x="1112838" y="854075"/>
            <a:ext cx="2570162"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eaLnBrk="1" hangingPunct="1"/>
            <a:r>
              <a:rPr lang="zh-CN" altLang="en-US" sz="2000" b="1">
                <a:solidFill>
                  <a:srgbClr val="7F7F7F"/>
                </a:solidFill>
                <a:latin typeface="微软雅黑" panose="020B0503020204020204" pitchFamily="34" charset="-122"/>
                <a:ea typeface="微软雅黑" panose="020B0503020204020204" pitchFamily="34" charset="-122"/>
              </a:rPr>
              <a:t>数据库的概念</a:t>
            </a:r>
          </a:p>
        </p:txBody>
      </p:sp>
      <p:cxnSp>
        <p:nvCxnSpPr>
          <p:cNvPr id="25" name="直接连接符 24"/>
          <p:cNvCxnSpPr/>
          <p:nvPr/>
        </p:nvCxnSpPr>
        <p:spPr>
          <a:xfrm>
            <a:off x="1046163" y="4697413"/>
            <a:ext cx="447675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1130300" y="1373188"/>
            <a:ext cx="4392613" cy="3324225"/>
          </a:xfrm>
          <a:prstGeom prst="rect">
            <a:avLst/>
          </a:prstGeom>
          <a:extLst/>
        </p:spPr>
        <p:txBody>
          <a:bodyPr>
            <a:spAutoFit/>
          </a:bodyPr>
          <a:lstStyle>
            <a:lvl1pPr marL="341313" indent="-341313" algn="l" defTabSz="912813"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433"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0"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eaLnBrk="1" hangingPunct="1">
              <a:lnSpc>
                <a:spcPct val="150000"/>
              </a:lnSpc>
              <a:buSzPct val="80000"/>
              <a:buFont typeface="Wingdings" panose="05000000000000000000" pitchFamily="2" charset="2"/>
              <a:buChar char="l"/>
              <a:defRPr/>
            </a:pPr>
            <a:r>
              <a:rPr lang="zh-CN" altLang="en-US" sz="1600" smtClean="0">
                <a:solidFill>
                  <a:schemeClr val="tx1">
                    <a:lumMod val="50000"/>
                    <a:lumOff val="50000"/>
                  </a:schemeClr>
                </a:solidFill>
                <a:latin typeface="微软雅黑" panose="020B0503020204020204" pitchFamily="34" charset="-122"/>
                <a:ea typeface="微软雅黑" panose="020B0503020204020204" pitchFamily="34" charset="-122"/>
              </a:rPr>
              <a:t>数据库的定义</a:t>
            </a:r>
          </a:p>
          <a:p>
            <a:pPr marL="450850" lvl="1" indent="-180975" eaLnBrk="1" hangingPunct="1">
              <a:lnSpc>
                <a:spcPts val="24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数据库</a:t>
            </a:r>
            <a:r>
              <a:rPr lang="en-US" altLang="zh-CN" sz="1400">
                <a:solidFill>
                  <a:schemeClr val="tx1">
                    <a:lumMod val="50000"/>
                    <a:lumOff val="50000"/>
                  </a:schemeClr>
                </a:solidFill>
                <a:latin typeface="华文中宋" panose="02010600040101010101" pitchFamily="2" charset="-122"/>
                <a:ea typeface="华文中宋" panose="02010600040101010101" pitchFamily="2" charset="-122"/>
              </a:rPr>
              <a:t>(</a:t>
            </a: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简称</a:t>
            </a:r>
            <a:r>
              <a:rPr lang="en-US" altLang="zh-CN" sz="1400">
                <a:solidFill>
                  <a:schemeClr val="tx1">
                    <a:lumMod val="50000"/>
                    <a:lumOff val="50000"/>
                  </a:schemeClr>
                </a:solidFill>
                <a:latin typeface="华文中宋" panose="02010600040101010101" pitchFamily="2" charset="-122"/>
                <a:ea typeface="华文中宋" panose="02010600040101010101" pitchFamily="2" charset="-122"/>
              </a:rPr>
              <a:t>DB)</a:t>
            </a: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是长期储存在计算机内、有组织的、可共享的大量数据的集合。</a:t>
            </a:r>
          </a:p>
          <a:p>
            <a:pPr marL="285750" indent="-285750" eaLnBrk="1" hangingPunct="1">
              <a:lnSpc>
                <a:spcPct val="150000"/>
              </a:lnSpc>
              <a:buSzPct val="80000"/>
              <a:buFont typeface="Wingdings" panose="05000000000000000000" pitchFamily="2" charset="2"/>
              <a:buChar char="l"/>
              <a:defRPr/>
            </a:pPr>
            <a:r>
              <a:rPr lang="zh-CN" altLang="en-US" sz="1600" smtClean="0">
                <a:solidFill>
                  <a:schemeClr val="tx1">
                    <a:lumMod val="50000"/>
                    <a:lumOff val="50000"/>
                  </a:schemeClr>
                </a:solidFill>
                <a:latin typeface="微软雅黑" panose="020B0503020204020204" pitchFamily="34" charset="-122"/>
                <a:ea typeface="微软雅黑" panose="020B0503020204020204" pitchFamily="34" charset="-122"/>
              </a:rPr>
              <a:t>数据库的基本特征</a:t>
            </a:r>
          </a:p>
          <a:p>
            <a:pPr marL="450850" lvl="1" indent="-180975" eaLnBrk="1" hangingPunct="1">
              <a:lnSpc>
                <a:spcPts val="24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数据按一定的数据模型组织、描述和储存</a:t>
            </a:r>
          </a:p>
          <a:p>
            <a:pPr marL="450850" lvl="1" indent="-180975" eaLnBrk="1" hangingPunct="1">
              <a:lnSpc>
                <a:spcPts val="24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可为各种用户共享</a:t>
            </a:r>
          </a:p>
          <a:p>
            <a:pPr marL="450850" lvl="1" indent="-180975" eaLnBrk="1" hangingPunct="1">
              <a:lnSpc>
                <a:spcPts val="24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冗余度较小</a:t>
            </a:r>
          </a:p>
          <a:p>
            <a:pPr marL="450850" lvl="1" indent="-180975" eaLnBrk="1" hangingPunct="1">
              <a:lnSpc>
                <a:spcPts val="24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数据独立性较高</a:t>
            </a:r>
          </a:p>
          <a:p>
            <a:pPr marL="450850" lvl="1" indent="-180975" eaLnBrk="1" hangingPunct="1">
              <a:lnSpc>
                <a:spcPts val="24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易扩展</a:t>
            </a:r>
            <a:endPar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endParaRPr>
          </a:p>
        </p:txBody>
      </p:sp>
      <p:pic>
        <p:nvPicPr>
          <p:cNvPr id="48136" name="Picture 10"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438" y="2252663"/>
            <a:ext cx="3122612"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77385">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zh-CN" smtClean="0"/>
              <a:t>3</a:t>
            </a:r>
            <a:r>
              <a:rPr smtClean="0"/>
              <a:t>）数据库管理系统</a:t>
            </a:r>
          </a:p>
        </p:txBody>
      </p:sp>
      <p:cxnSp>
        <p:nvCxnSpPr>
          <p:cNvPr id="18" name="直接连接符 17"/>
          <p:cNvCxnSpPr/>
          <p:nvPr/>
        </p:nvCxnSpPr>
        <p:spPr>
          <a:xfrm>
            <a:off x="1008063" y="1273175"/>
            <a:ext cx="7543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08063" y="854075"/>
            <a:ext cx="109537" cy="62388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71305" tIns="35652" rIns="71305" bIns="35652" anchor="ctr"/>
          <a:lstStyle/>
          <a:p>
            <a:pPr algn="ctr" defTabSz="713049" eaLnBrk="1" hangingPunct="1">
              <a:lnSpc>
                <a:spcPct val="120000"/>
              </a:lnSpc>
              <a:defRPr/>
            </a:pPr>
            <a:endParaRPr lang="zh-CN" altLang="en-US" sz="1400" b="1" kern="0" dirty="0">
              <a:solidFill>
                <a:sysClr val="window" lastClr="FFFFFF">
                  <a:lumMod val="95000"/>
                </a:sysClr>
              </a:solidFill>
              <a:latin typeface="微软雅黑" pitchFamily="34" charset="-122"/>
              <a:ea typeface="微软雅黑" pitchFamily="34" charset="-122"/>
            </a:endParaRPr>
          </a:p>
        </p:txBody>
      </p:sp>
      <p:sp>
        <p:nvSpPr>
          <p:cNvPr id="49157" name="TextBox 11"/>
          <p:cNvSpPr txBox="1">
            <a:spLocks noChangeArrowheads="1"/>
          </p:cNvSpPr>
          <p:nvPr/>
        </p:nvSpPr>
        <p:spPr bwMode="auto">
          <a:xfrm>
            <a:off x="1117600" y="854075"/>
            <a:ext cx="257016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eaLnBrk="1" hangingPunct="1"/>
            <a:r>
              <a:rPr lang="zh-CN" altLang="en-US" sz="2000" b="1">
                <a:solidFill>
                  <a:srgbClr val="7F7F7F"/>
                </a:solidFill>
                <a:latin typeface="微软雅黑" panose="020B0503020204020204" pitchFamily="34" charset="-122"/>
                <a:ea typeface="微软雅黑" panose="020B0503020204020204" pitchFamily="34" charset="-122"/>
              </a:rPr>
              <a:t>数据库管理系统概念</a:t>
            </a:r>
          </a:p>
        </p:txBody>
      </p:sp>
      <p:cxnSp>
        <p:nvCxnSpPr>
          <p:cNvPr id="25" name="直接连接符 24"/>
          <p:cNvCxnSpPr/>
          <p:nvPr/>
        </p:nvCxnSpPr>
        <p:spPr>
          <a:xfrm>
            <a:off x="1050925" y="4657725"/>
            <a:ext cx="404495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1" name="Rectangle 3"/>
          <p:cNvSpPr txBox="1">
            <a:spLocks noChangeArrowheads="1"/>
          </p:cNvSpPr>
          <p:nvPr/>
        </p:nvSpPr>
        <p:spPr bwMode="auto">
          <a:xfrm>
            <a:off x="1206500" y="1358900"/>
            <a:ext cx="4033838" cy="3003550"/>
          </a:xfrm>
          <a:prstGeom prst="rect">
            <a:avLst/>
          </a:prstGeom>
          <a:extLst/>
        </p:spPr>
        <p:txBody>
          <a:bodyPr>
            <a:spAutoFit/>
          </a:bodyPr>
          <a:lstStyle>
            <a:lvl1pPr marL="341313" indent="-341313" algn="l" defTabSz="912813"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433"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0"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eaLnBrk="1" hangingPunct="1">
              <a:lnSpc>
                <a:spcPts val="2400"/>
              </a:lnSpc>
              <a:buSzPct val="80000"/>
              <a:buFont typeface="Wingdings" panose="05000000000000000000" pitchFamily="2" charset="2"/>
              <a:buChar char="l"/>
              <a:defRPr/>
            </a:pPr>
            <a:r>
              <a:rPr lang="zh-CN" altLang="en-US" sz="1600" smtClean="0">
                <a:solidFill>
                  <a:schemeClr val="tx1">
                    <a:lumMod val="50000"/>
                    <a:lumOff val="50000"/>
                  </a:schemeClr>
                </a:solidFill>
                <a:latin typeface="微软雅黑" panose="020B0503020204020204" pitchFamily="34" charset="-122"/>
                <a:ea typeface="微软雅黑" panose="020B0503020204020204" pitchFamily="34" charset="-122"/>
              </a:rPr>
              <a:t>什么是</a:t>
            </a:r>
            <a:r>
              <a:rPr lang="en-US" altLang="zh-CN" sz="1600" smtClean="0">
                <a:solidFill>
                  <a:schemeClr val="tx1">
                    <a:lumMod val="50000"/>
                    <a:lumOff val="50000"/>
                  </a:schemeClr>
                </a:solidFill>
                <a:latin typeface="微软雅黑" panose="020B0503020204020204" pitchFamily="34" charset="-122"/>
                <a:ea typeface="微软雅黑" panose="020B0503020204020204" pitchFamily="34" charset="-122"/>
              </a:rPr>
              <a:t>DBMS</a:t>
            </a:r>
          </a:p>
          <a:p>
            <a:pPr marL="450850" lvl="1" indent="-180975" eaLnBrk="1" hangingPunct="1">
              <a:lnSpc>
                <a:spcPts val="2400"/>
              </a:lnSpc>
              <a:buSzPct val="100000"/>
              <a:buFont typeface="Arial" pitchFamily="34" charset="0"/>
              <a:buChar char="-"/>
              <a:defRPr/>
            </a:pPr>
            <a:r>
              <a:rPr lang="en-US" altLang="zh-CN" sz="1400">
                <a:solidFill>
                  <a:schemeClr val="tx1">
                    <a:lumMod val="50000"/>
                    <a:lumOff val="50000"/>
                  </a:schemeClr>
                </a:solidFill>
                <a:latin typeface="华文中宋" panose="02010600040101010101" pitchFamily="2" charset="-122"/>
                <a:ea typeface="华文中宋" panose="02010600040101010101" pitchFamily="2" charset="-122"/>
              </a:rPr>
              <a:t>Database Management System</a:t>
            </a: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是一种操作和管理数据库的大型软件，用于建立、使用和维护数据库，简称</a:t>
            </a:r>
            <a:r>
              <a:rPr lang="en-US" altLang="zh-CN" sz="1400">
                <a:solidFill>
                  <a:schemeClr val="tx1">
                    <a:lumMod val="50000"/>
                    <a:lumOff val="50000"/>
                  </a:schemeClr>
                </a:solidFill>
                <a:latin typeface="华文中宋" panose="02010600040101010101" pitchFamily="2" charset="-122"/>
                <a:ea typeface="华文中宋" panose="02010600040101010101" pitchFamily="2" charset="-122"/>
              </a:rPr>
              <a:t>DBMS</a:t>
            </a: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。它对数据库进行统一的管理和控制，以保证数据库的安全性和完整性。</a:t>
            </a:r>
            <a:endParaRPr lang="en-US" altLang="zh-CN" sz="1400">
              <a:solidFill>
                <a:schemeClr val="tx1">
                  <a:lumMod val="50000"/>
                  <a:lumOff val="50000"/>
                </a:schemeClr>
              </a:solidFill>
              <a:latin typeface="华文中宋" panose="02010600040101010101" pitchFamily="2" charset="-122"/>
              <a:ea typeface="华文中宋" panose="02010600040101010101" pitchFamily="2" charset="-122"/>
            </a:endParaRPr>
          </a:p>
          <a:p>
            <a:pPr marL="285750" indent="-285750" eaLnBrk="1" hangingPunct="1">
              <a:lnSpc>
                <a:spcPts val="2400"/>
              </a:lnSpc>
              <a:buSzPct val="80000"/>
              <a:buFont typeface="Wingdings" panose="05000000000000000000" pitchFamily="2" charset="2"/>
              <a:buChar char="l"/>
              <a:defRPr/>
            </a:pPr>
            <a:r>
              <a:rPr lang="en-US" altLang="zh-CN" sz="1600" smtClean="0">
                <a:solidFill>
                  <a:schemeClr val="tx1">
                    <a:lumMod val="50000"/>
                    <a:lumOff val="50000"/>
                  </a:schemeClr>
                </a:solidFill>
                <a:latin typeface="微软雅黑" panose="020B0503020204020204" pitchFamily="34" charset="-122"/>
                <a:ea typeface="微软雅黑" panose="020B0503020204020204" pitchFamily="34" charset="-122"/>
              </a:rPr>
              <a:t>DBMS</a:t>
            </a:r>
            <a:r>
              <a:rPr lang="zh-CN" altLang="en-US" sz="1600" smtClean="0">
                <a:solidFill>
                  <a:schemeClr val="tx1">
                    <a:lumMod val="50000"/>
                    <a:lumOff val="50000"/>
                  </a:schemeClr>
                </a:solidFill>
                <a:latin typeface="微软雅黑" panose="020B0503020204020204" pitchFamily="34" charset="-122"/>
                <a:ea typeface="微软雅黑" panose="020B0503020204020204" pitchFamily="34" charset="-122"/>
              </a:rPr>
              <a:t>的用途</a:t>
            </a:r>
          </a:p>
          <a:p>
            <a:pPr marL="450850" lvl="1" indent="-180975" eaLnBrk="1" hangingPunct="1">
              <a:lnSpc>
                <a:spcPts val="24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科学地组织和存储数据、高效地获取和维护数据</a:t>
            </a:r>
            <a:endPar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endParaRPr>
          </a:p>
        </p:txBody>
      </p:sp>
      <p:pic>
        <p:nvPicPr>
          <p:cNvPr id="12" name="Picture 5" descr="http://p.img.eol.cn/images/1022/2013/1225/1387936426_12_6m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942" y="2949252"/>
            <a:ext cx="3517558" cy="1728192"/>
          </a:xfrm>
          <a:prstGeom prst="rect">
            <a:avLst/>
          </a:prstGeom>
          <a:ln w="31750" cmpd="sng">
            <a:solidFill>
              <a:srgbClr val="FFC000"/>
            </a:solid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advTm="39285">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lang="en-US" altLang="zh-CN" smtClean="0"/>
              <a:t>DBMS</a:t>
            </a:r>
            <a:r>
              <a:rPr smtClean="0"/>
              <a:t>的主要功能</a:t>
            </a:r>
          </a:p>
        </p:txBody>
      </p:sp>
      <p:sp>
        <p:nvSpPr>
          <p:cNvPr id="46083" name="Rectangle 3"/>
          <p:cNvSpPr>
            <a:spLocks noGrp="1" noChangeArrowheads="1"/>
          </p:cNvSpPr>
          <p:nvPr>
            <p:ph sz="quarter" idx="10"/>
          </p:nvPr>
        </p:nvSpPr>
        <p:spPr bwMode="auto">
          <a:xfrm>
            <a:off x="684213" y="625475"/>
            <a:ext cx="8135937" cy="5114925"/>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数据定义功能：提供数据定义语言</a:t>
            </a:r>
            <a:r>
              <a:rPr lang="en-US" altLang="zh-CN" sz="1800" dirty="0">
                <a:solidFill>
                  <a:schemeClr val="tx1">
                    <a:lumMod val="50000"/>
                    <a:lumOff val="50000"/>
                  </a:schemeClr>
                </a:solidFill>
              </a:rPr>
              <a:t>(DDL)</a:t>
            </a:r>
          </a:p>
          <a:p>
            <a:pPr marL="285750" indent="-285750" eaLnBrk="1" hangingPunct="1">
              <a:lnSpc>
                <a:spcPct val="150000"/>
              </a:lnSpc>
              <a:buSzPct val="80000"/>
              <a:defRPr/>
            </a:pPr>
            <a:r>
              <a:rPr lang="zh-CN" altLang="en-US" sz="1800" dirty="0">
                <a:solidFill>
                  <a:schemeClr val="tx1">
                    <a:lumMod val="50000"/>
                    <a:lumOff val="50000"/>
                  </a:schemeClr>
                </a:solidFill>
              </a:rPr>
              <a:t>数据操作功能</a:t>
            </a:r>
            <a:r>
              <a:rPr lang="en-US" altLang="zh-CN" sz="1800" dirty="0">
                <a:solidFill>
                  <a:schemeClr val="tx1">
                    <a:lumMod val="50000"/>
                    <a:lumOff val="50000"/>
                  </a:schemeClr>
                </a:solidFill>
              </a:rPr>
              <a:t>:   </a:t>
            </a:r>
            <a:r>
              <a:rPr lang="zh-CN" altLang="en-US" sz="1800" dirty="0">
                <a:solidFill>
                  <a:schemeClr val="tx1">
                    <a:lumMod val="50000"/>
                    <a:lumOff val="50000"/>
                  </a:schemeClr>
                </a:solidFill>
              </a:rPr>
              <a:t>提供数据操作语言</a:t>
            </a:r>
            <a:r>
              <a:rPr lang="en-US" altLang="zh-CN" sz="1800" dirty="0">
                <a:solidFill>
                  <a:schemeClr val="tx1">
                    <a:lumMod val="50000"/>
                    <a:lumOff val="50000"/>
                  </a:schemeClr>
                </a:solidFill>
              </a:rPr>
              <a:t>(DML)</a:t>
            </a:r>
          </a:p>
          <a:p>
            <a:pPr marL="450850" lvl="1" indent="-180975" eaLnBrk="1" hangingPunct="1">
              <a:lnSpc>
                <a:spcPts val="2400"/>
              </a:lnSpc>
              <a:buSzPct val="100000"/>
              <a:buFont typeface="Arial" panose="020B0604020202020204" pitchFamily="34" charset="0"/>
              <a:buChar char="-"/>
              <a:defRPr/>
            </a:pPr>
            <a:r>
              <a:rPr lang="en-US" altLang="zh-CN" sz="1600" dirty="0">
                <a:latin typeface="Arial" pitchFamily="34" charset="0"/>
              </a:rPr>
              <a:t> </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查询、插入、删除和修改</a:t>
            </a:r>
          </a:p>
          <a:p>
            <a:pPr marL="285750" indent="-285750" eaLnBrk="1" hangingPunct="1">
              <a:lnSpc>
                <a:spcPct val="150000"/>
              </a:lnSpc>
              <a:buSzPct val="80000"/>
              <a:defRPr/>
            </a:pPr>
            <a:r>
              <a:rPr lang="zh-CN" altLang="en-US" sz="1800" dirty="0">
                <a:solidFill>
                  <a:schemeClr val="tx1">
                    <a:lumMod val="50000"/>
                    <a:lumOff val="50000"/>
                  </a:schemeClr>
                </a:solidFill>
              </a:rPr>
              <a:t>数据库的事务和运行管理</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保证数据的安全性、完整性、</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多用户对数据的并发使用</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发生故障后的系统恢复</a:t>
            </a:r>
          </a:p>
          <a:p>
            <a:pPr marL="285750" indent="-285750" eaLnBrk="1" hangingPunct="1">
              <a:lnSpc>
                <a:spcPct val="150000"/>
              </a:lnSpc>
              <a:buSzPct val="80000"/>
              <a:defRPr/>
            </a:pPr>
            <a:r>
              <a:rPr lang="zh-CN" altLang="en-US" sz="1800" dirty="0">
                <a:solidFill>
                  <a:schemeClr val="tx1">
                    <a:lumMod val="50000"/>
                    <a:lumOff val="50000"/>
                  </a:schemeClr>
                </a:solidFill>
              </a:rPr>
              <a:t>数据库的建立和维护功能</a:t>
            </a:r>
            <a:r>
              <a:rPr lang="en-US" altLang="zh-CN" sz="1800" dirty="0">
                <a:solidFill>
                  <a:schemeClr val="tx1">
                    <a:lumMod val="50000"/>
                    <a:lumOff val="50000"/>
                  </a:schemeClr>
                </a:solidFill>
              </a:rPr>
              <a:t>(</a:t>
            </a:r>
            <a:r>
              <a:rPr lang="zh-CN" altLang="en-US" sz="1800" dirty="0">
                <a:solidFill>
                  <a:schemeClr val="tx1">
                    <a:lumMod val="50000"/>
                    <a:lumOff val="50000"/>
                  </a:schemeClr>
                </a:solidFill>
              </a:rPr>
              <a:t>实用程序完成</a:t>
            </a:r>
            <a:r>
              <a:rPr lang="en-US" altLang="zh-CN" sz="1800" dirty="0">
                <a:solidFill>
                  <a:schemeClr val="tx1">
                    <a:lumMod val="50000"/>
                    <a:lumOff val="50000"/>
                  </a:schemeClr>
                </a:solidFill>
              </a:rPr>
              <a:t>)</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数据库数据批量装载</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数据库转储</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介质故障恢复</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数据库的重组织</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性能监视等</a:t>
            </a:r>
          </a:p>
        </p:txBody>
      </p:sp>
      <p:pic>
        <p:nvPicPr>
          <p:cNvPr id="50180" name="Picture 10"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332038"/>
            <a:ext cx="2892425"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203519">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218" name="矩形 1"/>
          <p:cNvSpPr>
            <a:spLocks noChangeArrowheads="1"/>
          </p:cNvSpPr>
          <p:nvPr/>
        </p:nvSpPr>
        <p:spPr bwMode="auto">
          <a:xfrm>
            <a:off x="5148263" y="971550"/>
            <a:ext cx="3773487"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eaLnBrk="1" hangingPunct="1">
              <a:lnSpc>
                <a:spcPct val="200000"/>
              </a:lnSpc>
              <a:spcBef>
                <a:spcPct val="20000"/>
              </a:spcBef>
              <a:buClr>
                <a:schemeClr val="bg1"/>
              </a:buClr>
              <a:buSzPct val="112000"/>
            </a:pPr>
            <a:r>
              <a:rPr lang="zh-CN" altLang="en-US" sz="2000" b="1">
                <a:solidFill>
                  <a:srgbClr val="FF0000"/>
                </a:solidFill>
                <a:latin typeface="微软雅黑" panose="020B0503020204020204" pitchFamily="34" charset="-122"/>
                <a:ea typeface="微软雅黑" panose="020B0503020204020204" pitchFamily="34" charset="-122"/>
              </a:rPr>
              <a:t>前言</a:t>
            </a:r>
            <a:endParaRPr lang="en-US" altLang="zh-CN" sz="2000" b="1">
              <a:solidFill>
                <a:srgbClr val="FF0000"/>
              </a:solidFill>
              <a:latin typeface="微软雅黑" panose="020B0503020204020204" pitchFamily="34" charset="-122"/>
              <a:ea typeface="微软雅黑" panose="020B0503020204020204" pitchFamily="34" charset="-122"/>
            </a:endParaRP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数据库系统概述</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数据模型</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数据库系统结构</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数据库系统组成</a:t>
            </a:r>
          </a:p>
        </p:txBody>
      </p:sp>
      <p:cxnSp>
        <p:nvCxnSpPr>
          <p:cNvPr id="3" name="直接连接符 2"/>
          <p:cNvCxnSpPr/>
          <p:nvPr/>
        </p:nvCxnSpPr>
        <p:spPr>
          <a:xfrm>
            <a:off x="4999038" y="15906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999038" y="2263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99038" y="295116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9222" name="文本框 41"/>
          <p:cNvSpPr txBox="1">
            <a:spLocks noChangeArrowheads="1"/>
          </p:cNvSpPr>
          <p:nvPr/>
        </p:nvSpPr>
        <p:spPr bwMode="auto">
          <a:xfrm>
            <a:off x="4506913" y="1012825"/>
            <a:ext cx="552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9223" name="文本框 44"/>
          <p:cNvSpPr txBox="1">
            <a:spLocks noChangeArrowheads="1"/>
          </p:cNvSpPr>
          <p:nvPr/>
        </p:nvSpPr>
        <p:spPr bwMode="auto">
          <a:xfrm>
            <a:off x="4506913" y="167322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9224" name="文本框 46"/>
          <p:cNvSpPr txBox="1">
            <a:spLocks noChangeArrowheads="1"/>
          </p:cNvSpPr>
          <p:nvPr/>
        </p:nvSpPr>
        <p:spPr bwMode="auto">
          <a:xfrm>
            <a:off x="4506913" y="2346325"/>
            <a:ext cx="552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9" name="直接连接符 8"/>
          <p:cNvCxnSpPr/>
          <p:nvPr/>
        </p:nvCxnSpPr>
        <p:spPr>
          <a:xfrm>
            <a:off x="4999038" y="362902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999038" y="429736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9227" name="文本框 57"/>
          <p:cNvSpPr txBox="1">
            <a:spLocks noChangeArrowheads="1"/>
          </p:cNvSpPr>
          <p:nvPr/>
        </p:nvSpPr>
        <p:spPr bwMode="auto">
          <a:xfrm>
            <a:off x="4506913" y="3008313"/>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9228" name="文本框 58"/>
          <p:cNvSpPr txBox="1">
            <a:spLocks noChangeArrowheads="1"/>
          </p:cNvSpPr>
          <p:nvPr/>
        </p:nvSpPr>
        <p:spPr bwMode="auto">
          <a:xfrm>
            <a:off x="4506913" y="3663950"/>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spTree>
  </p:cSld>
  <p:clrMapOvr>
    <a:masterClrMapping/>
  </p:clrMapOvr>
  <p:transition spd="slow" advTm="77506">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组合 2"/>
          <p:cNvGrpSpPr>
            <a:grpSpLocks/>
          </p:cNvGrpSpPr>
          <p:nvPr/>
        </p:nvGrpSpPr>
        <p:grpSpPr bwMode="auto">
          <a:xfrm>
            <a:off x="1063625" y="769938"/>
            <a:ext cx="7994650" cy="4319587"/>
            <a:chOff x="1043608" y="769268"/>
            <a:chExt cx="7994478" cy="4320480"/>
          </a:xfrm>
        </p:grpSpPr>
        <p:pic>
          <p:nvPicPr>
            <p:cNvPr id="52229"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769268"/>
              <a:ext cx="7994478"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379081" y="3055741"/>
              <a:ext cx="1008040" cy="246113"/>
            </a:xfrm>
            <a:prstGeom prst="rect">
              <a:avLst/>
            </a:prstGeom>
            <a:solidFill>
              <a:schemeClr val="bg1"/>
            </a:solidFill>
          </p:spPr>
          <p:txBody>
            <a:bodyPr>
              <a:spAutoFit/>
            </a:bodyPr>
            <a:lstStyle/>
            <a:p>
              <a:pPr algn="ctr" eaLnBrk="1" hangingPunct="1">
                <a:defRPr/>
              </a:pPr>
              <a:r>
                <a:rPr lang="en-US" altLang="zh-CN" sz="1000" b="1">
                  <a:solidFill>
                    <a:schemeClr val="bg1">
                      <a:lumMod val="50000"/>
                    </a:schemeClr>
                  </a:solidFill>
                </a:rPr>
                <a:t>MySQL</a:t>
              </a:r>
              <a:endParaRPr lang="zh-CN" altLang="en-US" sz="1000" b="1">
                <a:solidFill>
                  <a:schemeClr val="bg1">
                    <a:lumMod val="50000"/>
                  </a:schemeClr>
                </a:solidFill>
              </a:endParaRPr>
            </a:p>
          </p:txBody>
        </p:sp>
      </p:grpSp>
      <p:sp>
        <p:nvSpPr>
          <p:cNvPr id="52227" name="Rectangle 16"/>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数据库在计算机系统中的位置</a:t>
            </a:r>
          </a:p>
        </p:txBody>
      </p:sp>
      <p:pic>
        <p:nvPicPr>
          <p:cNvPr id="52228" name="Picture 15"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47806">
            <a:off x="-168275" y="3230563"/>
            <a:ext cx="13017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58569">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ine 36"/>
          <p:cNvSpPr>
            <a:spLocks noChangeShapeType="1"/>
          </p:cNvSpPr>
          <p:nvPr/>
        </p:nvSpPr>
        <p:spPr bwMode="auto">
          <a:xfrm>
            <a:off x="5651500" y="2922588"/>
            <a:ext cx="385763" cy="0"/>
          </a:xfrm>
          <a:prstGeom prst="line">
            <a:avLst/>
          </a:prstGeom>
          <a:ln w="28575">
            <a:solidFill>
              <a:srgbClr val="FFC000"/>
            </a:solidFill>
          </a:ln>
          <a:extLst/>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a:latin typeface="微软雅黑" panose="020B0503020204020204" pitchFamily="34" charset="-122"/>
              <a:ea typeface="微软雅黑" panose="020B0503020204020204" pitchFamily="34" charset="-122"/>
            </a:endParaRPr>
          </a:p>
        </p:txBody>
      </p:sp>
      <p:sp>
        <p:nvSpPr>
          <p:cNvPr id="53251" name="TextBox 11"/>
          <p:cNvSpPr txBox="1">
            <a:spLocks noChangeArrowheads="1"/>
          </p:cNvSpPr>
          <p:nvPr/>
        </p:nvSpPr>
        <p:spPr bwMode="auto">
          <a:xfrm>
            <a:off x="1122363" y="854075"/>
            <a:ext cx="2570162"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eaLnBrk="1" hangingPunct="1"/>
            <a:r>
              <a:rPr lang="zh-CN" altLang="en-US" sz="2000" b="1">
                <a:solidFill>
                  <a:srgbClr val="7F7F7F"/>
                </a:solidFill>
                <a:latin typeface="微软雅黑" panose="020B0503020204020204" pitchFamily="34" charset="-122"/>
                <a:ea typeface="微软雅黑" panose="020B0503020204020204" pitchFamily="34" charset="-122"/>
              </a:rPr>
              <a:t>数据库系统概念</a:t>
            </a:r>
          </a:p>
        </p:txBody>
      </p:sp>
      <p:sp>
        <p:nvSpPr>
          <p:cNvPr id="5325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lang="en-US" altLang="zh-CN" smtClean="0"/>
              <a:t>4</a:t>
            </a:r>
            <a:r>
              <a:rPr smtClean="0"/>
              <a:t>）数据库系统</a:t>
            </a:r>
          </a:p>
        </p:txBody>
      </p:sp>
      <p:sp>
        <p:nvSpPr>
          <p:cNvPr id="47107" name="Rectangle 3"/>
          <p:cNvSpPr>
            <a:spLocks noGrp="1" noChangeArrowheads="1"/>
          </p:cNvSpPr>
          <p:nvPr>
            <p:ph sz="quarter" idx="10"/>
          </p:nvPr>
        </p:nvSpPr>
        <p:spPr bwMode="auto">
          <a:xfrm>
            <a:off x="1116013" y="1490663"/>
            <a:ext cx="3352800" cy="3059112"/>
          </a:xfrm>
          <a:extLst/>
        </p:spPr>
        <p:txBody>
          <a:bodyPr wrap="square">
            <a:spAutoFit/>
          </a:bodyPr>
          <a:lstStyle/>
          <a:p>
            <a:pPr marL="285750" indent="-285750" eaLnBrk="1" hangingPunct="1">
              <a:lnSpc>
                <a:spcPts val="2400"/>
              </a:lnSpc>
              <a:buSzPct val="80000"/>
              <a:defRPr/>
            </a:pPr>
            <a:r>
              <a:rPr lang="zh-CN" altLang="en-US" sz="1600" smtClean="0">
                <a:solidFill>
                  <a:schemeClr val="tx1">
                    <a:lumMod val="50000"/>
                    <a:lumOff val="50000"/>
                  </a:schemeClr>
                </a:solidFill>
              </a:rPr>
              <a:t>什么是数据库系统</a:t>
            </a:r>
          </a:p>
          <a:p>
            <a:pPr marL="450850" lvl="1" indent="-180975" eaLnBrk="1" hangingPunct="1">
              <a:lnSpc>
                <a:spcPts val="2400"/>
              </a:lnSpc>
              <a:buSzPct val="100000"/>
              <a:buFont typeface="Arial" panose="020B0604020202020204" pitchFamily="34" charset="0"/>
              <a:buChar char="-"/>
              <a:defRPr/>
            </a:pPr>
            <a:r>
              <a:rPr lang="zh-CN" altLang="en-US" sz="1400" smtClean="0">
                <a:solidFill>
                  <a:schemeClr val="tx1">
                    <a:lumMod val="50000"/>
                    <a:lumOff val="50000"/>
                  </a:schemeClr>
                </a:solidFill>
                <a:latin typeface="华文中宋" panose="02010600040101010101" pitchFamily="2" charset="-122"/>
                <a:ea typeface="华文中宋" panose="02010600040101010101" pitchFamily="2" charset="-122"/>
              </a:rPr>
              <a:t>是</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指在计算机系统中引入数据库后的系统构成。</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在不引起混淆的情况下常常把数据库系统简称为数据库。</a:t>
            </a:r>
          </a:p>
          <a:p>
            <a:pPr marL="285750" indent="-285750" eaLnBrk="1" hangingPunct="1">
              <a:lnSpc>
                <a:spcPts val="2400"/>
              </a:lnSpc>
              <a:buSzPct val="80000"/>
              <a:defRPr/>
            </a:pPr>
            <a:r>
              <a:rPr lang="zh-CN" altLang="en-US" sz="1600" dirty="0">
                <a:solidFill>
                  <a:schemeClr val="tx1">
                    <a:lumMod val="50000"/>
                    <a:lumOff val="50000"/>
                  </a:schemeClr>
                </a:solidFill>
              </a:rPr>
              <a:t>数据库系统的构成</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由数据库、数据库管理系统（及其开发工具）、应用系统、数据库管理员（和用户）构成。</a:t>
            </a:r>
          </a:p>
        </p:txBody>
      </p:sp>
      <p:sp>
        <p:nvSpPr>
          <p:cNvPr id="8" name="AutoShape 7"/>
          <p:cNvSpPr>
            <a:spLocks noChangeArrowheads="1"/>
          </p:cNvSpPr>
          <p:nvPr/>
        </p:nvSpPr>
        <p:spPr bwMode="auto">
          <a:xfrm>
            <a:off x="5989638" y="4608513"/>
            <a:ext cx="1579562" cy="552450"/>
          </a:xfrm>
          <a:prstGeom prst="can">
            <a:avLst>
              <a:gd name="adj" fmla="val 25000"/>
            </a:avLst>
          </a:prstGeom>
          <a:ln/>
          <a:extLst/>
        </p:spPr>
        <p:style>
          <a:lnRef idx="1">
            <a:schemeClr val="accent3"/>
          </a:lnRef>
          <a:fillRef idx="3">
            <a:schemeClr val="accent3"/>
          </a:fillRef>
          <a:effectRef idx="2">
            <a:schemeClr val="accent3"/>
          </a:effectRef>
          <a:fontRef idx="minor">
            <a:schemeClr val="lt1"/>
          </a:fontRef>
        </p:style>
        <p:txBody>
          <a:bodyPr anchor="ctr"/>
          <a:lstStyle/>
          <a:p>
            <a:pPr algn="ctr" eaLnBrk="1" hangingPunct="1">
              <a:spcBef>
                <a:spcPct val="20000"/>
              </a:spcBef>
              <a:defRPr/>
            </a:pPr>
            <a:endParaRPr lang="zh-CN" altLang="en-US" sz="1800" b="1">
              <a:latin typeface="微软雅黑" panose="020B0503020204020204" pitchFamily="34" charset="-122"/>
              <a:ea typeface="微软雅黑" panose="020B0503020204020204" pitchFamily="34" charset="-122"/>
            </a:endParaRPr>
          </a:p>
        </p:txBody>
      </p:sp>
      <p:sp>
        <p:nvSpPr>
          <p:cNvPr id="9" name="Text Box 8"/>
          <p:cNvSpPr txBox="1">
            <a:spLocks noChangeArrowheads="1"/>
          </p:cNvSpPr>
          <p:nvPr/>
        </p:nvSpPr>
        <p:spPr bwMode="auto">
          <a:xfrm>
            <a:off x="6332538" y="4767263"/>
            <a:ext cx="877887" cy="371475"/>
          </a:xfrm>
          <a:prstGeom prst="rect">
            <a:avLst/>
          </a:prstGeom>
          <a:noFill/>
          <a:ln>
            <a:noFill/>
          </a:ln>
          <a:effectLst>
            <a:outerShdw blurRad="63500" sx="102000" sy="1020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defTabSz="914400" eaLnBrk="1" latinLnBrk="0" hangingPunct="1">
              <a:defRPr sz="1800" b="1">
                <a:solidFill>
                  <a:schemeClr val="lt1"/>
                </a:solidFill>
                <a:latin typeface="微软雅黑" panose="020B0503020204020204" pitchFamily="34" charset="-122"/>
                <a:ea typeface="微软雅黑" panose="020B0503020204020204" pitchFamily="34" charset="-122"/>
              </a:defRPr>
            </a:lvl1pPr>
            <a:lvl2pPr marL="457200" algn="l" defTabSz="914400" eaLnBrk="1" latinLnBrk="0" hangingPunct="1">
              <a:defRPr sz="1800">
                <a:solidFill>
                  <a:schemeClr val="lt1"/>
                </a:solidFill>
                <a:latin typeface="+mn-lt"/>
                <a:ea typeface="+mn-ea"/>
              </a:defRPr>
            </a:lvl2pPr>
            <a:lvl3pPr marL="914400" algn="l" defTabSz="914400" eaLnBrk="1" latinLnBrk="0" hangingPunct="1">
              <a:defRPr sz="1800">
                <a:solidFill>
                  <a:schemeClr val="lt1"/>
                </a:solidFill>
                <a:latin typeface="+mn-lt"/>
                <a:ea typeface="+mn-ea"/>
              </a:defRPr>
            </a:lvl3pPr>
            <a:lvl4pPr marL="1371600" algn="l" defTabSz="914400" eaLnBrk="1" latinLnBrk="0" hangingPunct="1">
              <a:defRPr sz="1800">
                <a:solidFill>
                  <a:schemeClr val="lt1"/>
                </a:solidFill>
                <a:latin typeface="+mn-lt"/>
                <a:ea typeface="+mn-ea"/>
              </a:defRPr>
            </a:lvl4pPr>
            <a:lvl5pPr marL="1828800" algn="l"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lgn="ctr">
              <a:spcBef>
                <a:spcPct val="20000"/>
              </a:spcBef>
              <a:defRPr/>
            </a:pPr>
            <a:r>
              <a:rPr lang="zh-CN" altLang="en-US" dirty="0"/>
              <a:t>数据库</a:t>
            </a:r>
          </a:p>
        </p:txBody>
      </p:sp>
      <p:sp>
        <p:nvSpPr>
          <p:cNvPr id="10" name="Line 12"/>
          <p:cNvSpPr>
            <a:spLocks noChangeShapeType="1"/>
          </p:cNvSpPr>
          <p:nvPr/>
        </p:nvSpPr>
        <p:spPr bwMode="auto">
          <a:xfrm>
            <a:off x="6723063" y="1697038"/>
            <a:ext cx="4762" cy="368300"/>
          </a:xfrm>
          <a:prstGeom prst="line">
            <a:avLst/>
          </a:prstGeom>
          <a:ln w="28575">
            <a:solidFill>
              <a:srgbClr val="FFC000"/>
            </a:solidFill>
          </a:ln>
          <a:extLst/>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a:latin typeface="微软雅黑" panose="020B0503020204020204" pitchFamily="34" charset="-122"/>
              <a:ea typeface="微软雅黑" panose="020B0503020204020204" pitchFamily="34" charset="-122"/>
            </a:endParaRPr>
          </a:p>
        </p:txBody>
      </p:sp>
      <p:sp>
        <p:nvSpPr>
          <p:cNvPr id="53257" name="Text Box 15"/>
          <p:cNvSpPr txBox="1">
            <a:spLocks noChangeArrowheads="1"/>
          </p:cNvSpPr>
          <p:nvPr/>
        </p:nvSpPr>
        <p:spPr bwMode="auto">
          <a:xfrm>
            <a:off x="7110413" y="1030288"/>
            <a:ext cx="11080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a:latin typeface="微软雅黑" panose="020B0503020204020204" pitchFamily="34" charset="-122"/>
                <a:ea typeface="微软雅黑" panose="020B0503020204020204" pitchFamily="34" charset="-122"/>
              </a:rPr>
              <a:t>最终用户</a:t>
            </a:r>
          </a:p>
        </p:txBody>
      </p:sp>
      <p:sp>
        <p:nvSpPr>
          <p:cNvPr id="12" name="Text Box 17"/>
          <p:cNvSpPr txBox="1">
            <a:spLocks noChangeArrowheads="1"/>
          </p:cNvSpPr>
          <p:nvPr/>
        </p:nvSpPr>
        <p:spPr bwMode="auto">
          <a:xfrm>
            <a:off x="6270625" y="2074863"/>
            <a:ext cx="1108075" cy="371475"/>
          </a:xfrm>
          <a:prstGeom prst="rect">
            <a:avLst/>
          </a:prstGeom>
          <a:ln/>
          <a:extLst/>
        </p:spPr>
        <p:style>
          <a:lnRef idx="1">
            <a:schemeClr val="accent4"/>
          </a:lnRef>
          <a:fillRef idx="3">
            <a:schemeClr val="accent4"/>
          </a:fillRef>
          <a:effectRef idx="2">
            <a:schemeClr val="accent4"/>
          </a:effectRef>
          <a:fontRef idx="minor">
            <a:schemeClr val="lt1"/>
          </a:fontRef>
        </p:style>
        <p:txBody>
          <a:bodyPr anchor="ctr"/>
          <a:lstStyle>
            <a:defPPr>
              <a:defRPr lang="zh-CN"/>
            </a:defPPr>
            <a:lvl1pPr marL="0" defTabSz="914400" eaLnBrk="1" latinLnBrk="0" hangingPunct="1">
              <a:defRPr sz="1800" b="1">
                <a:solidFill>
                  <a:schemeClr val="lt1"/>
                </a:solidFill>
                <a:latin typeface="微软雅黑" panose="020B0503020204020204" pitchFamily="34" charset="-122"/>
                <a:ea typeface="微软雅黑" panose="020B0503020204020204" pitchFamily="34" charset="-122"/>
              </a:defRPr>
            </a:lvl1pPr>
            <a:lvl2pPr marL="457200" algn="l" defTabSz="914400" eaLnBrk="1" latinLnBrk="0" hangingPunct="1">
              <a:defRPr sz="1800">
                <a:solidFill>
                  <a:schemeClr val="lt1"/>
                </a:solidFill>
                <a:latin typeface="+mn-lt"/>
                <a:ea typeface="+mn-ea"/>
              </a:defRPr>
            </a:lvl2pPr>
            <a:lvl3pPr marL="914400" algn="l" defTabSz="914400" eaLnBrk="1" latinLnBrk="0" hangingPunct="1">
              <a:defRPr sz="1800">
                <a:solidFill>
                  <a:schemeClr val="lt1"/>
                </a:solidFill>
                <a:latin typeface="+mn-lt"/>
                <a:ea typeface="+mn-ea"/>
              </a:defRPr>
            </a:lvl3pPr>
            <a:lvl4pPr marL="1371600" algn="l" defTabSz="914400" eaLnBrk="1" latinLnBrk="0" hangingPunct="1">
              <a:defRPr sz="1800">
                <a:solidFill>
                  <a:schemeClr val="lt1"/>
                </a:solidFill>
                <a:latin typeface="+mn-lt"/>
                <a:ea typeface="+mn-ea"/>
              </a:defRPr>
            </a:lvl4pPr>
            <a:lvl5pPr marL="1828800" algn="l"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lgn="ctr">
              <a:spcBef>
                <a:spcPct val="20000"/>
              </a:spcBef>
              <a:defRPr/>
            </a:pPr>
            <a:r>
              <a:rPr lang="zh-CN" altLang="en-US" dirty="0"/>
              <a:t>应用系统</a:t>
            </a:r>
          </a:p>
        </p:txBody>
      </p:sp>
      <p:sp>
        <p:nvSpPr>
          <p:cNvPr id="13" name="Line 19"/>
          <p:cNvSpPr>
            <a:spLocks noChangeShapeType="1"/>
          </p:cNvSpPr>
          <p:nvPr/>
        </p:nvSpPr>
        <p:spPr bwMode="auto">
          <a:xfrm>
            <a:off x="6721475" y="2497138"/>
            <a:ext cx="0" cy="263525"/>
          </a:xfrm>
          <a:prstGeom prst="line">
            <a:avLst/>
          </a:prstGeom>
          <a:ln w="28575">
            <a:solidFill>
              <a:srgbClr val="FFC000"/>
            </a:solidFill>
          </a:ln>
          <a:extLst/>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a:latin typeface="微软雅黑" panose="020B0503020204020204" pitchFamily="34" charset="-122"/>
              <a:ea typeface="微软雅黑" panose="020B0503020204020204" pitchFamily="34" charset="-122"/>
            </a:endParaRPr>
          </a:p>
        </p:txBody>
      </p:sp>
      <p:sp>
        <p:nvSpPr>
          <p:cNvPr id="14" name="Text Box 21"/>
          <p:cNvSpPr txBox="1">
            <a:spLocks noChangeArrowheads="1"/>
          </p:cNvSpPr>
          <p:nvPr/>
        </p:nvSpPr>
        <p:spPr bwMode="auto">
          <a:xfrm>
            <a:off x="5980113" y="2760663"/>
            <a:ext cx="1570037" cy="371475"/>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defTabSz="914400" eaLnBrk="1" latinLnBrk="0" hangingPunct="1">
              <a:defRPr sz="1800" b="1">
                <a:solidFill>
                  <a:schemeClr val="lt1"/>
                </a:solidFill>
                <a:latin typeface="微软雅黑" panose="020B0503020204020204" pitchFamily="34" charset="-122"/>
                <a:ea typeface="微软雅黑" panose="020B0503020204020204" pitchFamily="34" charset="-122"/>
              </a:defRPr>
            </a:lvl1pPr>
            <a:lvl2pPr marL="457200" algn="l" defTabSz="914400" eaLnBrk="1" latinLnBrk="0" hangingPunct="1">
              <a:defRPr sz="1800">
                <a:solidFill>
                  <a:schemeClr val="lt1"/>
                </a:solidFill>
                <a:latin typeface="+mn-lt"/>
                <a:ea typeface="+mn-ea"/>
              </a:defRPr>
            </a:lvl2pPr>
            <a:lvl3pPr marL="914400" algn="l" defTabSz="914400" eaLnBrk="1" latinLnBrk="0" hangingPunct="1">
              <a:defRPr sz="1800">
                <a:solidFill>
                  <a:schemeClr val="lt1"/>
                </a:solidFill>
                <a:latin typeface="+mn-lt"/>
                <a:ea typeface="+mn-ea"/>
              </a:defRPr>
            </a:lvl3pPr>
            <a:lvl4pPr marL="1371600" algn="l" defTabSz="914400" eaLnBrk="1" latinLnBrk="0" hangingPunct="1">
              <a:defRPr sz="1800">
                <a:solidFill>
                  <a:schemeClr val="lt1"/>
                </a:solidFill>
                <a:latin typeface="+mn-lt"/>
                <a:ea typeface="+mn-ea"/>
              </a:defRPr>
            </a:lvl4pPr>
            <a:lvl5pPr marL="1828800" algn="l"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lgn="ctr">
              <a:spcBef>
                <a:spcPct val="20000"/>
              </a:spcBef>
              <a:defRPr/>
            </a:pPr>
            <a:r>
              <a:rPr lang="zh-CN" altLang="en-US" dirty="0"/>
              <a:t>应用开发工具</a:t>
            </a:r>
          </a:p>
        </p:txBody>
      </p:sp>
      <p:sp>
        <p:nvSpPr>
          <p:cNvPr id="15" name="Line 23"/>
          <p:cNvSpPr>
            <a:spLocks noChangeShapeType="1"/>
          </p:cNvSpPr>
          <p:nvPr/>
        </p:nvSpPr>
        <p:spPr bwMode="auto">
          <a:xfrm flipH="1">
            <a:off x="6734175" y="3157538"/>
            <a:ext cx="0" cy="254000"/>
          </a:xfrm>
          <a:prstGeom prst="line">
            <a:avLst/>
          </a:prstGeom>
          <a:ln w="28575">
            <a:solidFill>
              <a:srgbClr val="FFC000"/>
            </a:solidFill>
          </a:ln>
          <a:extLst/>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a:latin typeface="微软雅黑" panose="020B0503020204020204" pitchFamily="34" charset="-122"/>
              <a:ea typeface="微软雅黑" panose="020B0503020204020204" pitchFamily="34" charset="-122"/>
            </a:endParaRPr>
          </a:p>
        </p:txBody>
      </p:sp>
      <p:sp>
        <p:nvSpPr>
          <p:cNvPr id="16" name="Text Box 25"/>
          <p:cNvSpPr txBox="1">
            <a:spLocks noChangeArrowheads="1"/>
          </p:cNvSpPr>
          <p:nvPr/>
        </p:nvSpPr>
        <p:spPr bwMode="auto">
          <a:xfrm>
            <a:off x="6332538" y="3411538"/>
            <a:ext cx="901700" cy="368300"/>
          </a:xfrm>
          <a:prstGeom prst="rect">
            <a:avLst/>
          </a:prstGeom>
          <a:ln/>
          <a:extLst/>
        </p:spPr>
        <p:style>
          <a:lnRef idx="1">
            <a:schemeClr val="accent2"/>
          </a:lnRef>
          <a:fillRef idx="3">
            <a:schemeClr val="accent2"/>
          </a:fillRef>
          <a:effectRef idx="2">
            <a:schemeClr val="accent2"/>
          </a:effectRef>
          <a:fontRef idx="minor">
            <a:schemeClr val="lt1"/>
          </a:fontRef>
        </p:style>
        <p:txBody>
          <a:bodyPr anchor="ctr"/>
          <a:lstStyle>
            <a:defPPr>
              <a:defRPr lang="zh-CN"/>
            </a:defPPr>
            <a:lvl1pPr marL="0" defTabSz="914400" eaLnBrk="1" latinLnBrk="0" hangingPunct="1">
              <a:defRPr sz="1800" b="1">
                <a:solidFill>
                  <a:schemeClr val="lt1"/>
                </a:solidFill>
                <a:latin typeface="微软雅黑" panose="020B0503020204020204" pitchFamily="34" charset="-122"/>
                <a:ea typeface="微软雅黑" panose="020B0503020204020204" pitchFamily="34" charset="-122"/>
              </a:defRPr>
            </a:lvl1pPr>
            <a:lvl2pPr marL="457200" algn="l" defTabSz="914400" eaLnBrk="1" latinLnBrk="0" hangingPunct="1">
              <a:defRPr sz="1800">
                <a:solidFill>
                  <a:schemeClr val="lt1"/>
                </a:solidFill>
                <a:latin typeface="+mn-lt"/>
                <a:ea typeface="+mn-ea"/>
              </a:defRPr>
            </a:lvl2pPr>
            <a:lvl3pPr marL="914400" algn="l" defTabSz="914400" eaLnBrk="1" latinLnBrk="0" hangingPunct="1">
              <a:defRPr sz="1800">
                <a:solidFill>
                  <a:schemeClr val="lt1"/>
                </a:solidFill>
                <a:latin typeface="+mn-lt"/>
                <a:ea typeface="+mn-ea"/>
              </a:defRPr>
            </a:lvl3pPr>
            <a:lvl4pPr marL="1371600" algn="l" defTabSz="914400" eaLnBrk="1" latinLnBrk="0" hangingPunct="1">
              <a:defRPr sz="1800">
                <a:solidFill>
                  <a:schemeClr val="lt1"/>
                </a:solidFill>
                <a:latin typeface="+mn-lt"/>
                <a:ea typeface="+mn-ea"/>
              </a:defRPr>
            </a:lvl4pPr>
            <a:lvl5pPr marL="1828800" algn="l"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lgn="ctr">
              <a:spcBef>
                <a:spcPct val="20000"/>
              </a:spcBef>
              <a:defRPr/>
            </a:pPr>
            <a:r>
              <a:rPr lang="en-US" altLang="zh-CN" dirty="0"/>
              <a:t>DBMS</a:t>
            </a:r>
          </a:p>
        </p:txBody>
      </p:sp>
      <p:sp>
        <p:nvSpPr>
          <p:cNvPr id="17" name="Line 27"/>
          <p:cNvSpPr>
            <a:spLocks noChangeShapeType="1"/>
          </p:cNvSpPr>
          <p:nvPr/>
        </p:nvSpPr>
        <p:spPr bwMode="auto">
          <a:xfrm>
            <a:off x="6724650" y="3827463"/>
            <a:ext cx="0" cy="228600"/>
          </a:xfrm>
          <a:prstGeom prst="line">
            <a:avLst/>
          </a:prstGeom>
          <a:ln w="28575">
            <a:solidFill>
              <a:srgbClr val="FFC000"/>
            </a:solidFill>
          </a:ln>
          <a:extLst/>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a:latin typeface="微软雅黑" panose="020B0503020204020204" pitchFamily="34" charset="-122"/>
              <a:ea typeface="微软雅黑" panose="020B0503020204020204" pitchFamily="34" charset="-122"/>
            </a:endParaRPr>
          </a:p>
        </p:txBody>
      </p:sp>
      <p:sp>
        <p:nvSpPr>
          <p:cNvPr id="18" name="Text Box 28"/>
          <p:cNvSpPr txBox="1">
            <a:spLocks noChangeArrowheads="1"/>
          </p:cNvSpPr>
          <p:nvPr/>
        </p:nvSpPr>
        <p:spPr bwMode="auto">
          <a:xfrm>
            <a:off x="6151563" y="4056063"/>
            <a:ext cx="1108075" cy="371475"/>
          </a:xfrm>
          <a:prstGeom prst="rect">
            <a:avLst/>
          </a:prstGeom>
          <a:ln/>
          <a:ex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marL="0" defTabSz="914400" eaLnBrk="1" latinLnBrk="0" hangingPunct="1">
              <a:defRPr sz="2400" b="1">
                <a:solidFill>
                  <a:schemeClr val="lt1"/>
                </a:solidFill>
                <a:latin typeface="微软雅黑" panose="020B0503020204020204" pitchFamily="34" charset="-122"/>
                <a:ea typeface="微软雅黑" panose="020B0503020204020204" pitchFamily="34" charset="-122"/>
              </a:defRPr>
            </a:lvl1pPr>
            <a:lvl2pPr marL="457200" algn="l" defTabSz="914400" eaLnBrk="1" latinLnBrk="0" hangingPunct="1">
              <a:defRPr sz="1800">
                <a:solidFill>
                  <a:schemeClr val="lt1"/>
                </a:solidFill>
                <a:latin typeface="+mn-lt"/>
                <a:ea typeface="+mn-ea"/>
              </a:defRPr>
            </a:lvl2pPr>
            <a:lvl3pPr marL="914400" algn="l" defTabSz="914400" eaLnBrk="1" latinLnBrk="0" hangingPunct="1">
              <a:defRPr sz="1800">
                <a:solidFill>
                  <a:schemeClr val="lt1"/>
                </a:solidFill>
                <a:latin typeface="+mn-lt"/>
                <a:ea typeface="+mn-ea"/>
              </a:defRPr>
            </a:lvl3pPr>
            <a:lvl4pPr marL="1371600" algn="l" defTabSz="914400" eaLnBrk="1" latinLnBrk="0" hangingPunct="1">
              <a:defRPr sz="1800">
                <a:solidFill>
                  <a:schemeClr val="lt1"/>
                </a:solidFill>
                <a:latin typeface="+mn-lt"/>
                <a:ea typeface="+mn-ea"/>
              </a:defRPr>
            </a:lvl4pPr>
            <a:lvl5pPr marL="1828800" algn="l"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lgn="ctr">
              <a:spcBef>
                <a:spcPct val="20000"/>
              </a:spcBef>
              <a:defRPr/>
            </a:pPr>
            <a:r>
              <a:rPr lang="zh-CN" altLang="en-US" sz="1800" dirty="0"/>
              <a:t>操作系统</a:t>
            </a:r>
            <a:endParaRPr lang="zh-CN" altLang="en-US" dirty="0"/>
          </a:p>
        </p:txBody>
      </p:sp>
      <p:sp>
        <p:nvSpPr>
          <p:cNvPr id="19" name="Line 30"/>
          <p:cNvSpPr>
            <a:spLocks noChangeShapeType="1"/>
          </p:cNvSpPr>
          <p:nvPr/>
        </p:nvSpPr>
        <p:spPr bwMode="auto">
          <a:xfrm>
            <a:off x="6742113" y="4427538"/>
            <a:ext cx="0" cy="180975"/>
          </a:xfrm>
          <a:prstGeom prst="line">
            <a:avLst/>
          </a:prstGeom>
          <a:ln w="28575">
            <a:solidFill>
              <a:srgbClr val="FFC000"/>
            </a:solidFill>
          </a:ln>
          <a:extLst/>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a:latin typeface="微软雅黑" panose="020B0503020204020204" pitchFamily="34" charset="-122"/>
              <a:ea typeface="微软雅黑" panose="020B0503020204020204" pitchFamily="34" charset="-122"/>
            </a:endParaRPr>
          </a:p>
        </p:txBody>
      </p:sp>
      <p:sp>
        <p:nvSpPr>
          <p:cNvPr id="20" name="Line 32"/>
          <p:cNvSpPr>
            <a:spLocks noChangeShapeType="1"/>
          </p:cNvSpPr>
          <p:nvPr/>
        </p:nvSpPr>
        <p:spPr bwMode="auto">
          <a:xfrm flipH="1">
            <a:off x="7318375" y="3941763"/>
            <a:ext cx="590550" cy="292100"/>
          </a:xfrm>
          <a:prstGeom prst="line">
            <a:avLst/>
          </a:prstGeom>
          <a:ln w="28575">
            <a:solidFill>
              <a:srgbClr val="FFC000"/>
            </a:solidFill>
          </a:ln>
          <a:extLst/>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a:latin typeface="微软雅黑" panose="020B0503020204020204" pitchFamily="34" charset="-122"/>
              <a:ea typeface="微软雅黑" panose="020B0503020204020204" pitchFamily="34" charset="-122"/>
            </a:endParaRPr>
          </a:p>
        </p:txBody>
      </p:sp>
      <p:sp>
        <p:nvSpPr>
          <p:cNvPr id="21" name="Line 33"/>
          <p:cNvSpPr>
            <a:spLocks noChangeShapeType="1"/>
          </p:cNvSpPr>
          <p:nvPr/>
        </p:nvSpPr>
        <p:spPr bwMode="auto">
          <a:xfrm flipH="1" flipV="1">
            <a:off x="7310438" y="3560763"/>
            <a:ext cx="598487" cy="219075"/>
          </a:xfrm>
          <a:prstGeom prst="line">
            <a:avLst/>
          </a:prstGeom>
          <a:ln w="28575">
            <a:solidFill>
              <a:srgbClr val="FFC000"/>
            </a:solidFill>
          </a:ln>
          <a:extLst/>
        </p:spPr>
        <p:style>
          <a:lnRef idx="1">
            <a:schemeClr val="accent1"/>
          </a:lnRef>
          <a:fillRef idx="0">
            <a:schemeClr val="accent1"/>
          </a:fillRef>
          <a:effectRef idx="0">
            <a:schemeClr val="accent1"/>
          </a:effectRef>
          <a:fontRef idx="minor">
            <a:schemeClr val="tx1"/>
          </a:fontRef>
        </p:style>
        <p:txBody>
          <a:bodyPr wrap="none" anchor="ctr"/>
          <a:lstStyle/>
          <a:p>
            <a:pPr algn="ctr" eaLnBrk="1" hangingPunct="1">
              <a:spcBef>
                <a:spcPct val="20000"/>
              </a:spcBef>
              <a:defRPr/>
            </a:pPr>
            <a:endParaRPr lang="zh-CN" altLang="en-US">
              <a:latin typeface="微软雅黑" panose="020B0503020204020204" pitchFamily="34" charset="-122"/>
              <a:ea typeface="微软雅黑" panose="020B0503020204020204" pitchFamily="34" charset="-122"/>
            </a:endParaRPr>
          </a:p>
        </p:txBody>
      </p:sp>
      <p:sp>
        <p:nvSpPr>
          <p:cNvPr id="53268" name="Text Box 34"/>
          <p:cNvSpPr txBox="1">
            <a:spLocks noChangeArrowheads="1"/>
          </p:cNvSpPr>
          <p:nvPr/>
        </p:nvSpPr>
        <p:spPr bwMode="auto">
          <a:xfrm>
            <a:off x="7621588" y="2744788"/>
            <a:ext cx="14144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微软雅黑" panose="020B0503020204020204" pitchFamily="34" charset="-122"/>
                <a:ea typeface="微软雅黑" panose="020B0503020204020204" pitchFamily="34" charset="-122"/>
              </a:rPr>
              <a:t>数据库管理员</a:t>
            </a:r>
          </a:p>
          <a:p>
            <a:pPr algn="ctr" eaLnBrk="1" hangingPunct="1"/>
            <a:r>
              <a:rPr kumimoji="1" lang="en-US" altLang="zh-CN" sz="1600">
                <a:latin typeface="微软雅黑" panose="020B0503020204020204" pitchFamily="34" charset="-122"/>
                <a:ea typeface="微软雅黑" panose="020B0503020204020204" pitchFamily="34" charset="-122"/>
              </a:rPr>
              <a:t>DBA</a:t>
            </a:r>
          </a:p>
        </p:txBody>
      </p:sp>
      <p:sp>
        <p:nvSpPr>
          <p:cNvPr id="53269" name="Text Box 37"/>
          <p:cNvSpPr txBox="1">
            <a:spLocks noChangeArrowheads="1"/>
          </p:cNvSpPr>
          <p:nvPr/>
        </p:nvSpPr>
        <p:spPr bwMode="auto">
          <a:xfrm>
            <a:off x="4548188" y="3300413"/>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微软雅黑" panose="020B0503020204020204" pitchFamily="34" charset="-122"/>
                <a:ea typeface="微软雅黑" panose="020B0503020204020204" pitchFamily="34" charset="-122"/>
              </a:rPr>
              <a:t>程序员</a:t>
            </a:r>
          </a:p>
        </p:txBody>
      </p:sp>
      <p:pic>
        <p:nvPicPr>
          <p:cNvPr id="53270" name="Picture 7" descr="http://attach.bbs.china.com.cn/portal/201406/30/163532qz50zzddccm555h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238" y="66198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1" name="Picture 29" descr="http://freevector.co/wp-content/uploads/2011/11/90603-programm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813" y="2141538"/>
            <a:ext cx="12080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2" name="Picture 29" descr="See the sour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3188" y="3348038"/>
            <a:ext cx="1211262"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连接符 25"/>
          <p:cNvCxnSpPr/>
          <p:nvPr/>
        </p:nvCxnSpPr>
        <p:spPr>
          <a:xfrm>
            <a:off x="1012825" y="1273175"/>
            <a:ext cx="3455988" cy="0"/>
          </a:xfrm>
          <a:prstGeom prst="line">
            <a:avLst/>
          </a:prstGeom>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12825" y="854075"/>
            <a:ext cx="109538" cy="62388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71305" tIns="35652" rIns="71305" bIns="35652" anchor="ctr"/>
          <a:lstStyle/>
          <a:p>
            <a:pPr algn="ctr" defTabSz="713049" eaLnBrk="1" hangingPunct="1">
              <a:lnSpc>
                <a:spcPct val="120000"/>
              </a:lnSpc>
              <a:defRPr/>
            </a:pPr>
            <a:endParaRPr lang="zh-CN" altLang="en-US" sz="1400" b="1" kern="0" dirty="0">
              <a:solidFill>
                <a:sysClr val="window" lastClr="FFFFFF">
                  <a:lumMod val="95000"/>
                </a:sysClr>
              </a:solidFill>
              <a:latin typeface="微软雅黑" pitchFamily="34" charset="-122"/>
              <a:ea typeface="微软雅黑" pitchFamily="34" charset="-122"/>
            </a:endParaRPr>
          </a:p>
        </p:txBody>
      </p:sp>
      <p:cxnSp>
        <p:nvCxnSpPr>
          <p:cNvPr id="29" name="直接连接符 28"/>
          <p:cNvCxnSpPr/>
          <p:nvPr/>
        </p:nvCxnSpPr>
        <p:spPr>
          <a:xfrm>
            <a:off x="1055688" y="4873625"/>
            <a:ext cx="3397250" cy="0"/>
          </a:xfrm>
          <a:prstGeom prst="line">
            <a:avLst/>
          </a:prstGeom>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57619">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3"/>
          <p:cNvSpPr txBox="1">
            <a:spLocks noChangeArrowheads="1"/>
          </p:cNvSpPr>
          <p:nvPr/>
        </p:nvSpPr>
        <p:spPr bwMode="auto">
          <a:xfrm>
            <a:off x="3492500" y="1898650"/>
            <a:ext cx="3938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数据库系统概述</a:t>
            </a:r>
          </a:p>
        </p:txBody>
      </p:sp>
      <p:sp>
        <p:nvSpPr>
          <p:cNvPr id="12" name="矩形 48"/>
          <p:cNvSpPr>
            <a:spLocks noChangeArrowheads="1"/>
          </p:cNvSpPr>
          <p:nvPr/>
        </p:nvSpPr>
        <p:spPr bwMode="auto">
          <a:xfrm>
            <a:off x="3635375" y="2557463"/>
            <a:ext cx="3506788"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四个基本概念</a:t>
            </a:r>
            <a:endParaRPr lang="en-US" altLang="zh-CN" sz="1800" dirty="0">
              <a:solidFill>
                <a:schemeClr val="bg1">
                  <a:lumMod val="50000"/>
                </a:schemeClr>
              </a:solidFill>
              <a:latin typeface="微软雅黑" pitchFamily="34" charset="-122"/>
              <a:ea typeface="微软雅黑" pitchFamily="34" charset="-122"/>
            </a:endParaRPr>
          </a:p>
          <a:p>
            <a:pPr marL="342900" indent="-342900" eaLnBrk="1" hangingPunct="1">
              <a:lnSpc>
                <a:spcPct val="120000"/>
              </a:lnSpc>
              <a:spcBef>
                <a:spcPts val="600"/>
              </a:spcBef>
              <a:buFont typeface="Arial" panose="020B0604020202020204" pitchFamily="34" charset="0"/>
              <a:buChar char="•"/>
              <a:defRPr/>
            </a:pPr>
            <a:r>
              <a:rPr lang="zh-CN" altLang="en-US" sz="1800" dirty="0">
                <a:solidFill>
                  <a:srgbClr val="FF0000"/>
                </a:solidFill>
                <a:latin typeface="微软雅黑" pitchFamily="34" charset="-122"/>
                <a:ea typeface="微软雅黑" pitchFamily="34" charset="-122"/>
              </a:rPr>
              <a:t>数据管理技术的产生和发展</a:t>
            </a: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数据库系统的特点 </a:t>
            </a:r>
          </a:p>
        </p:txBody>
      </p:sp>
      <p:sp>
        <p:nvSpPr>
          <p:cNvPr id="9" name="椭圆 8"/>
          <p:cNvSpPr/>
          <p:nvPr/>
        </p:nvSpPr>
        <p:spPr>
          <a:xfrm>
            <a:off x="2681288" y="2017713"/>
            <a:ext cx="782637" cy="795337"/>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fontAlgn="auto" hangingPunct="1">
              <a:spcBef>
                <a:spcPts val="0"/>
              </a:spcBef>
              <a:spcAft>
                <a:spcPts val="0"/>
              </a:spcAft>
              <a:defRPr/>
            </a:pPr>
            <a:endParaRPr lang="zh-CN" altLang="en-US">
              <a:latin typeface="Impact" pitchFamily="34" charset="0"/>
            </a:endParaRPr>
          </a:p>
        </p:txBody>
      </p:sp>
      <p:sp>
        <p:nvSpPr>
          <p:cNvPr id="10" name="椭圆 9"/>
          <p:cNvSpPr/>
          <p:nvPr/>
        </p:nvSpPr>
        <p:spPr>
          <a:xfrm>
            <a:off x="2747963" y="2092325"/>
            <a:ext cx="647700" cy="6588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defTabSz="713049" eaLnBrk="1" hangingPunct="1">
              <a:spcBef>
                <a:spcPct val="20000"/>
              </a:spcBef>
              <a:defRPr/>
            </a:pPr>
            <a:r>
              <a:rPr lang="en-US" altLang="zh-CN" sz="4400" dirty="0">
                <a:latin typeface="Impact" panose="020B0806030902050204" pitchFamily="34" charset="0"/>
              </a:rPr>
              <a:t>2</a:t>
            </a:r>
            <a:endParaRPr lang="zh-CN" altLang="en-US" sz="4400" dirty="0">
              <a:latin typeface="Impact" panose="020B0806030902050204" pitchFamily="34" charset="0"/>
            </a:endParaRPr>
          </a:p>
        </p:txBody>
      </p:sp>
      <p:cxnSp>
        <p:nvCxnSpPr>
          <p:cNvPr id="11" name="直接连接符 10"/>
          <p:cNvCxnSpPr>
            <a:stCxn id="9" idx="6"/>
          </p:cNvCxnSpPr>
          <p:nvPr/>
        </p:nvCxnSpPr>
        <p:spPr>
          <a:xfrm>
            <a:off x="3463925" y="2416175"/>
            <a:ext cx="3268663" cy="34925"/>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3576">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数据管理技术产生和发展</a:t>
            </a:r>
          </a:p>
        </p:txBody>
      </p:sp>
      <p:sp>
        <p:nvSpPr>
          <p:cNvPr id="50179"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什么是数据管理</a:t>
            </a:r>
          </a:p>
          <a:p>
            <a:pPr marL="450850" lvl="1" indent="-180975" eaLnBrk="1" hangingPunct="1">
              <a:buSzPct val="100000"/>
              <a:buFont typeface="Arial" panose="020B0604020202020204" pitchFamily="34" charset="0"/>
              <a:buChar char="-"/>
              <a:defRPr/>
            </a:pPr>
            <a:r>
              <a:rPr lang="zh-CN" altLang="en-US" dirty="0">
                <a:latin typeface="Arial" pitchFamily="34" charset="0"/>
              </a:rPr>
              <a:t>对数据进行分类、组织、编码、存储、检索和维护，是数据处理的中心问题</a:t>
            </a:r>
          </a:p>
          <a:p>
            <a:pPr marL="285750" indent="-285750" eaLnBrk="1" hangingPunct="1">
              <a:lnSpc>
                <a:spcPct val="150000"/>
              </a:lnSpc>
              <a:buSzPct val="80000"/>
              <a:defRPr/>
            </a:pPr>
            <a:r>
              <a:rPr lang="zh-CN" altLang="en-US" dirty="0">
                <a:solidFill>
                  <a:schemeClr val="tx1">
                    <a:lumMod val="50000"/>
                    <a:lumOff val="50000"/>
                  </a:schemeClr>
                </a:solidFill>
              </a:rPr>
              <a:t>数据管理技术的发展过程</a:t>
            </a:r>
          </a:p>
          <a:p>
            <a:pPr marL="450850" lvl="1" indent="-180975" eaLnBrk="1" hangingPunct="1">
              <a:buSzPct val="100000"/>
              <a:buFont typeface="Arial" panose="020B0604020202020204" pitchFamily="34" charset="0"/>
              <a:buChar char="-"/>
              <a:defRPr/>
            </a:pPr>
            <a:r>
              <a:rPr lang="zh-CN" altLang="en-US" dirty="0">
                <a:latin typeface="Arial" pitchFamily="34" charset="0"/>
              </a:rPr>
              <a:t>人工管理阶段</a:t>
            </a:r>
            <a:r>
              <a:rPr lang="en-US" altLang="zh-CN" dirty="0">
                <a:latin typeface="Arial" pitchFamily="34" charset="0"/>
              </a:rPr>
              <a:t>(40</a:t>
            </a:r>
            <a:r>
              <a:rPr lang="zh-CN" altLang="en-US" dirty="0">
                <a:latin typeface="Arial" pitchFamily="34" charset="0"/>
              </a:rPr>
              <a:t>年代中</a:t>
            </a:r>
            <a:r>
              <a:rPr lang="en-US" altLang="zh-CN" dirty="0">
                <a:latin typeface="Arial" pitchFamily="34" charset="0"/>
              </a:rPr>
              <a:t>--50</a:t>
            </a:r>
            <a:r>
              <a:rPr lang="zh-CN" altLang="en-US" dirty="0">
                <a:latin typeface="Arial" pitchFamily="34" charset="0"/>
              </a:rPr>
              <a:t>年代中</a:t>
            </a:r>
            <a:r>
              <a:rPr lang="en-US" altLang="zh-CN" dirty="0">
                <a:latin typeface="Arial" pitchFamily="34" charset="0"/>
              </a:rPr>
              <a:t>)</a:t>
            </a:r>
          </a:p>
          <a:p>
            <a:pPr marL="450850" lvl="1" indent="-180975" eaLnBrk="1" hangingPunct="1">
              <a:buSzPct val="100000"/>
              <a:buFont typeface="Arial" panose="020B0604020202020204" pitchFamily="34" charset="0"/>
              <a:buChar char="-"/>
              <a:defRPr/>
            </a:pPr>
            <a:r>
              <a:rPr lang="zh-CN" altLang="en-US" dirty="0">
                <a:latin typeface="Arial" pitchFamily="34" charset="0"/>
              </a:rPr>
              <a:t>文件系统阶段</a:t>
            </a:r>
            <a:r>
              <a:rPr lang="en-US" altLang="zh-CN" dirty="0">
                <a:latin typeface="Arial" pitchFamily="34" charset="0"/>
              </a:rPr>
              <a:t>(50</a:t>
            </a:r>
            <a:r>
              <a:rPr lang="zh-CN" altLang="en-US" dirty="0">
                <a:latin typeface="Arial" pitchFamily="34" charset="0"/>
              </a:rPr>
              <a:t>年代末</a:t>
            </a:r>
            <a:r>
              <a:rPr lang="en-US" altLang="zh-CN" dirty="0">
                <a:latin typeface="Arial" pitchFamily="34" charset="0"/>
              </a:rPr>
              <a:t>--60</a:t>
            </a:r>
            <a:r>
              <a:rPr lang="zh-CN" altLang="en-US" dirty="0">
                <a:latin typeface="Arial" pitchFamily="34" charset="0"/>
              </a:rPr>
              <a:t>年代中</a:t>
            </a:r>
            <a:r>
              <a:rPr lang="en-US" altLang="zh-CN" dirty="0">
                <a:latin typeface="Arial" pitchFamily="34" charset="0"/>
              </a:rPr>
              <a:t>)</a:t>
            </a:r>
          </a:p>
          <a:p>
            <a:pPr marL="450850" lvl="1" indent="-180975" eaLnBrk="1" hangingPunct="1">
              <a:buSzPct val="100000"/>
              <a:buFont typeface="Arial" panose="020B0604020202020204" pitchFamily="34" charset="0"/>
              <a:buChar char="-"/>
              <a:defRPr/>
            </a:pPr>
            <a:r>
              <a:rPr lang="zh-CN" altLang="en-US" dirty="0">
                <a:latin typeface="Arial" pitchFamily="34" charset="0"/>
              </a:rPr>
              <a:t>数据库系统阶段</a:t>
            </a:r>
            <a:r>
              <a:rPr lang="en-US" altLang="zh-CN" dirty="0">
                <a:latin typeface="Arial" pitchFamily="34" charset="0"/>
              </a:rPr>
              <a:t>(60</a:t>
            </a:r>
            <a:r>
              <a:rPr lang="zh-CN" altLang="en-US" dirty="0">
                <a:latin typeface="Arial" pitchFamily="34" charset="0"/>
              </a:rPr>
              <a:t>年代末</a:t>
            </a:r>
            <a:r>
              <a:rPr lang="en-US" altLang="zh-CN" dirty="0">
                <a:latin typeface="Arial" pitchFamily="34" charset="0"/>
              </a:rPr>
              <a:t>--</a:t>
            </a:r>
            <a:r>
              <a:rPr lang="zh-CN" altLang="en-US" dirty="0">
                <a:latin typeface="Arial" pitchFamily="34" charset="0"/>
              </a:rPr>
              <a:t>现在</a:t>
            </a:r>
            <a:r>
              <a:rPr lang="en-US" altLang="zh-CN" dirty="0">
                <a:latin typeface="Arial" pitchFamily="34" charset="0"/>
              </a:rPr>
              <a:t>)</a:t>
            </a:r>
          </a:p>
          <a:p>
            <a:pPr marL="285750" indent="-285750" eaLnBrk="1" hangingPunct="1">
              <a:lnSpc>
                <a:spcPct val="150000"/>
              </a:lnSpc>
              <a:buSzPct val="80000"/>
              <a:defRPr/>
            </a:pPr>
            <a:r>
              <a:rPr lang="zh-CN" altLang="en-US" dirty="0">
                <a:solidFill>
                  <a:schemeClr val="tx1">
                    <a:lumMod val="50000"/>
                    <a:lumOff val="50000"/>
                  </a:schemeClr>
                </a:solidFill>
              </a:rPr>
              <a:t>数据管理技术的发展动力</a:t>
            </a:r>
          </a:p>
          <a:p>
            <a:pPr marL="450850" lvl="1" indent="-180975" eaLnBrk="1" hangingPunct="1">
              <a:buSzPct val="100000"/>
              <a:buFont typeface="Arial" panose="020B0604020202020204" pitchFamily="34" charset="0"/>
              <a:buChar char="-"/>
              <a:defRPr/>
            </a:pPr>
            <a:r>
              <a:rPr lang="zh-CN" altLang="en-US" dirty="0">
                <a:latin typeface="Arial" pitchFamily="34" charset="0"/>
              </a:rPr>
              <a:t>应用需求的推动</a:t>
            </a:r>
          </a:p>
          <a:p>
            <a:pPr marL="450850" lvl="1" indent="-180975" eaLnBrk="1" hangingPunct="1">
              <a:buSzPct val="100000"/>
              <a:buFont typeface="Arial" panose="020B0604020202020204" pitchFamily="34" charset="0"/>
              <a:buChar char="-"/>
              <a:defRPr/>
            </a:pPr>
            <a:r>
              <a:rPr lang="zh-CN" altLang="en-US" dirty="0">
                <a:latin typeface="Arial" pitchFamily="34" charset="0"/>
              </a:rPr>
              <a:t>计算机硬件的发展</a:t>
            </a:r>
          </a:p>
          <a:p>
            <a:pPr marL="450850" lvl="1" indent="-180975" eaLnBrk="1" hangingPunct="1">
              <a:buSzPct val="100000"/>
              <a:buFont typeface="Arial" panose="020B0604020202020204" pitchFamily="34" charset="0"/>
              <a:buChar char="-"/>
              <a:defRPr/>
            </a:pPr>
            <a:r>
              <a:rPr lang="zh-CN" altLang="en-US" dirty="0">
                <a:latin typeface="Arial" pitchFamily="34" charset="0"/>
              </a:rPr>
              <a:t>计算机软件的发展</a:t>
            </a:r>
          </a:p>
          <a:p>
            <a:pPr marL="285750" indent="-285750" eaLnBrk="1" hangingPunct="1">
              <a:lnSpc>
                <a:spcPct val="150000"/>
              </a:lnSpc>
              <a:buSzPct val="80000"/>
              <a:defRPr/>
            </a:pPr>
            <a:endParaRPr lang="en-US" altLang="zh-CN" dirty="0">
              <a:solidFill>
                <a:schemeClr val="tx1">
                  <a:lumMod val="50000"/>
                  <a:lumOff val="50000"/>
                </a:schemeClr>
              </a:solidFill>
            </a:endParaRPr>
          </a:p>
        </p:txBody>
      </p:sp>
      <p:pic>
        <p:nvPicPr>
          <p:cNvPr id="56324" name="Picture 5"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2857500"/>
            <a:ext cx="2225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51326">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3"/>
          <p:cNvGrpSpPr>
            <a:grpSpLocks/>
          </p:cNvGrpSpPr>
          <p:nvPr/>
        </p:nvGrpSpPr>
        <p:grpSpPr bwMode="auto">
          <a:xfrm>
            <a:off x="4557713" y="1057275"/>
            <a:ext cx="522287" cy="4013200"/>
            <a:chOff x="4160049" y="1274619"/>
            <a:chExt cx="695459" cy="4816157"/>
          </a:xfrm>
        </p:grpSpPr>
        <p:sp>
          <p:nvSpPr>
            <p:cNvPr id="28" name="Rectangle 4"/>
            <p:cNvSpPr/>
            <p:nvPr/>
          </p:nvSpPr>
          <p:spPr>
            <a:xfrm>
              <a:off x="4160049" y="1274619"/>
              <a:ext cx="695459" cy="4059823"/>
            </a:xfrm>
            <a:prstGeom prst="rect">
              <a:avLst/>
            </a:prstGeom>
            <a:solidFill>
              <a:srgbClr val="3C4E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9" name="Isosceles Triangle 5"/>
            <p:cNvSpPr/>
            <p:nvPr/>
          </p:nvSpPr>
          <p:spPr>
            <a:xfrm flipV="1">
              <a:off x="4160049" y="5334442"/>
              <a:ext cx="695459" cy="756334"/>
            </a:xfrm>
            <a:prstGeom prst="triangle">
              <a:avLst/>
            </a:prstGeom>
            <a:solidFill>
              <a:srgbClr val="AA7B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0" name="Isosceles Triangle 6"/>
            <p:cNvSpPr/>
            <p:nvPr/>
          </p:nvSpPr>
          <p:spPr>
            <a:xfrm flipV="1">
              <a:off x="4401029" y="5852636"/>
              <a:ext cx="219841" cy="2381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grpSp>
        <p:nvGrpSpPr>
          <p:cNvPr id="58371" name="Group 7"/>
          <p:cNvGrpSpPr>
            <a:grpSpLocks/>
          </p:cNvGrpSpPr>
          <p:nvPr/>
        </p:nvGrpSpPr>
        <p:grpSpPr bwMode="auto">
          <a:xfrm>
            <a:off x="4033838" y="3082925"/>
            <a:ext cx="1046162" cy="1114425"/>
            <a:chOff x="5013756" y="3958570"/>
            <a:chExt cx="1393459" cy="1338773"/>
          </a:xfrm>
        </p:grpSpPr>
        <p:sp>
          <p:nvSpPr>
            <p:cNvPr id="32" name="Diamond 8"/>
            <p:cNvSpPr/>
            <p:nvPr/>
          </p:nvSpPr>
          <p:spPr>
            <a:xfrm>
              <a:off x="5013756" y="3958570"/>
              <a:ext cx="1393459" cy="1338773"/>
            </a:xfrm>
            <a:prstGeom prst="diamond">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nvGrpSpPr>
            <p:cNvPr id="33" name="Group 9"/>
            <p:cNvGrpSpPr/>
            <p:nvPr/>
          </p:nvGrpSpPr>
          <p:grpSpPr>
            <a:xfrm>
              <a:off x="5478313" y="4439043"/>
              <a:ext cx="464344" cy="377825"/>
              <a:chOff x="10074275" y="4479132"/>
              <a:chExt cx="464344" cy="377825"/>
            </a:xfrm>
            <a:solidFill>
              <a:schemeClr val="bg1"/>
            </a:solidFill>
          </p:grpSpPr>
          <p:sp>
            <p:nvSpPr>
              <p:cNvPr id="34"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8308" eaLnBrk="1">
                  <a:defRPr/>
                </a:pPr>
                <a:endParaRPr lang="en-US" sz="1200">
                  <a:solidFill>
                    <a:srgbClr val="FFFFFF"/>
                  </a:solidFill>
                  <a:effectLst>
                    <a:outerShdw blurRad="38100" dist="38100" dir="2700000" algn="tl">
                      <a:srgbClr val="000000"/>
                    </a:outerShdw>
                  </a:effectLst>
                  <a:latin typeface="Gill Sans" charset="0"/>
                  <a:sym typeface="Gill Sans" charset="0"/>
                </a:endParaRPr>
              </a:p>
            </p:txBody>
          </p:sp>
          <p:sp>
            <p:nvSpPr>
              <p:cNvPr id="35"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8308" eaLnBrk="1">
                  <a:defRPr/>
                </a:pPr>
                <a:endParaRPr lang="en-US" sz="12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58372" name="Group 12"/>
          <p:cNvGrpSpPr>
            <a:grpSpLocks/>
          </p:cNvGrpSpPr>
          <p:nvPr/>
        </p:nvGrpSpPr>
        <p:grpSpPr bwMode="auto">
          <a:xfrm>
            <a:off x="4557713" y="1057275"/>
            <a:ext cx="1044575" cy="1116013"/>
            <a:chOff x="5711758" y="1528765"/>
            <a:chExt cx="1393459" cy="1338773"/>
          </a:xfrm>
        </p:grpSpPr>
        <p:sp>
          <p:nvSpPr>
            <p:cNvPr id="38" name="Diamond 13"/>
            <p:cNvSpPr/>
            <p:nvPr/>
          </p:nvSpPr>
          <p:spPr>
            <a:xfrm>
              <a:off x="5711758" y="1528765"/>
              <a:ext cx="1393459" cy="1338773"/>
            </a:xfrm>
            <a:prstGeom prst="diamond">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9" name="AutoShape 83"/>
            <p:cNvSpPr>
              <a:spLocks/>
            </p:cNvSpPr>
            <p:nvPr/>
          </p:nvSpPr>
          <p:spPr bwMode="auto">
            <a:xfrm>
              <a:off x="6169185" y="2025806"/>
              <a:ext cx="463780" cy="3046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8308" eaLnBrk="1">
                <a:defRPr/>
              </a:pPr>
              <a:endParaRPr lang="en-US" sz="1200">
                <a:solidFill>
                  <a:srgbClr val="FFFFFF"/>
                </a:solidFill>
                <a:effectLst>
                  <a:outerShdw blurRad="38100" dist="38100" dir="2700000" algn="tl">
                    <a:srgbClr val="000000"/>
                  </a:outerShdw>
                </a:effectLst>
                <a:latin typeface="Gill Sans" charset="0"/>
                <a:sym typeface="Gill Sans" charset="0"/>
              </a:endParaRPr>
            </a:p>
          </p:txBody>
        </p:sp>
      </p:grpSp>
      <p:grpSp>
        <p:nvGrpSpPr>
          <p:cNvPr id="58373" name="Group 15"/>
          <p:cNvGrpSpPr>
            <a:grpSpLocks/>
          </p:cNvGrpSpPr>
          <p:nvPr/>
        </p:nvGrpSpPr>
        <p:grpSpPr bwMode="auto">
          <a:xfrm>
            <a:off x="4556125" y="2417763"/>
            <a:ext cx="1046163" cy="1114425"/>
            <a:chOff x="5710487" y="3160643"/>
            <a:chExt cx="1393459" cy="1338773"/>
          </a:xfrm>
        </p:grpSpPr>
        <p:sp>
          <p:nvSpPr>
            <p:cNvPr id="41" name="Diamond 16"/>
            <p:cNvSpPr/>
            <p:nvPr/>
          </p:nvSpPr>
          <p:spPr>
            <a:xfrm>
              <a:off x="5710487" y="3160643"/>
              <a:ext cx="1393459" cy="1338773"/>
            </a:xfrm>
            <a:prstGeom prst="diamond">
              <a:avLst/>
            </a:prstGeom>
            <a:solidFill>
              <a:srgbClr val="9BBB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nvGrpSpPr>
            <p:cNvPr id="42" name="Group 17"/>
            <p:cNvGrpSpPr/>
            <p:nvPr/>
          </p:nvGrpSpPr>
          <p:grpSpPr>
            <a:xfrm>
              <a:off x="6175045" y="3597325"/>
              <a:ext cx="464344" cy="464344"/>
              <a:chOff x="4439444" y="2582069"/>
              <a:chExt cx="464344" cy="464344"/>
            </a:xfrm>
            <a:solidFill>
              <a:schemeClr val="bg1"/>
            </a:solidFill>
          </p:grpSpPr>
          <p:sp>
            <p:nvSpPr>
              <p:cNvPr id="43"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8308" eaLnBrk="1">
                  <a:defRPr/>
                </a:pPr>
                <a:endParaRPr lang="en-US" sz="1200">
                  <a:solidFill>
                    <a:srgbClr val="FFFFFF"/>
                  </a:solidFill>
                  <a:effectLst>
                    <a:outerShdw blurRad="38100" dist="38100" dir="2700000" algn="tl">
                      <a:srgbClr val="000000"/>
                    </a:outerShdw>
                  </a:effectLst>
                  <a:latin typeface="Gill Sans" charset="0"/>
                  <a:sym typeface="Gill Sans" charset="0"/>
                </a:endParaRPr>
              </a:p>
            </p:txBody>
          </p:sp>
          <p:sp>
            <p:nvSpPr>
              <p:cNvPr id="44"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8308" eaLnBrk="1">
                  <a:defRPr/>
                </a:pPr>
                <a:endParaRPr lang="en-US" sz="1200">
                  <a:solidFill>
                    <a:srgbClr val="FFFFFF"/>
                  </a:solidFill>
                  <a:effectLst>
                    <a:outerShdw blurRad="38100" dist="38100" dir="2700000" algn="tl">
                      <a:srgbClr val="000000"/>
                    </a:outerShdw>
                  </a:effectLst>
                  <a:latin typeface="Gill Sans" charset="0"/>
                  <a:sym typeface="Gill Sans" charset="0"/>
                </a:endParaRPr>
              </a:p>
            </p:txBody>
          </p:sp>
          <p:sp>
            <p:nvSpPr>
              <p:cNvPr id="45" name="AutoShape 125"/>
              <p:cNvSpPr>
                <a:spLocks/>
              </p:cNvSpPr>
              <p:nvPr/>
            </p:nvSpPr>
            <p:spPr bwMode="auto">
              <a:xfrm>
                <a:off x="4613276" y="2755900"/>
                <a:ext cx="116683"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8308" eaLnBrk="1">
                  <a:defRPr/>
                </a:pPr>
                <a:endParaRPr lang="en-US" sz="12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58374" name="Group 21"/>
          <p:cNvGrpSpPr>
            <a:grpSpLocks/>
          </p:cNvGrpSpPr>
          <p:nvPr/>
        </p:nvGrpSpPr>
        <p:grpSpPr bwMode="auto">
          <a:xfrm>
            <a:off x="4033838" y="1736725"/>
            <a:ext cx="1046162" cy="1116013"/>
            <a:chOff x="5013757" y="2344704"/>
            <a:chExt cx="1393459" cy="1338773"/>
          </a:xfrm>
        </p:grpSpPr>
        <p:sp>
          <p:nvSpPr>
            <p:cNvPr id="47" name="Diamond 22"/>
            <p:cNvSpPr/>
            <p:nvPr/>
          </p:nvSpPr>
          <p:spPr>
            <a:xfrm>
              <a:off x="5013757" y="2344704"/>
              <a:ext cx="1393459" cy="1338773"/>
            </a:xfrm>
            <a:prstGeom prst="diamond">
              <a:avLst/>
            </a:prstGeom>
            <a:solidFill>
              <a:srgbClr val="936C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nvGrpSpPr>
            <p:cNvPr id="48" name="Group 23"/>
            <p:cNvGrpSpPr/>
            <p:nvPr/>
          </p:nvGrpSpPr>
          <p:grpSpPr>
            <a:xfrm>
              <a:off x="5478313" y="2752368"/>
              <a:ext cx="464344" cy="464344"/>
              <a:chOff x="4439444" y="1652588"/>
              <a:chExt cx="464344" cy="464344"/>
            </a:xfrm>
            <a:solidFill>
              <a:schemeClr val="bg2"/>
            </a:solidFill>
          </p:grpSpPr>
          <p:sp>
            <p:nvSpPr>
              <p:cNvPr id="49"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8308" eaLnBrk="1">
                  <a:defRPr/>
                </a:pPr>
                <a:endParaRPr lang="en-US" sz="1200">
                  <a:solidFill>
                    <a:srgbClr val="FFFFFF"/>
                  </a:solidFill>
                  <a:effectLst>
                    <a:outerShdw blurRad="38100" dist="38100" dir="2700000" algn="tl">
                      <a:srgbClr val="000000"/>
                    </a:outerShdw>
                  </a:effectLst>
                  <a:latin typeface="Gill Sans" charset="0"/>
                  <a:sym typeface="Gill Sans" charset="0"/>
                </a:endParaRPr>
              </a:p>
            </p:txBody>
          </p:sp>
          <p:sp>
            <p:nvSpPr>
              <p:cNvPr id="50"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8308" eaLnBrk="1">
                  <a:defRPr/>
                </a:pPr>
                <a:endParaRPr lang="en-US" sz="1200">
                  <a:solidFill>
                    <a:srgbClr val="FFFFFF"/>
                  </a:solidFill>
                  <a:effectLst>
                    <a:outerShdw blurRad="38100" dist="38100" dir="2700000" algn="tl">
                      <a:srgbClr val="000000"/>
                    </a:outerShdw>
                  </a:effectLst>
                  <a:latin typeface="Gill Sans" charset="0"/>
                  <a:sym typeface="Gill Sans" charset="0"/>
                </a:endParaRPr>
              </a:p>
            </p:txBody>
          </p:sp>
          <p:sp>
            <p:nvSpPr>
              <p:cNvPr id="51"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8308" eaLnBrk="1">
                  <a:defRPr/>
                </a:pPr>
                <a:endParaRPr lang="en-US" sz="1200">
                  <a:solidFill>
                    <a:srgbClr val="FFFFFF"/>
                  </a:solidFill>
                  <a:effectLst>
                    <a:outerShdw blurRad="38100" dist="38100" dir="2700000" algn="tl">
                      <a:srgbClr val="000000"/>
                    </a:outerShdw>
                  </a:effectLst>
                  <a:latin typeface="Gill Sans" charset="0"/>
                  <a:sym typeface="Gill Sans" charset="0"/>
                </a:endParaRPr>
              </a:p>
            </p:txBody>
          </p:sp>
        </p:grpSp>
      </p:grpSp>
      <p:sp>
        <p:nvSpPr>
          <p:cNvPr id="52" name="矩形 6"/>
          <p:cNvSpPr>
            <a:spLocks noChangeArrowheads="1"/>
          </p:cNvSpPr>
          <p:nvPr/>
        </p:nvSpPr>
        <p:spPr bwMode="auto">
          <a:xfrm>
            <a:off x="1046163" y="1535113"/>
            <a:ext cx="28638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lvl="1" indent="0" eaLnBrk="1" hangingPunct="1">
              <a:lnSpc>
                <a:spcPct val="150000"/>
              </a:lnSpc>
              <a:defRPr/>
            </a:pPr>
            <a:r>
              <a:rPr lang="zh-CN" altLang="en-US" sz="1600">
                <a:solidFill>
                  <a:schemeClr val="bg1">
                    <a:lumMod val="50000"/>
                  </a:schemeClr>
                </a:solidFill>
                <a:latin typeface="微软雅黑" panose="020B0503020204020204" pitchFamily="34" charset="-122"/>
                <a:ea typeface="微软雅黑" panose="020B0503020204020204" pitchFamily="34" charset="-122"/>
              </a:rPr>
              <a:t>数据的组织、存储结构、存取方法、输入输出等</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3" name="矩形 6"/>
          <p:cNvSpPr>
            <a:spLocks noChangeArrowheads="1"/>
          </p:cNvSpPr>
          <p:nvPr/>
        </p:nvSpPr>
        <p:spPr bwMode="auto">
          <a:xfrm>
            <a:off x="958850" y="3095625"/>
            <a:ext cx="2679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lvl="1" indent="0" eaLnBrk="1" hangingPunct="1">
              <a:lnSpc>
                <a:spcPct val="150000"/>
              </a:lnSpc>
              <a:defRPr/>
            </a:pPr>
            <a:r>
              <a:rPr lang="zh-CN" altLang="en-US" sz="1600">
                <a:solidFill>
                  <a:schemeClr val="bg1">
                    <a:lumMod val="50000"/>
                  </a:schemeClr>
                </a:solidFill>
                <a:latin typeface="微软雅黑" panose="020B0503020204020204" pitchFamily="34" charset="-122"/>
                <a:ea typeface="微软雅黑" panose="020B0503020204020204" pitchFamily="34" charset="-122"/>
              </a:rPr>
              <a:t>每个用户使用自己的数据，数据不保存用完就撤走</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1046163" y="2813050"/>
            <a:ext cx="2719387" cy="276225"/>
          </a:xfrm>
          <a:prstGeom prst="rect">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zh-CN" altLang="en-US" sz="1600">
                <a:latin typeface="微软雅黑" panose="020B0503020204020204" pitchFamily="34" charset="-122"/>
                <a:ea typeface="微软雅黑" panose="020B0503020204020204" pitchFamily="34" charset="-122"/>
              </a:rPr>
              <a:t>数据完全面向特定的应用程序</a:t>
            </a:r>
            <a:endParaRPr lang="zh-CN" altLang="en-US" sz="1600" dirty="0">
              <a:latin typeface="微软雅黑" panose="020B0503020204020204" pitchFamily="34" charset="-122"/>
              <a:ea typeface="微软雅黑" panose="020B0503020204020204" pitchFamily="34" charset="-122"/>
            </a:endParaRPr>
          </a:p>
        </p:txBody>
      </p:sp>
      <p:sp>
        <p:nvSpPr>
          <p:cNvPr id="55" name="矩形 54"/>
          <p:cNvSpPr/>
          <p:nvPr/>
        </p:nvSpPr>
        <p:spPr>
          <a:xfrm>
            <a:off x="1046163" y="1235075"/>
            <a:ext cx="2719387" cy="276225"/>
          </a:xfrm>
          <a:prstGeom prst="rect">
            <a:avLst/>
          </a:prstGeom>
          <a:solidFill>
            <a:srgbClr val="936CA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zh-CN" altLang="en-US" sz="1600">
                <a:latin typeface="微软雅黑" panose="020B0503020204020204" pitchFamily="34" charset="-122"/>
                <a:ea typeface="微软雅黑" panose="020B0503020204020204" pitchFamily="34" charset="-122"/>
              </a:rPr>
              <a:t>用户完全负责数据管理工作</a:t>
            </a:r>
            <a:endParaRPr lang="zh-CN" altLang="en-US" sz="1600" dirty="0">
              <a:latin typeface="微软雅黑" panose="020B0503020204020204" pitchFamily="34" charset="-122"/>
              <a:ea typeface="微软雅黑" panose="020B0503020204020204" pitchFamily="34" charset="-122"/>
            </a:endParaRPr>
          </a:p>
        </p:txBody>
      </p:sp>
      <p:sp>
        <p:nvSpPr>
          <p:cNvPr id="62" name="矩形 6"/>
          <p:cNvSpPr>
            <a:spLocks noChangeArrowheads="1"/>
          </p:cNvSpPr>
          <p:nvPr/>
        </p:nvSpPr>
        <p:spPr bwMode="auto">
          <a:xfrm>
            <a:off x="5926138" y="1535113"/>
            <a:ext cx="267811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lvl="1" indent="0" eaLnBrk="1" hangingPunct="1">
              <a:lnSpc>
                <a:spcPct val="150000"/>
              </a:lnSpc>
              <a:defRPr/>
            </a:pPr>
            <a:r>
              <a:rPr lang="zh-CN" altLang="en-US" sz="1600">
                <a:solidFill>
                  <a:schemeClr val="bg1">
                    <a:lumMod val="50000"/>
                  </a:schemeClr>
                </a:solidFill>
                <a:latin typeface="微软雅黑" panose="020B0503020204020204" pitchFamily="34" charset="-122"/>
                <a:ea typeface="微软雅黑" panose="020B0503020204020204" pitchFamily="34" charset="-122"/>
              </a:rPr>
              <a:t>程序中存取数据的子程序随存储结构的改变而改变</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3" name="矩形 62"/>
          <p:cNvSpPr/>
          <p:nvPr/>
        </p:nvSpPr>
        <p:spPr>
          <a:xfrm>
            <a:off x="6013450" y="2813050"/>
            <a:ext cx="2432050" cy="276225"/>
          </a:xfrm>
          <a:prstGeom prst="rect">
            <a:avLst/>
          </a:prstGeom>
          <a:solidFill>
            <a:srgbClr val="9BBB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zh-CN" altLang="en-US" sz="1600">
                <a:latin typeface="微软雅黑" panose="020B0503020204020204" pitchFamily="34" charset="-122"/>
                <a:ea typeface="微软雅黑" panose="020B0503020204020204" pitchFamily="34" charset="-122"/>
              </a:rPr>
              <a:t>磁带的特点</a:t>
            </a:r>
            <a:endParaRPr lang="zh-CN" altLang="en-US" sz="1600" dirty="0">
              <a:latin typeface="微软雅黑" panose="020B0503020204020204" pitchFamily="34" charset="-122"/>
              <a:ea typeface="微软雅黑" panose="020B0503020204020204" pitchFamily="34" charset="-122"/>
            </a:endParaRPr>
          </a:p>
        </p:txBody>
      </p:sp>
      <p:sp>
        <p:nvSpPr>
          <p:cNvPr id="64" name="矩形 63"/>
          <p:cNvSpPr/>
          <p:nvPr/>
        </p:nvSpPr>
        <p:spPr>
          <a:xfrm>
            <a:off x="6013450" y="1235075"/>
            <a:ext cx="2432050" cy="276225"/>
          </a:xfrm>
          <a:prstGeom prst="rect">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zh-CN" altLang="en-US" sz="1600">
                <a:latin typeface="微软雅黑" panose="020B0503020204020204" pitchFamily="34" charset="-122"/>
                <a:ea typeface="微软雅黑" panose="020B0503020204020204" pitchFamily="34" charset="-122"/>
              </a:rPr>
              <a:t>数据与程序没有独立性</a:t>
            </a:r>
          </a:p>
        </p:txBody>
      </p:sp>
      <p:sp>
        <p:nvSpPr>
          <p:cNvPr id="66" name="矩形 6"/>
          <p:cNvSpPr>
            <a:spLocks noChangeArrowheads="1"/>
          </p:cNvSpPr>
          <p:nvPr/>
        </p:nvSpPr>
        <p:spPr bwMode="auto">
          <a:xfrm>
            <a:off x="5926138" y="3100388"/>
            <a:ext cx="26781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lvl="1" indent="0" eaLnBrk="1" hangingPunct="1">
              <a:lnSpc>
                <a:spcPct val="150000"/>
              </a:lnSpc>
              <a:defRPr/>
            </a:pPr>
            <a:r>
              <a:rPr lang="zh-CN" altLang="en-US" sz="1600">
                <a:solidFill>
                  <a:schemeClr val="bg1">
                    <a:lumMod val="50000"/>
                  </a:schemeClr>
                </a:solidFill>
                <a:latin typeface="微软雅黑" panose="020B0503020204020204" pitchFamily="34" charset="-122"/>
                <a:ea typeface="微软雅黑" panose="020B0503020204020204" pitchFamily="34" charset="-122"/>
              </a:rPr>
              <a:t>优点：廉价存放大容量数据</a:t>
            </a:r>
          </a:p>
          <a:p>
            <a:pPr marL="0" lvl="1" indent="0" eaLnBrk="1" hangingPunct="1">
              <a:lnSpc>
                <a:spcPct val="150000"/>
              </a:lnSpc>
              <a:defRPr/>
            </a:pPr>
            <a:r>
              <a:rPr lang="zh-CN" altLang="en-US" sz="1600">
                <a:solidFill>
                  <a:schemeClr val="bg1">
                    <a:lumMod val="50000"/>
                  </a:schemeClr>
                </a:solidFill>
                <a:latin typeface="微软雅黑" panose="020B0503020204020204" pitchFamily="34" charset="-122"/>
                <a:ea typeface="微软雅黑" panose="020B0503020204020204" pitchFamily="34" charset="-122"/>
              </a:rPr>
              <a:t>缺点：顺序访问；</a:t>
            </a:r>
            <a:r>
              <a:rPr lang="en-US" altLang="zh-CN" sz="1600">
                <a:solidFill>
                  <a:schemeClr val="bg1">
                    <a:lumMod val="50000"/>
                  </a:schemeClr>
                </a:solidFill>
                <a:latin typeface="微软雅黑" panose="020B0503020204020204" pitchFamily="34" charset="-122"/>
                <a:ea typeface="微软雅黑" panose="020B0503020204020204" pitchFamily="34" charset="-122"/>
              </a:rPr>
              <a:t>1%</a:t>
            </a:r>
            <a:r>
              <a:rPr lang="zh-CN" altLang="en-US" sz="1600">
                <a:solidFill>
                  <a:schemeClr val="bg1">
                    <a:lumMod val="50000"/>
                  </a:schemeClr>
                </a:solidFill>
                <a:latin typeface="微软雅黑" panose="020B0503020204020204" pitchFamily="34" charset="-122"/>
                <a:ea typeface="微软雅黑" panose="020B0503020204020204" pitchFamily="34" charset="-122"/>
              </a:rPr>
              <a:t>所需，</a:t>
            </a:r>
            <a:r>
              <a:rPr lang="en-US" altLang="zh-CN" sz="1600">
                <a:solidFill>
                  <a:schemeClr val="bg1">
                    <a:lumMod val="50000"/>
                  </a:schemeClr>
                </a:solidFill>
                <a:latin typeface="微软雅黑" panose="020B0503020204020204" pitchFamily="34" charset="-122"/>
                <a:ea typeface="微软雅黑" panose="020B0503020204020204" pitchFamily="34" charset="-122"/>
              </a:rPr>
              <a:t>100%</a:t>
            </a:r>
            <a:r>
              <a:rPr lang="zh-CN" altLang="en-US" sz="1600">
                <a:solidFill>
                  <a:schemeClr val="bg1">
                    <a:lumMod val="50000"/>
                  </a:schemeClr>
                </a:solidFill>
                <a:latin typeface="微软雅黑" panose="020B0503020204020204" pitchFamily="34" charset="-122"/>
                <a:ea typeface="微软雅黑" panose="020B0503020204020204" pitchFamily="34" charset="-122"/>
              </a:rPr>
              <a:t>访问</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8383"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altLang="zh-CN" smtClean="0"/>
              <a:t>人工管理阶段特点</a:t>
            </a:r>
          </a:p>
        </p:txBody>
      </p:sp>
    </p:spTree>
  </p:cSld>
  <p:clrMapOvr>
    <a:masterClrMapping/>
  </p:clrMapOvr>
  <p:transition spd="slow" advTm="35713">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文件系统阶段特点</a:t>
            </a:r>
          </a:p>
        </p:txBody>
      </p:sp>
      <p:sp>
        <p:nvSpPr>
          <p:cNvPr id="57347" name="Rectangle 3"/>
          <p:cNvSpPr>
            <a:spLocks noGrp="1" noChangeArrowheads="1"/>
          </p:cNvSpPr>
          <p:nvPr>
            <p:ph sz="quarter" idx="10"/>
          </p:nvPr>
        </p:nvSpPr>
        <p:spPr bwMode="auto">
          <a:xfrm>
            <a:off x="684213" y="1054100"/>
            <a:ext cx="4032250" cy="3603625"/>
          </a:xfrm>
          <a:extLst/>
        </p:spPr>
        <p:txBody>
          <a:bodyPr wrap="square">
            <a:spAutoFit/>
          </a:bodyPr>
          <a:lstStyle/>
          <a:p>
            <a:pPr marL="342900" indent="-342900" eaLnBrk="1" hangingPunct="1">
              <a:lnSpc>
                <a:spcPct val="150000"/>
              </a:lnSpc>
              <a:buSzPct val="100000"/>
              <a:buFont typeface="+mj-ea"/>
              <a:buAutoNum type="circleNumDbPlain"/>
              <a:defRPr/>
            </a:pPr>
            <a:r>
              <a:rPr lang="zh-CN" altLang="en-US" sz="1800" b="1" dirty="0">
                <a:solidFill>
                  <a:schemeClr val="tx1">
                    <a:lumMod val="50000"/>
                    <a:lumOff val="50000"/>
                  </a:schemeClr>
                </a:solidFill>
              </a:rPr>
              <a:t>系统提供一定的数据管理功能</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存取方法（索引文件、链接文件、直接存取文件、倒排文件等）</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支持对文件的基本操作（增、删、改、查等），用户程序不必考虑物理细节</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数据的存取基本上以记录为单位</a:t>
            </a:r>
          </a:p>
          <a:p>
            <a:pPr marL="342900" indent="-342900" eaLnBrk="1" hangingPunct="1">
              <a:lnSpc>
                <a:spcPct val="150000"/>
              </a:lnSpc>
              <a:buSzPct val="100000"/>
              <a:buFont typeface="+mj-ea"/>
              <a:buAutoNum type="circleNumDbPlain"/>
              <a:defRPr/>
            </a:pPr>
            <a:r>
              <a:rPr lang="zh-CN" altLang="en-US" sz="1800" b="1" dirty="0">
                <a:solidFill>
                  <a:schemeClr val="tx1">
                    <a:lumMod val="50000"/>
                    <a:lumOff val="50000"/>
                  </a:schemeClr>
                </a:solidFill>
              </a:rPr>
              <a:t>数据仍是面向应用的</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一个数据文件对应一个或几个用户程序</a:t>
            </a:r>
          </a:p>
          <a:p>
            <a:pPr marL="342900" indent="-342900" eaLnBrk="1" hangingPunct="1">
              <a:lnSpc>
                <a:spcPct val="150000"/>
              </a:lnSpc>
              <a:buSzPct val="100000"/>
              <a:buFont typeface="+mj-ea"/>
              <a:buAutoNum type="circleNumDbPlain"/>
              <a:defRPr/>
            </a:pPr>
            <a:r>
              <a:rPr lang="zh-CN" altLang="en-US" sz="1800" b="1" dirty="0" smtClean="0">
                <a:solidFill>
                  <a:schemeClr val="tx1">
                    <a:lumMod val="50000"/>
                    <a:lumOff val="50000"/>
                  </a:schemeClr>
                </a:solidFill>
              </a:rPr>
              <a:t>数据与程序有一定的独立性</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文件的逻辑结构与存储结构由系统进行转换，数据在存储上的改变不一定反映在程序上</a:t>
            </a:r>
            <a:endPar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endParaRPr>
          </a:p>
        </p:txBody>
      </p:sp>
      <p:sp>
        <p:nvSpPr>
          <p:cNvPr id="4" name="Rectangle 3"/>
          <p:cNvSpPr txBox="1">
            <a:spLocks noChangeArrowheads="1"/>
          </p:cNvSpPr>
          <p:nvPr/>
        </p:nvSpPr>
        <p:spPr bwMode="auto">
          <a:xfrm>
            <a:off x="4929188" y="1033463"/>
            <a:ext cx="3384550" cy="3911600"/>
          </a:xfrm>
          <a:prstGeom prst="rect">
            <a:avLst/>
          </a:prstGeom>
          <a:extLst/>
        </p:spPr>
        <p:txBody>
          <a:bodyPr>
            <a:spAutoFit/>
          </a:bodyPr>
          <a:lstStyle>
            <a:lvl1pPr marL="341313" indent="-341313" algn="l" defTabSz="912813"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defTabSz="912813"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defTabSz="912813"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defTabSz="912813"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defTabSz="912813"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433"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0"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eaLnBrk="1" hangingPunct="1">
              <a:lnSpc>
                <a:spcPct val="150000"/>
              </a:lnSpc>
              <a:buSzPct val="100000"/>
              <a:buFont typeface="+mj-ea"/>
              <a:buAutoNum type="circleNumDbPlain" startAt="4"/>
              <a:defRPr/>
            </a:pPr>
            <a:r>
              <a:rPr lang="zh-CN" altLang="en-US" sz="1800" b="1" dirty="0" smtClean="0">
                <a:solidFill>
                  <a:schemeClr val="tx1">
                    <a:lumMod val="50000"/>
                    <a:lumOff val="50000"/>
                  </a:schemeClr>
                </a:solidFill>
                <a:latin typeface="微软雅黑" pitchFamily="34" charset="-122"/>
                <a:ea typeface="微软雅黑" pitchFamily="34" charset="-122"/>
              </a:rPr>
              <a:t>数据与程序的独立性差</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文件系统的出现并没有从根本上改变数据与程序紧密结合的状况，数据的逻辑结构改变则必须修改应用程序</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文件系统只是解脱了程序员对物理设备存取的负担，它并不理解数据的语义，只负责存储</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数据的语义信息只能由程序来解释，也就是说，数据收集以后怎么组织，以及数据取出来之后按什么含义应用，只有全权管理它的程序知道</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一个应用若想共享另一个应用生成的数据，必须同另一个应用沟通，了解数据的语义与组织方式</a:t>
            </a:r>
          </a:p>
        </p:txBody>
      </p:sp>
    </p:spTree>
  </p:cSld>
  <p:clrMapOvr>
    <a:masterClrMapping/>
  </p:clrMapOvr>
  <p:transition spd="slow" advTm="40644">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文件系统阶段特点</a:t>
            </a:r>
          </a:p>
        </p:txBody>
      </p:sp>
      <p:sp>
        <p:nvSpPr>
          <p:cNvPr id="60419" name="Rectangle 3"/>
          <p:cNvSpPr>
            <a:spLocks noGrp="1" noChangeArrowheads="1"/>
          </p:cNvSpPr>
          <p:nvPr>
            <p:ph sz="quarter" idx="10"/>
          </p:nvPr>
        </p:nvSpPr>
        <p:spPr bwMode="auto">
          <a:xfrm>
            <a:off x="684213" y="769938"/>
            <a:ext cx="8135937" cy="3687762"/>
          </a:xfrm>
          <a:extLst/>
        </p:spPr>
        <p:txBody>
          <a:bodyPr>
            <a:spAutoFit/>
          </a:bodyPr>
          <a:lstStyle/>
          <a:p>
            <a:pPr marL="342900" indent="-342900" eaLnBrk="1" hangingPunct="1">
              <a:lnSpc>
                <a:spcPct val="150000"/>
              </a:lnSpc>
              <a:buSzPct val="100000"/>
              <a:buFont typeface="+mj-ea"/>
              <a:buAutoNum type="circleNumDbPlain" startAt="5"/>
              <a:defRPr/>
            </a:pPr>
            <a:r>
              <a:rPr lang="zh-CN" altLang="en-US" sz="1800" b="1" dirty="0">
                <a:solidFill>
                  <a:schemeClr val="tx1">
                    <a:lumMod val="50000"/>
                    <a:lumOff val="50000"/>
                  </a:schemeClr>
                </a:solidFill>
              </a:rPr>
              <a:t>数据的共享性差，冗余度大</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数据面向应用：即使不同应用程序所需要的数据有部分相同时，也必须建立各自的文件，而不能共享相同的数据</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数据孤立：数据分散管理，许多文件，许多数据格式</a:t>
            </a:r>
          </a:p>
          <a:p>
            <a:pPr marL="342900" indent="-342900" eaLnBrk="1" hangingPunct="1">
              <a:lnSpc>
                <a:spcPct val="150000"/>
              </a:lnSpc>
              <a:buSzPct val="100000"/>
              <a:buFont typeface="+mj-ea"/>
              <a:buAutoNum type="circleNumDbPlain" startAt="5"/>
              <a:defRPr/>
            </a:pPr>
            <a:r>
              <a:rPr lang="zh-CN" altLang="en-US" sz="1800" b="1" dirty="0">
                <a:solidFill>
                  <a:schemeClr val="tx1">
                    <a:lumMod val="50000"/>
                    <a:lumOff val="50000"/>
                  </a:schemeClr>
                </a:solidFill>
              </a:rPr>
              <a:t>数据的不一致性</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由于数据存在很多副本，给数据的修改与维护带来了困难，容易造成数据的不一致性</a:t>
            </a:r>
          </a:p>
          <a:p>
            <a:pPr marL="342900" indent="-342900" eaLnBrk="1" hangingPunct="1">
              <a:lnSpc>
                <a:spcPct val="150000"/>
              </a:lnSpc>
              <a:buSzPct val="100000"/>
              <a:buFont typeface="+mj-ea"/>
              <a:buAutoNum type="circleNumDbPlain" startAt="5"/>
              <a:defRPr/>
            </a:pPr>
            <a:r>
              <a:rPr lang="zh-CN" altLang="en-US" sz="1800" b="1" dirty="0">
                <a:solidFill>
                  <a:schemeClr val="tx1">
                    <a:lumMod val="50000"/>
                    <a:lumOff val="50000"/>
                  </a:schemeClr>
                </a:solidFill>
              </a:rPr>
              <a:t>数据查询困难</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记录之间无联系</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应用自己编程实现</a:t>
            </a:r>
          </a:p>
          <a:p>
            <a:pPr marL="557212" lvl="1" indent="-285750" eaLnBrk="1" hangingPunct="1">
              <a:buSzPct val="50000"/>
              <a:buFont typeface="Wingdings" panose="05000000000000000000" pitchFamily="2" charset="2"/>
              <a:buChar char="l"/>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对每个查询都重新编码</a:t>
            </a:r>
          </a:p>
          <a:p>
            <a:pPr marL="342900" indent="-342900" eaLnBrk="1" hangingPunct="1">
              <a:lnSpc>
                <a:spcPct val="150000"/>
              </a:lnSpc>
              <a:buSzPct val="100000"/>
              <a:buFont typeface="+mj-ea"/>
              <a:buAutoNum type="circleNumDbPlain" startAt="5"/>
              <a:defRPr/>
            </a:pPr>
            <a:r>
              <a:rPr lang="zh-CN" altLang="en-US" sz="1800" b="1" dirty="0">
                <a:solidFill>
                  <a:schemeClr val="tx1">
                    <a:lumMod val="50000"/>
                    <a:lumOff val="50000"/>
                  </a:schemeClr>
                </a:solidFill>
              </a:rPr>
              <a:t>数据完整性难于维护</a:t>
            </a:r>
          </a:p>
        </p:txBody>
      </p:sp>
    </p:spTree>
  </p:cSld>
  <p:clrMapOvr>
    <a:masterClrMapping/>
  </p:clrMapOvr>
  <p:transition spd="slow" advTm="67966">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3"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8350" y="1828800"/>
            <a:ext cx="10477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17"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74559">
            <a:off x="4149725" y="2768600"/>
            <a:ext cx="1141413" cy="730250"/>
          </a:xfrm>
          <a:prstGeom prst="rect">
            <a:avLst/>
          </a:prstGeom>
          <a:solidFill>
            <a:srgbClr val="FFFEFE"/>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2468" name="Picture 15" descr="See the sour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426848">
            <a:off x="5392738" y="2630488"/>
            <a:ext cx="2300287"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数据库系统阶段</a:t>
            </a:r>
          </a:p>
        </p:txBody>
      </p:sp>
      <p:sp>
        <p:nvSpPr>
          <p:cNvPr id="2"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a:solidFill>
                  <a:schemeClr val="tx1">
                    <a:lumMod val="50000"/>
                    <a:lumOff val="50000"/>
                  </a:schemeClr>
                </a:solidFill>
              </a:rPr>
              <a:t>数据库</a:t>
            </a:r>
            <a:r>
              <a:rPr lang="zh-CN" altLang="en-US" smtClean="0">
                <a:solidFill>
                  <a:schemeClr val="tx1">
                    <a:lumMod val="50000"/>
                    <a:lumOff val="50000"/>
                  </a:schemeClr>
                </a:solidFill>
              </a:rPr>
              <a:t>观点：</a:t>
            </a:r>
            <a:r>
              <a:rPr lang="zh-CN" altLang="en-US">
                <a:solidFill>
                  <a:schemeClr val="tx1">
                    <a:lumMod val="50000"/>
                    <a:lumOff val="50000"/>
                  </a:schemeClr>
                </a:solidFill>
              </a:rPr>
              <a:t>数据</a:t>
            </a:r>
            <a:r>
              <a:rPr lang="zh-CN" altLang="en-US" dirty="0">
                <a:solidFill>
                  <a:schemeClr val="tx1">
                    <a:lumMod val="50000"/>
                    <a:lumOff val="50000"/>
                  </a:schemeClr>
                </a:solidFill>
              </a:rPr>
              <a:t>不是依赖于处理过程的附属品，而是现实世界中独立存在的对象</a:t>
            </a:r>
          </a:p>
        </p:txBody>
      </p:sp>
      <p:sp>
        <p:nvSpPr>
          <p:cNvPr id="62471" name="Rectangle 10"/>
          <p:cNvSpPr>
            <a:spLocks noChangeArrowheads="1"/>
          </p:cNvSpPr>
          <p:nvPr/>
        </p:nvSpPr>
        <p:spPr bwMode="auto">
          <a:xfrm>
            <a:off x="3779838" y="4895850"/>
            <a:ext cx="2012950" cy="338138"/>
          </a:xfrm>
          <a:prstGeom prst="rect">
            <a:avLst/>
          </a:prstGeom>
          <a:noFill/>
          <a:ln>
            <a:noFill/>
          </a:ln>
          <a:effectLst/>
          <a:extLst>
            <a:ext uri="{909E8E84-426E-40DD-AFC4-6F175D3DCCD1}">
              <a14:hiddenFill xmlns:a14="http://schemas.microsoft.com/office/drawing/2010/main">
                <a:gradFill rotWithShape="0">
                  <a:gsLst>
                    <a:gs pos="0">
                      <a:srgbClr val="03D4A8"/>
                    </a:gs>
                    <a:gs pos="25000">
                      <a:srgbClr val="21D6E0"/>
                    </a:gs>
                    <a:gs pos="75000">
                      <a:srgbClr val="0087E6"/>
                    </a:gs>
                    <a:gs pos="100000">
                      <a:srgbClr val="005CBF"/>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微软雅黑" panose="020B0503020204020204" pitchFamily="34" charset="-122"/>
                <a:ea typeface="微软雅黑" panose="020B0503020204020204" pitchFamily="34" charset="-122"/>
              </a:rPr>
              <a:t>统一存取</a:t>
            </a:r>
          </a:p>
        </p:txBody>
      </p:sp>
      <p:sp>
        <p:nvSpPr>
          <p:cNvPr id="62472" name="Rectangle 17"/>
          <p:cNvSpPr>
            <a:spLocks noChangeArrowheads="1"/>
          </p:cNvSpPr>
          <p:nvPr/>
        </p:nvSpPr>
        <p:spPr bwMode="auto">
          <a:xfrm>
            <a:off x="2066925" y="2016125"/>
            <a:ext cx="100965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400">
                <a:solidFill>
                  <a:schemeClr val="bg1"/>
                </a:solidFill>
                <a:latin typeface="微软雅黑" panose="020B0503020204020204" pitchFamily="34" charset="-122"/>
                <a:ea typeface="微软雅黑" panose="020B0503020204020204" pitchFamily="34" charset="-122"/>
              </a:rPr>
              <a:t>应用程序</a:t>
            </a:r>
            <a:r>
              <a:rPr kumimoji="1" lang="en-US" altLang="zh-CN" sz="1400">
                <a:solidFill>
                  <a:schemeClr val="bg1"/>
                </a:solidFill>
                <a:latin typeface="微软雅黑" panose="020B0503020204020204" pitchFamily="34" charset="-122"/>
                <a:ea typeface="微软雅黑" panose="020B0503020204020204" pitchFamily="34" charset="-122"/>
              </a:rPr>
              <a:t>1</a:t>
            </a:r>
          </a:p>
        </p:txBody>
      </p:sp>
      <p:pic>
        <p:nvPicPr>
          <p:cNvPr id="62473" name="Picture 13" descr="See the sour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8550" y="2651125"/>
            <a:ext cx="1890713"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4" name="Picture 13"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0563" y="1603375"/>
            <a:ext cx="10477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5" name="Rectangle 17"/>
          <p:cNvSpPr>
            <a:spLocks noChangeArrowheads="1"/>
          </p:cNvSpPr>
          <p:nvPr/>
        </p:nvSpPr>
        <p:spPr bwMode="auto">
          <a:xfrm>
            <a:off x="4529138" y="1789113"/>
            <a:ext cx="10080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400">
                <a:solidFill>
                  <a:schemeClr val="bg1"/>
                </a:solidFill>
                <a:latin typeface="微软雅黑" panose="020B0503020204020204" pitchFamily="34" charset="-122"/>
                <a:ea typeface="微软雅黑" panose="020B0503020204020204" pitchFamily="34" charset="-122"/>
              </a:rPr>
              <a:t>应用程序</a:t>
            </a:r>
            <a:r>
              <a:rPr kumimoji="1" lang="en-US" altLang="zh-CN" sz="1400">
                <a:solidFill>
                  <a:schemeClr val="bg1"/>
                </a:solidFill>
                <a:latin typeface="微软雅黑" panose="020B0503020204020204" pitchFamily="34" charset="-122"/>
                <a:ea typeface="微软雅黑" panose="020B0503020204020204" pitchFamily="34" charset="-122"/>
              </a:rPr>
              <a:t>2</a:t>
            </a:r>
          </a:p>
        </p:txBody>
      </p:sp>
      <p:pic>
        <p:nvPicPr>
          <p:cNvPr id="62476" name="Picture 13"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6075" y="1724025"/>
            <a:ext cx="10477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7" name="Rectangle 17"/>
          <p:cNvSpPr>
            <a:spLocks noChangeArrowheads="1"/>
          </p:cNvSpPr>
          <p:nvPr/>
        </p:nvSpPr>
        <p:spPr bwMode="auto">
          <a:xfrm>
            <a:off x="6723063" y="1909763"/>
            <a:ext cx="10128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400">
                <a:solidFill>
                  <a:schemeClr val="bg1"/>
                </a:solidFill>
                <a:latin typeface="微软雅黑" panose="020B0503020204020204" pitchFamily="34" charset="-122"/>
                <a:ea typeface="微软雅黑" panose="020B0503020204020204" pitchFamily="34" charset="-122"/>
              </a:rPr>
              <a:t>应用程序</a:t>
            </a:r>
            <a:r>
              <a:rPr kumimoji="1" lang="en-US" altLang="zh-CN" sz="1400">
                <a:solidFill>
                  <a:schemeClr val="bg1"/>
                </a:solidFill>
                <a:latin typeface="微软雅黑" panose="020B0503020204020204" pitchFamily="34" charset="-122"/>
                <a:ea typeface="微软雅黑" panose="020B0503020204020204" pitchFamily="34" charset="-122"/>
              </a:rPr>
              <a:t>n</a:t>
            </a:r>
          </a:p>
        </p:txBody>
      </p:sp>
      <p:pic>
        <p:nvPicPr>
          <p:cNvPr id="62478" name="Picture 16"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5725" y="3073400"/>
            <a:ext cx="19827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1411">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37"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2136775"/>
            <a:ext cx="205898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标题 2"/>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数据库系统阶段</a:t>
            </a:r>
          </a:p>
        </p:txBody>
      </p:sp>
      <p:grpSp>
        <p:nvGrpSpPr>
          <p:cNvPr id="63492" name="组合 46"/>
          <p:cNvGrpSpPr>
            <a:grpSpLocks/>
          </p:cNvGrpSpPr>
          <p:nvPr/>
        </p:nvGrpSpPr>
        <p:grpSpPr bwMode="auto">
          <a:xfrm>
            <a:off x="1557338" y="531813"/>
            <a:ext cx="5672137" cy="4702175"/>
            <a:chOff x="2311105" y="838569"/>
            <a:chExt cx="7211627" cy="5931314"/>
          </a:xfrm>
        </p:grpSpPr>
        <p:pic>
          <p:nvPicPr>
            <p:cNvPr id="63493" name="Picture 63"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514" y="838569"/>
              <a:ext cx="1446213"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61"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178" y="5017066"/>
              <a:ext cx="1611313" cy="161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59"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flipV="1">
              <a:off x="2350794" y="2968436"/>
              <a:ext cx="1001712"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51" descr="See the source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9350" y="4560627"/>
              <a:ext cx="15144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49" descr="See the source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54794" y="5136960"/>
              <a:ext cx="90170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8" name="Text Box 19"/>
            <p:cNvSpPr txBox="1">
              <a:spLocks noChangeArrowheads="1"/>
            </p:cNvSpPr>
            <p:nvPr/>
          </p:nvSpPr>
          <p:spPr bwMode="auto">
            <a:xfrm>
              <a:off x="3103543" y="2217817"/>
              <a:ext cx="108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b="1">
                  <a:solidFill>
                    <a:srgbClr val="002060"/>
                  </a:solidFill>
                  <a:latin typeface="微软雅黑" panose="020B0503020204020204" pitchFamily="34" charset="-122"/>
                  <a:ea typeface="微软雅黑" panose="020B0503020204020204" pitchFamily="34" charset="-122"/>
                </a:rPr>
                <a:t>教务处</a:t>
              </a:r>
            </a:p>
          </p:txBody>
        </p:sp>
        <p:sp>
          <p:nvSpPr>
            <p:cNvPr id="63499" name="Text Box 20"/>
            <p:cNvSpPr txBox="1">
              <a:spLocks noChangeArrowheads="1"/>
            </p:cNvSpPr>
            <p:nvPr/>
          </p:nvSpPr>
          <p:spPr bwMode="auto">
            <a:xfrm>
              <a:off x="5242320" y="4108758"/>
              <a:ext cx="1450976" cy="427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b="1">
                  <a:solidFill>
                    <a:srgbClr val="002060"/>
                  </a:solidFill>
                  <a:latin typeface="微软雅黑" panose="020B0503020204020204" pitchFamily="34" charset="-122"/>
                  <a:ea typeface="微软雅黑" panose="020B0503020204020204" pitchFamily="34" charset="-122"/>
                </a:rPr>
                <a:t>数据中心</a:t>
              </a:r>
            </a:p>
          </p:txBody>
        </p:sp>
        <p:sp>
          <p:nvSpPr>
            <p:cNvPr id="63500" name="Text Box 22"/>
            <p:cNvSpPr txBox="1">
              <a:spLocks noChangeArrowheads="1"/>
            </p:cNvSpPr>
            <p:nvPr/>
          </p:nvSpPr>
          <p:spPr bwMode="auto">
            <a:xfrm>
              <a:off x="8107344" y="3897820"/>
              <a:ext cx="1082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b="1">
                  <a:solidFill>
                    <a:srgbClr val="002060"/>
                  </a:solidFill>
                  <a:latin typeface="微软雅黑" panose="020B0503020204020204" pitchFamily="34" charset="-122"/>
                  <a:ea typeface="微软雅黑" panose="020B0503020204020204" pitchFamily="34" charset="-122"/>
                </a:rPr>
                <a:t>一卡通</a:t>
              </a:r>
            </a:p>
          </p:txBody>
        </p:sp>
        <p:sp>
          <p:nvSpPr>
            <p:cNvPr id="63501" name="Text Box 23"/>
            <p:cNvSpPr txBox="1">
              <a:spLocks noChangeArrowheads="1"/>
            </p:cNvSpPr>
            <p:nvPr/>
          </p:nvSpPr>
          <p:spPr bwMode="auto">
            <a:xfrm>
              <a:off x="4982622" y="6431745"/>
              <a:ext cx="1081089"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b="1">
                  <a:solidFill>
                    <a:srgbClr val="002060"/>
                  </a:solidFill>
                  <a:latin typeface="微软雅黑" panose="020B0503020204020204" pitchFamily="34" charset="-122"/>
                  <a:ea typeface="微软雅黑" panose="020B0503020204020204" pitchFamily="34" charset="-122"/>
                </a:rPr>
                <a:t>学工</a:t>
              </a:r>
            </a:p>
          </p:txBody>
        </p:sp>
        <p:sp>
          <p:nvSpPr>
            <p:cNvPr id="63502" name="Text Box 27"/>
            <p:cNvSpPr txBox="1">
              <a:spLocks noChangeArrowheads="1"/>
            </p:cNvSpPr>
            <p:nvPr/>
          </p:nvSpPr>
          <p:spPr bwMode="auto">
            <a:xfrm>
              <a:off x="2311105" y="3959315"/>
              <a:ext cx="1081088" cy="36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800" b="1">
                  <a:solidFill>
                    <a:srgbClr val="FFC000"/>
                  </a:solidFill>
                  <a:latin typeface="微软雅黑" panose="020B0503020204020204" pitchFamily="34" charset="-122"/>
                  <a:ea typeface="微软雅黑" panose="020B0503020204020204" pitchFamily="34" charset="-122"/>
                </a:rPr>
                <a:t>迎新</a:t>
              </a:r>
            </a:p>
          </p:txBody>
        </p:sp>
        <p:sp>
          <p:nvSpPr>
            <p:cNvPr id="63503" name="Text Box 29"/>
            <p:cNvSpPr txBox="1">
              <a:spLocks noChangeArrowheads="1"/>
            </p:cNvSpPr>
            <p:nvPr/>
          </p:nvSpPr>
          <p:spPr bwMode="auto">
            <a:xfrm>
              <a:off x="3116043" y="5587016"/>
              <a:ext cx="1081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b="1">
                  <a:solidFill>
                    <a:srgbClr val="002060"/>
                  </a:solidFill>
                  <a:latin typeface="微软雅黑" panose="020B0503020204020204" pitchFamily="34" charset="-122"/>
                  <a:ea typeface="微软雅黑" panose="020B0503020204020204" pitchFamily="34" charset="-122"/>
                </a:rPr>
                <a:t>宿管</a:t>
              </a:r>
            </a:p>
          </p:txBody>
        </p:sp>
        <p:cxnSp>
          <p:nvCxnSpPr>
            <p:cNvPr id="63504" name="AutoShape 39"/>
            <p:cNvCxnSpPr>
              <a:cxnSpLocks noChangeShapeType="1"/>
              <a:endCxn id="63510" idx="2"/>
            </p:cNvCxnSpPr>
            <p:nvPr/>
          </p:nvCxnSpPr>
          <p:spPr bwMode="auto">
            <a:xfrm flipH="1" flipV="1">
              <a:off x="5486835" y="1700703"/>
              <a:ext cx="135940" cy="1050783"/>
            </a:xfrm>
            <a:prstGeom prst="straightConnector1">
              <a:avLst/>
            </a:prstGeom>
            <a:noFill/>
            <a:ln w="19050">
              <a:solidFill>
                <a:srgbClr val="CC99FF"/>
              </a:solidFill>
              <a:round/>
              <a:headEnd/>
              <a:tailEnd type="triangle" w="med" len="med"/>
            </a:ln>
            <a:extLst>
              <a:ext uri="{909E8E84-426E-40DD-AFC4-6F175D3DCCD1}">
                <a14:hiddenFill xmlns:a14="http://schemas.microsoft.com/office/drawing/2010/main">
                  <a:noFill/>
                </a14:hiddenFill>
              </a:ext>
            </a:extLst>
          </p:spPr>
        </p:cxnSp>
        <p:cxnSp>
          <p:nvCxnSpPr>
            <p:cNvPr id="63505" name="AutoShape 43"/>
            <p:cNvCxnSpPr>
              <a:cxnSpLocks noChangeShapeType="1"/>
            </p:cNvCxnSpPr>
            <p:nvPr/>
          </p:nvCxnSpPr>
          <p:spPr bwMode="auto">
            <a:xfrm flipH="1" flipV="1">
              <a:off x="4062822" y="2114361"/>
              <a:ext cx="1071134" cy="912812"/>
            </a:xfrm>
            <a:prstGeom prst="straightConnector1">
              <a:avLst/>
            </a:prstGeom>
            <a:noFill/>
            <a:ln w="19050">
              <a:solidFill>
                <a:srgbClr val="CC99FF"/>
              </a:solidFill>
              <a:round/>
              <a:headEnd type="stealth" w="med" len="med"/>
              <a:tailEnd type="stealth" w="med" len="med"/>
            </a:ln>
            <a:extLst>
              <a:ext uri="{909E8E84-426E-40DD-AFC4-6F175D3DCCD1}">
                <a14:hiddenFill xmlns:a14="http://schemas.microsoft.com/office/drawing/2010/main">
                  <a:noFill/>
                </a14:hiddenFill>
              </a:ext>
            </a:extLst>
          </p:spPr>
        </p:cxnSp>
        <p:grpSp>
          <p:nvGrpSpPr>
            <p:cNvPr id="63506" name="组合 61"/>
            <p:cNvGrpSpPr>
              <a:grpSpLocks/>
            </p:cNvGrpSpPr>
            <p:nvPr/>
          </p:nvGrpSpPr>
          <p:grpSpPr bwMode="auto">
            <a:xfrm>
              <a:off x="8183061" y="1803480"/>
              <a:ext cx="1081088" cy="1117868"/>
              <a:chOff x="8108931" y="1285685"/>
              <a:chExt cx="1081088" cy="1117868"/>
            </a:xfrm>
          </p:grpSpPr>
          <p:pic>
            <p:nvPicPr>
              <p:cNvPr id="63521" name="Picture 53" descr="See the source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8144" y="1285685"/>
                <a:ext cx="9477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22" name="Text Box 22"/>
              <p:cNvSpPr txBox="1">
                <a:spLocks noChangeArrowheads="1"/>
              </p:cNvSpPr>
              <p:nvPr/>
            </p:nvSpPr>
            <p:spPr bwMode="auto">
              <a:xfrm>
                <a:off x="8108931" y="2063828"/>
                <a:ext cx="1081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b="1">
                    <a:solidFill>
                      <a:srgbClr val="002060"/>
                    </a:solidFill>
                    <a:latin typeface="微软雅黑" panose="020B0503020204020204" pitchFamily="34" charset="-122"/>
                    <a:ea typeface="微软雅黑" panose="020B0503020204020204" pitchFamily="34" charset="-122"/>
                  </a:rPr>
                  <a:t>财务处</a:t>
                </a:r>
              </a:p>
            </p:txBody>
          </p:sp>
        </p:grpSp>
        <p:cxnSp>
          <p:nvCxnSpPr>
            <p:cNvPr id="63507" name="AutoShape 31"/>
            <p:cNvCxnSpPr>
              <a:cxnSpLocks noChangeShapeType="1"/>
              <a:stCxn id="63522" idx="1"/>
            </p:cNvCxnSpPr>
            <p:nvPr/>
          </p:nvCxnSpPr>
          <p:spPr bwMode="auto">
            <a:xfrm flipH="1">
              <a:off x="6516110" y="2751486"/>
              <a:ext cx="1666951" cy="554441"/>
            </a:xfrm>
            <a:prstGeom prst="straightConnector1">
              <a:avLst/>
            </a:prstGeom>
            <a:noFill/>
            <a:ln w="19050">
              <a:solidFill>
                <a:srgbClr val="CC99FF"/>
              </a:solidFill>
              <a:round/>
              <a:headEnd type="stealth" w="med" len="med"/>
              <a:tailEnd type="stealth" w="med" len="med"/>
            </a:ln>
            <a:extLst>
              <a:ext uri="{909E8E84-426E-40DD-AFC4-6F175D3DCCD1}">
                <a14:hiddenFill xmlns:a14="http://schemas.microsoft.com/office/drawing/2010/main">
                  <a:noFill/>
                </a14:hiddenFill>
              </a:ext>
            </a:extLst>
          </p:spPr>
        </p:cxnSp>
        <p:sp>
          <p:nvSpPr>
            <p:cNvPr id="63508" name="Text Box 22"/>
            <p:cNvSpPr txBox="1">
              <a:spLocks noChangeArrowheads="1"/>
            </p:cNvSpPr>
            <p:nvPr/>
          </p:nvSpPr>
          <p:spPr bwMode="auto">
            <a:xfrm>
              <a:off x="6734462" y="6075102"/>
              <a:ext cx="1081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b="1">
                  <a:solidFill>
                    <a:srgbClr val="002060"/>
                  </a:solidFill>
                  <a:latin typeface="微软雅黑" panose="020B0503020204020204" pitchFamily="34" charset="-122"/>
                  <a:ea typeface="微软雅黑" panose="020B0503020204020204" pitchFamily="34" charset="-122"/>
                </a:rPr>
                <a:t>图书馆</a:t>
              </a:r>
            </a:p>
          </p:txBody>
        </p:sp>
        <p:pic>
          <p:nvPicPr>
            <p:cNvPr id="63509" name="Picture 55" descr="See the source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3244" y="3316615"/>
              <a:ext cx="10255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57" descr="See the source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51822" y="1200641"/>
              <a:ext cx="14700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511" name="AutoShape 39"/>
            <p:cNvCxnSpPr>
              <a:cxnSpLocks noChangeShapeType="1"/>
            </p:cNvCxnSpPr>
            <p:nvPr/>
          </p:nvCxnSpPr>
          <p:spPr bwMode="auto">
            <a:xfrm>
              <a:off x="3352506" y="3813009"/>
              <a:ext cx="1504950" cy="0"/>
            </a:xfrm>
            <a:prstGeom prst="straightConnector1">
              <a:avLst/>
            </a:prstGeom>
            <a:noFill/>
            <a:ln w="19050">
              <a:solidFill>
                <a:srgbClr val="CC99FF"/>
              </a:solidFill>
              <a:round/>
              <a:headEnd type="stealth" w="med" len="med"/>
              <a:tailEnd type="stealth" w="med" len="med"/>
            </a:ln>
            <a:extLst>
              <a:ext uri="{909E8E84-426E-40DD-AFC4-6F175D3DCCD1}">
                <a14:hiddenFill xmlns:a14="http://schemas.microsoft.com/office/drawing/2010/main">
                  <a:noFill/>
                </a14:hiddenFill>
              </a:ext>
            </a:extLst>
          </p:spPr>
        </p:cxnSp>
        <p:cxnSp>
          <p:nvCxnSpPr>
            <p:cNvPr id="63512" name="AutoShape 39"/>
            <p:cNvCxnSpPr>
              <a:cxnSpLocks noChangeShapeType="1"/>
            </p:cNvCxnSpPr>
            <p:nvPr/>
          </p:nvCxnSpPr>
          <p:spPr bwMode="auto">
            <a:xfrm flipV="1">
              <a:off x="4234727" y="4411474"/>
              <a:ext cx="951617" cy="623611"/>
            </a:xfrm>
            <a:prstGeom prst="straightConnector1">
              <a:avLst/>
            </a:prstGeom>
            <a:noFill/>
            <a:ln w="19050">
              <a:solidFill>
                <a:srgbClr val="CC99FF"/>
              </a:solidFill>
              <a:round/>
              <a:headEnd type="stealth" w="med" len="med"/>
              <a:tailEnd type="stealth" w="med" len="med"/>
            </a:ln>
            <a:extLst>
              <a:ext uri="{909E8E84-426E-40DD-AFC4-6F175D3DCCD1}">
                <a14:hiddenFill xmlns:a14="http://schemas.microsoft.com/office/drawing/2010/main">
                  <a:noFill/>
                </a14:hiddenFill>
              </a:ext>
            </a:extLst>
          </p:spPr>
        </p:cxnSp>
        <p:cxnSp>
          <p:nvCxnSpPr>
            <p:cNvPr id="63513" name="AutoShape 39"/>
            <p:cNvCxnSpPr>
              <a:cxnSpLocks noChangeShapeType="1"/>
            </p:cNvCxnSpPr>
            <p:nvPr/>
          </p:nvCxnSpPr>
          <p:spPr bwMode="auto">
            <a:xfrm flipH="1">
              <a:off x="5643048" y="4562912"/>
              <a:ext cx="134729" cy="763201"/>
            </a:xfrm>
            <a:prstGeom prst="straightConnector1">
              <a:avLst/>
            </a:prstGeom>
            <a:noFill/>
            <a:ln w="19050">
              <a:solidFill>
                <a:srgbClr val="CC99FF"/>
              </a:solidFill>
              <a:round/>
              <a:headEnd type="stealth" w="med" len="med"/>
              <a:tailEnd type="stealth" w="med" len="med"/>
            </a:ln>
            <a:extLst>
              <a:ext uri="{909E8E84-426E-40DD-AFC4-6F175D3DCCD1}">
                <a14:hiddenFill xmlns:a14="http://schemas.microsoft.com/office/drawing/2010/main">
                  <a:noFill/>
                </a14:hiddenFill>
              </a:ext>
            </a:extLst>
          </p:spPr>
        </p:cxnSp>
        <p:cxnSp>
          <p:nvCxnSpPr>
            <p:cNvPr id="63514" name="AutoShape 39"/>
            <p:cNvCxnSpPr>
              <a:cxnSpLocks noChangeShapeType="1"/>
            </p:cNvCxnSpPr>
            <p:nvPr/>
          </p:nvCxnSpPr>
          <p:spPr bwMode="auto">
            <a:xfrm flipV="1">
              <a:off x="6578791" y="3813008"/>
              <a:ext cx="1709738" cy="1"/>
            </a:xfrm>
            <a:prstGeom prst="straightConnector1">
              <a:avLst/>
            </a:prstGeom>
            <a:noFill/>
            <a:ln w="19050">
              <a:solidFill>
                <a:srgbClr val="CC99FF"/>
              </a:solidFill>
              <a:round/>
              <a:headEnd type="stealth" w="med" len="med"/>
              <a:tailEnd type="stealth" w="med" len="med"/>
            </a:ln>
            <a:extLst>
              <a:ext uri="{909E8E84-426E-40DD-AFC4-6F175D3DCCD1}">
                <a14:hiddenFill xmlns:a14="http://schemas.microsoft.com/office/drawing/2010/main">
                  <a:noFill/>
                </a14:hiddenFill>
              </a:ext>
            </a:extLst>
          </p:spPr>
        </p:cxnSp>
        <p:cxnSp>
          <p:nvCxnSpPr>
            <p:cNvPr id="63515" name="AutoShape 39"/>
            <p:cNvCxnSpPr>
              <a:cxnSpLocks noChangeShapeType="1"/>
            </p:cNvCxnSpPr>
            <p:nvPr/>
          </p:nvCxnSpPr>
          <p:spPr bwMode="auto">
            <a:xfrm>
              <a:off x="6360834" y="4373372"/>
              <a:ext cx="592057" cy="763588"/>
            </a:xfrm>
            <a:prstGeom prst="straightConnector1">
              <a:avLst/>
            </a:prstGeom>
            <a:noFill/>
            <a:ln w="19050">
              <a:solidFill>
                <a:srgbClr val="CC99FF"/>
              </a:solidFill>
              <a:round/>
              <a:headEnd type="stealth" w="med" len="med"/>
              <a:tailEnd type="stealth" w="med" len="med"/>
            </a:ln>
            <a:extLst>
              <a:ext uri="{909E8E84-426E-40DD-AFC4-6F175D3DCCD1}">
                <a14:hiddenFill xmlns:a14="http://schemas.microsoft.com/office/drawing/2010/main">
                  <a:noFill/>
                </a14:hiddenFill>
              </a:ext>
            </a:extLst>
          </p:spPr>
        </p:cxnSp>
        <p:pic>
          <p:nvPicPr>
            <p:cNvPr id="63516" name="Picture 2" descr="See the source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74733" y="1020241"/>
              <a:ext cx="1040816" cy="1040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517" name="AutoShape 39"/>
            <p:cNvCxnSpPr>
              <a:cxnSpLocks noChangeShapeType="1"/>
            </p:cNvCxnSpPr>
            <p:nvPr/>
          </p:nvCxnSpPr>
          <p:spPr bwMode="auto">
            <a:xfrm flipV="1">
              <a:off x="6211869" y="2063828"/>
              <a:ext cx="663384" cy="945882"/>
            </a:xfrm>
            <a:prstGeom prst="straightConnector1">
              <a:avLst/>
            </a:prstGeom>
            <a:noFill/>
            <a:ln w="19050">
              <a:solidFill>
                <a:srgbClr val="CC99FF"/>
              </a:solidFill>
              <a:round/>
              <a:headEnd/>
              <a:tailEnd type="triangle" w="med" len="med"/>
            </a:ln>
            <a:extLst>
              <a:ext uri="{909E8E84-426E-40DD-AFC4-6F175D3DCCD1}">
                <a14:hiddenFill xmlns:a14="http://schemas.microsoft.com/office/drawing/2010/main">
                  <a:noFill/>
                </a14:hiddenFill>
              </a:ext>
            </a:extLst>
          </p:spPr>
        </p:cxnSp>
        <p:pic>
          <p:nvPicPr>
            <p:cNvPr id="63518" name="Picture 4" descr="See the source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24478" y="4235958"/>
              <a:ext cx="1598254" cy="159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19" name="Text Box 23"/>
            <p:cNvSpPr txBox="1">
              <a:spLocks noChangeArrowheads="1"/>
            </p:cNvSpPr>
            <p:nvPr/>
          </p:nvSpPr>
          <p:spPr bwMode="auto">
            <a:xfrm>
              <a:off x="8323244" y="5653101"/>
              <a:ext cx="1081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b="1">
                  <a:solidFill>
                    <a:srgbClr val="002060"/>
                  </a:solidFill>
                  <a:latin typeface="微软雅黑" panose="020B0503020204020204" pitchFamily="34" charset="-122"/>
                  <a:ea typeface="微软雅黑" panose="020B0503020204020204" pitchFamily="34" charset="-122"/>
                </a:rPr>
                <a:t>招生</a:t>
              </a:r>
            </a:p>
          </p:txBody>
        </p:sp>
        <p:cxnSp>
          <p:nvCxnSpPr>
            <p:cNvPr id="63520" name="AutoShape 39"/>
            <p:cNvCxnSpPr>
              <a:cxnSpLocks noChangeShapeType="1"/>
            </p:cNvCxnSpPr>
            <p:nvPr/>
          </p:nvCxnSpPr>
          <p:spPr bwMode="auto">
            <a:xfrm>
              <a:off x="6524737" y="4143978"/>
              <a:ext cx="1707537" cy="630238"/>
            </a:xfrm>
            <a:prstGeom prst="straightConnector1">
              <a:avLst/>
            </a:prstGeom>
            <a:noFill/>
            <a:ln w="19050">
              <a:solidFill>
                <a:srgbClr val="CC99FF"/>
              </a:solidFill>
              <a:round/>
              <a:headEnd type="stealth" w="med" len="med"/>
              <a:tailEnd type="stealth" w="med" len="med"/>
            </a:ln>
            <a:extLst>
              <a:ext uri="{909E8E84-426E-40DD-AFC4-6F175D3DCCD1}">
                <a14:hiddenFill xmlns:a14="http://schemas.microsoft.com/office/drawing/2010/main">
                  <a:noFill/>
                </a14:hiddenFill>
              </a:ext>
            </a:extLst>
          </p:spPr>
        </p:cxnSp>
      </p:grpSp>
    </p:spTree>
  </p:cSld>
  <p:clrMapOvr>
    <a:masterClrMapping/>
  </p:clrMapOvr>
  <p:transition spd="slow" advTm="35702">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数据库系统与文件系统的区别</a:t>
            </a: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588" y="639763"/>
            <a:ext cx="5076825"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Tm="43601">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学生业务生命周期管理案例分析</a:t>
            </a:r>
          </a:p>
        </p:txBody>
      </p:sp>
      <p:sp>
        <p:nvSpPr>
          <p:cNvPr id="5" name="流程图: 过程 4"/>
          <p:cNvSpPr/>
          <p:nvPr/>
        </p:nvSpPr>
        <p:spPr>
          <a:xfrm>
            <a:off x="6299200" y="1155700"/>
            <a:ext cx="2233613" cy="417513"/>
          </a:xfrm>
          <a:prstGeom prst="flowChart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71305" tIns="35652" rIns="71305" bIns="35652" anchor="ctr"/>
          <a:lstStyle/>
          <a:p>
            <a:pPr algn="ctr" defTabSz="713049" eaLnBrk="1" hangingPunct="1">
              <a:lnSpc>
                <a:spcPct val="120000"/>
              </a:lnSpc>
              <a:defRPr/>
            </a:pPr>
            <a:r>
              <a:rPr lang="zh-CN" altLang="en-US" sz="1400" b="1" kern="0" dirty="0">
                <a:solidFill>
                  <a:sysClr val="window" lastClr="FFFFFF">
                    <a:lumMod val="95000"/>
                  </a:sysClr>
                </a:solidFill>
                <a:latin typeface="微软雅黑" pitchFamily="34" charset="-122"/>
                <a:ea typeface="微软雅黑" pitchFamily="34" charset="-122"/>
              </a:rPr>
              <a:t>学生业务生命周期管理</a:t>
            </a:r>
          </a:p>
        </p:txBody>
      </p:sp>
      <p:cxnSp>
        <p:nvCxnSpPr>
          <p:cNvPr id="6" name="直接连接符 5"/>
          <p:cNvCxnSpPr/>
          <p:nvPr/>
        </p:nvCxnSpPr>
        <p:spPr>
          <a:xfrm>
            <a:off x="6234113" y="4586288"/>
            <a:ext cx="22987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99200" y="1716088"/>
            <a:ext cx="2233613"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1" name="Text Box 7"/>
          <p:cNvSpPr txBox="1">
            <a:spLocks noChangeArrowheads="1"/>
          </p:cNvSpPr>
          <p:nvPr/>
        </p:nvSpPr>
        <p:spPr bwMode="auto">
          <a:xfrm>
            <a:off x="6227763" y="1857375"/>
            <a:ext cx="2446337" cy="2357438"/>
          </a:xfrm>
          <a:prstGeom prst="rect">
            <a:avLst/>
          </a:prstGeom>
          <a:noFill/>
        </p:spPr>
        <p:txBody>
          <a:bodyPr lIns="91434" tIns="45717" rIns="91434" bIns="45717">
            <a:spAutoFit/>
          </a:bodyPr>
          <a:lstStyle>
            <a:defPPr>
              <a:defRPr lang="zh-CN"/>
            </a:defPPr>
            <a:lvl1pPr marL="0" algn="l" defTabSz="914400" eaLnBrk="1" latinLnBrk="0" hangingPunct="1">
              <a:defRPr sz="1800" b="1" kern="0">
                <a:solidFill>
                  <a:srgbClr val="FFC000"/>
                </a:solidFill>
                <a:latin typeface="微软雅黑" pitchFamily="34" charset="-122"/>
                <a:ea typeface="微软雅黑" pitchFamily="34" charset="-122"/>
              </a:defRPr>
            </a:lvl1pPr>
            <a:lvl2pPr algn="l" defTabSz="914400" eaLnBrk="1" latinLnBrk="0" hangingPunct="1">
              <a:defRPr sz="1800">
                <a:latin typeface="+mn-lt"/>
                <a:ea typeface="+mn-ea"/>
              </a:defRPr>
            </a:lvl2pPr>
            <a:lvl3pPr algn="l" defTabSz="914400" eaLnBrk="1" latinLnBrk="0" hangingPunct="1">
              <a:defRPr sz="1800">
                <a:latin typeface="+mn-lt"/>
                <a:ea typeface="+mn-ea"/>
              </a:defRPr>
            </a:lvl3pPr>
            <a:lvl4pPr algn="l" defTabSz="914400" eaLnBrk="1" latinLnBrk="0" hangingPunct="1">
              <a:defRPr sz="1800">
                <a:latin typeface="+mn-lt"/>
                <a:ea typeface="+mn-ea"/>
              </a:defRPr>
            </a:lvl4pPr>
            <a:lvl5pPr algn="l"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285750" indent="-285750">
              <a:lnSpc>
                <a:spcPct val="150000"/>
              </a:lnSpc>
              <a:spcBef>
                <a:spcPct val="20000"/>
              </a:spcBef>
              <a:buSzPct val="80000"/>
              <a:buFont typeface="Wingdings" panose="05000000000000000000" pitchFamily="2" charset="2"/>
              <a:buChar char="l"/>
              <a:defRPr/>
            </a:pPr>
            <a:r>
              <a:rPr lang="zh-CN" altLang="en-US" sz="1600" b="0" kern="1200" dirty="0" smtClean="0">
                <a:solidFill>
                  <a:schemeClr val="tx1">
                    <a:lumMod val="50000"/>
                    <a:lumOff val="50000"/>
                  </a:schemeClr>
                </a:solidFill>
              </a:rPr>
              <a:t>学生业务涵盖大量的信息采集、信息加工、信息存储和信息服务</a:t>
            </a:r>
            <a:endParaRPr lang="en-US" altLang="zh-CN" sz="1600" b="0" kern="1200" dirty="0" smtClean="0">
              <a:solidFill>
                <a:schemeClr val="tx1">
                  <a:lumMod val="50000"/>
                  <a:lumOff val="50000"/>
                </a:schemeClr>
              </a:solidFill>
            </a:endParaRPr>
          </a:p>
          <a:p>
            <a:pPr marL="285750" indent="-285750">
              <a:lnSpc>
                <a:spcPct val="150000"/>
              </a:lnSpc>
              <a:spcBef>
                <a:spcPct val="20000"/>
              </a:spcBef>
              <a:buSzPct val="80000"/>
              <a:buFont typeface="Wingdings" panose="05000000000000000000" pitchFamily="2" charset="2"/>
              <a:buChar char="l"/>
              <a:defRPr/>
            </a:pPr>
            <a:r>
              <a:rPr lang="zh-CN" altLang="en-US" sz="1600" b="0" kern="1200" dirty="0" smtClean="0">
                <a:solidFill>
                  <a:schemeClr val="tx1">
                    <a:lumMod val="50000"/>
                    <a:lumOff val="50000"/>
                  </a:schemeClr>
                </a:solidFill>
              </a:rPr>
              <a:t>信息如何有效管理是我们必须要面对</a:t>
            </a:r>
            <a:r>
              <a:rPr lang="zh-CN" altLang="en-US" sz="1600" b="0" kern="1200" smtClean="0">
                <a:solidFill>
                  <a:schemeClr val="tx1">
                    <a:lumMod val="50000"/>
                    <a:lumOff val="50000"/>
                  </a:schemeClr>
                </a:solidFill>
              </a:rPr>
              <a:t>的问题。</a:t>
            </a:r>
            <a:endParaRPr lang="zh-CN" altLang="en-US" sz="1600" b="0" kern="1200" dirty="0">
              <a:solidFill>
                <a:schemeClr val="tx1">
                  <a:lumMod val="50000"/>
                  <a:lumOff val="50000"/>
                </a:schemeClr>
              </a:solidFill>
            </a:endParaRPr>
          </a:p>
        </p:txBody>
      </p:sp>
      <p:pic>
        <p:nvPicPr>
          <p:cNvPr id="1024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4438" y="644525"/>
            <a:ext cx="8729663"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868820">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47"/>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三个阶段的比较</a:t>
            </a:r>
          </a:p>
        </p:txBody>
      </p:sp>
      <p:graphicFrame>
        <p:nvGraphicFramePr>
          <p:cNvPr id="645476" name="Group 356"/>
          <p:cNvGraphicFramePr>
            <a:graphicFrameLocks noGrp="1"/>
          </p:cNvGraphicFramePr>
          <p:nvPr>
            <p:ph sz="quarter" idx="10"/>
          </p:nvPr>
        </p:nvGraphicFramePr>
        <p:xfrm>
          <a:off x="684213" y="931863"/>
          <a:ext cx="8135937" cy="4086227"/>
        </p:xfrm>
        <a:graphic>
          <a:graphicData uri="http://schemas.openxmlformats.org/drawingml/2006/table">
            <a:tbl>
              <a:tblPr/>
              <a:tblGrid>
                <a:gridCol w="430130">
                  <a:extLst>
                    <a:ext uri="{9D8B030D-6E8A-4147-A177-3AD203B41FA5}">
                      <a16:colId xmlns:a16="http://schemas.microsoft.com/office/drawing/2014/main" val="20000"/>
                    </a:ext>
                  </a:extLst>
                </a:gridCol>
                <a:gridCol w="1378409">
                  <a:extLst>
                    <a:ext uri="{9D8B030D-6E8A-4147-A177-3AD203B41FA5}">
                      <a16:colId xmlns:a16="http://schemas.microsoft.com/office/drawing/2014/main" val="20001"/>
                    </a:ext>
                  </a:extLst>
                </a:gridCol>
                <a:gridCol w="1582680">
                  <a:extLst>
                    <a:ext uri="{9D8B030D-6E8A-4147-A177-3AD203B41FA5}">
                      <a16:colId xmlns:a16="http://schemas.microsoft.com/office/drawing/2014/main" val="20002"/>
                    </a:ext>
                  </a:extLst>
                </a:gridCol>
                <a:gridCol w="2109133">
                  <a:extLst>
                    <a:ext uri="{9D8B030D-6E8A-4147-A177-3AD203B41FA5}">
                      <a16:colId xmlns:a16="http://schemas.microsoft.com/office/drawing/2014/main" val="20003"/>
                    </a:ext>
                  </a:extLst>
                </a:gridCol>
                <a:gridCol w="2635585">
                  <a:extLst>
                    <a:ext uri="{9D8B030D-6E8A-4147-A177-3AD203B41FA5}">
                      <a16:colId xmlns:a16="http://schemas.microsoft.com/office/drawing/2014/main" val="20004"/>
                    </a:ext>
                  </a:extLst>
                </a:gridCol>
              </a:tblGrid>
              <a:tr h="441942">
                <a:tc gridSpan="2">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Tx/>
                        <a:buSzPct val="60000"/>
                        <a:buFontTx/>
                        <a:buNone/>
                        <a:tabLst/>
                      </a:pPr>
                      <a:endParaRPr kumimoji="0" lang="zh-CN" altLang="zh-CN" sz="2000" b="0" i="0" u="none" strike="noStrike" cap="none" normalizeH="0" baseline="0" smtClean="0">
                        <a:ln>
                          <a:noFill/>
                        </a:ln>
                        <a:solidFill>
                          <a:schemeClr val="tx1">
                            <a:lumMod val="50000"/>
                            <a:lumOff val="50000"/>
                          </a:schemeClr>
                        </a:solidFill>
                        <a:effectLst/>
                        <a:latin typeface="Arial" pitchFamily="34" charset="0"/>
                        <a:ea typeface="华文细黑" pitchFamily="2" charset="-122"/>
                      </a:endParaRPr>
                    </a:p>
                  </a:txBody>
                  <a:tcPr marL="95661" marR="95661" marT="38091" marB="3809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700" b="1"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人工管理阶段</a:t>
                      </a:r>
                      <a:endParaRPr kumimoji="1" lang="zh-CN" altLang="en-US" sz="17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700" b="1"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文件系统阶段</a:t>
                      </a:r>
                      <a:endParaRPr kumimoji="1" lang="zh-CN" altLang="en-US" sz="17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700" b="1"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数据库系统阶段</a:t>
                      </a:r>
                      <a:endParaRPr kumimoji="1" lang="zh-CN" altLang="en-US" sz="17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675">
                <a:tc rowSpan="4">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700" b="1"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背</a:t>
                      </a:r>
                      <a:endParaRPr kumimoji="1" lang="zh-CN" altLang="en-US" sz="1700" b="1" i="0" u="none" strike="noStrike" cap="none" normalizeH="0" baseline="0" smtClean="0">
                        <a:ln>
                          <a:noFill/>
                        </a:ln>
                        <a:solidFill>
                          <a:schemeClr val="tx1">
                            <a:lumMod val="50000"/>
                            <a:lumOff val="50000"/>
                          </a:schemeClr>
                        </a:solidFill>
                        <a:effectLst/>
                        <a:latin typeface="Arial" pitchFamily="34" charset="0"/>
                        <a:ea typeface="微软雅黑" pitchFamily="34" charset="-122"/>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zh-CN" altLang="en-US" sz="1700" b="1"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景</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应用背景</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科学计算</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科学计算、管理</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大规模管理</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1942">
                <a:tc vMerge="1">
                  <a:txBody>
                    <a:bodyPr/>
                    <a:lstStyle/>
                    <a:p>
                      <a:endParaRPr lang="zh-CN" altLang="en-US"/>
                    </a:p>
                  </a:txBody>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硬件背景</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无直接存取存储设备</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磁盘、磁鼓</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大容量磁备盘</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266675">
                <a:tc vMerge="1">
                  <a:txBody>
                    <a:bodyPr/>
                    <a:lstStyle/>
                    <a:p>
                      <a:endParaRPr lang="zh-CN" altLang="en-US"/>
                    </a:p>
                  </a:txBody>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软件背景</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没有操作系统</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有文件系统</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有数据库管理系统</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5885">
                <a:tc vMerge="1">
                  <a:txBody>
                    <a:bodyPr/>
                    <a:lstStyle/>
                    <a:p>
                      <a:endParaRPr lang="zh-CN" altLang="en-US"/>
                    </a:p>
                  </a:txBody>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处理方式</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批处理</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联机实时处理、批处理</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联机实时处理、分布处理、批处理</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4"/>
                  </a:ext>
                </a:extLst>
              </a:tr>
              <a:tr h="261913">
                <a:tc rowSpan="6">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700" b="1"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特</a:t>
                      </a:r>
                      <a:endParaRPr kumimoji="1" lang="zh-CN" altLang="en-US" sz="1700" b="1" i="0" u="none" strike="noStrike" cap="none" normalizeH="0" baseline="0" smtClean="0">
                        <a:ln>
                          <a:noFill/>
                        </a:ln>
                        <a:solidFill>
                          <a:schemeClr val="tx1">
                            <a:lumMod val="50000"/>
                            <a:lumOff val="50000"/>
                          </a:schemeClr>
                        </a:solidFill>
                        <a:effectLst/>
                        <a:latin typeface="Arial" pitchFamily="34" charset="0"/>
                        <a:ea typeface="微软雅黑" pitchFamily="34" charset="-122"/>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zh-CN" altLang="en-US" sz="1700" b="1"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点</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数据的管理者</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用户（程序员）</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文件系统</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数据库管理系统</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1913">
                <a:tc vMerge="1">
                  <a:txBody>
                    <a:bodyPr/>
                    <a:lstStyle/>
                    <a:p>
                      <a:endParaRPr lang="zh-CN" altLang="en-US"/>
                    </a:p>
                  </a:txBody>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数据面向的对象</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某一应用程序</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某一应用</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现实世界</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6"/>
                  </a:ext>
                </a:extLst>
              </a:tr>
              <a:tr h="441942">
                <a:tc vMerge="1">
                  <a:txBody>
                    <a:bodyPr/>
                    <a:lstStyle/>
                    <a:p>
                      <a:endParaRPr lang="zh-CN" altLang="en-US"/>
                    </a:p>
                  </a:txBody>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数据的共享程度</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无共享，冗余度极大</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共享性差，冗余度大</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共享性高，冗余度小</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156">
                <a:tc vMerge="1">
                  <a:txBody>
                    <a:bodyPr/>
                    <a:lstStyle/>
                    <a:p>
                      <a:endParaRPr lang="zh-CN" altLang="en-US"/>
                    </a:p>
                  </a:txBody>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数据的独立性</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不独立，完全依赖于程序</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独立性差</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具有高度的物理独立性和一定的逻辑独立性</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8"/>
                  </a:ext>
                </a:extLst>
              </a:tr>
              <a:tr h="342867">
                <a:tc vMerge="1">
                  <a:txBody>
                    <a:bodyPr/>
                    <a:lstStyle/>
                    <a:p>
                      <a:endParaRPr lang="zh-CN" altLang="en-US"/>
                    </a:p>
                  </a:txBody>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数据的结构化</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无结构</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记录内有结构，整体无结构</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整体结构化，用数据模型描述</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87317">
                <a:tc vMerge="1">
                  <a:txBody>
                    <a:bodyPr/>
                    <a:lstStyle/>
                    <a:p>
                      <a:endParaRPr lang="zh-CN" altLang="en-US"/>
                    </a:p>
                  </a:txBody>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rPr>
                        <a:t>数据控制能力</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应用程序自己控制</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marL="342900" indent="-342900"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应用程序自己控制</a:t>
                      </a:r>
                      <a:endParaRPr kumimoji="1" lang="zh-CN" altLang="en-US" sz="1200" b="0" i="0" u="none" strike="noStrike" cap="none" normalizeH="0" baseline="0" smtClean="0">
                        <a:ln>
                          <a:noFill/>
                        </a:ln>
                        <a:solidFill>
                          <a:schemeClr val="tx1">
                            <a:lumMod val="50000"/>
                            <a:lumOff val="50000"/>
                          </a:schemeClr>
                        </a:solidFill>
                        <a:effectLst/>
                        <a:latin typeface="Times New Roman" pitchFamily="18" charset="0"/>
                        <a:ea typeface="微软雅黑" pitchFamily="34" charset="-122"/>
                      </a:endParaRP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eaLnBrk="0" hangingPunct="0">
                        <a:spcBef>
                          <a:spcPct val="20000"/>
                        </a:spcBef>
                        <a:buFont typeface="Arial" pitchFamily="34" charset="0"/>
                        <a:defRPr sz="2400">
                          <a:solidFill>
                            <a:schemeClr val="tx1"/>
                          </a:solidFill>
                          <a:latin typeface="Calibri" pitchFamily="34" charset="0"/>
                          <a:ea typeface="宋体" pitchFamily="2" charset="-122"/>
                        </a:defRPr>
                      </a:lvl2pPr>
                      <a:lvl3pPr eaLnBrk="0" hangingPunct="0">
                        <a:spcBef>
                          <a:spcPct val="20000"/>
                        </a:spcBef>
                        <a:buFont typeface="Arial" pitchFamily="34" charset="0"/>
                        <a:defRPr sz="2000">
                          <a:solidFill>
                            <a:schemeClr val="tx1"/>
                          </a:solidFill>
                          <a:latin typeface="Calibri" pitchFamily="34" charset="0"/>
                          <a:ea typeface="宋体" pitchFamily="2" charset="-122"/>
                        </a:defRPr>
                      </a:lvl3pPr>
                      <a:lvl4pPr eaLnBrk="0" hangingPunct="0">
                        <a:spcBef>
                          <a:spcPct val="20000"/>
                        </a:spcBef>
                        <a:buFont typeface="Arial" pitchFamily="34" charset="0"/>
                        <a:defRPr>
                          <a:solidFill>
                            <a:schemeClr val="tx1"/>
                          </a:solidFill>
                          <a:latin typeface="Calibri" pitchFamily="34" charset="0"/>
                          <a:ea typeface="宋体" pitchFamily="2" charset="-122"/>
                        </a:defRPr>
                      </a:lvl4pPr>
                      <a:lvl5pPr eaLnBrk="0" hangingPunct="0">
                        <a:spcBef>
                          <a:spcPct val="20000"/>
                        </a:spcBef>
                        <a:buFont typeface="Arial" pitchFamily="34" charset="0"/>
                        <a:defRPr>
                          <a:solidFill>
                            <a:schemeClr val="tx1"/>
                          </a:solidFill>
                          <a:latin typeface="Calibri" pitchFamily="34" charset="0"/>
                          <a:ea typeface="宋体" pitchFamily="2" charset="-122"/>
                        </a:defRPr>
                      </a:lvl5pPr>
                      <a:lvl6pPr marL="22844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7416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1988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656013" indent="1588"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lumMod val="50000"/>
                              <a:lumOff val="50000"/>
                            </a:schemeClr>
                          </a:solidFill>
                          <a:effectLst/>
                          <a:latin typeface="宋体" pitchFamily="2" charset="-122"/>
                          <a:ea typeface="微软雅黑" pitchFamily="34" charset="-122"/>
                        </a:rPr>
                        <a:t>由数据库管理系统提供数据安全性、完整性、并发控制和恢复能力</a:t>
                      </a:r>
                    </a:p>
                  </a:txBody>
                  <a:tcPr marL="95661" marR="95661" marT="38091" marB="38091"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10"/>
                  </a:ext>
                </a:extLst>
              </a:tr>
            </a:tbl>
          </a:graphicData>
        </a:graphic>
      </p:graphicFrame>
    </p:spTree>
  </p:cSld>
  <p:clrMapOvr>
    <a:masterClrMapping/>
  </p:clrMapOvr>
  <p:transition spd="slow" advTm="24626">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3"/>
          <p:cNvSpPr txBox="1">
            <a:spLocks noChangeArrowheads="1"/>
          </p:cNvSpPr>
          <p:nvPr/>
        </p:nvSpPr>
        <p:spPr bwMode="auto">
          <a:xfrm>
            <a:off x="3492500" y="1898650"/>
            <a:ext cx="3938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数据库系统概述</a:t>
            </a:r>
          </a:p>
        </p:txBody>
      </p:sp>
      <p:sp>
        <p:nvSpPr>
          <p:cNvPr id="12" name="矩形 48"/>
          <p:cNvSpPr>
            <a:spLocks noChangeArrowheads="1"/>
          </p:cNvSpPr>
          <p:nvPr/>
        </p:nvSpPr>
        <p:spPr bwMode="auto">
          <a:xfrm>
            <a:off x="3635375" y="2557463"/>
            <a:ext cx="3506788"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四个基本概念</a:t>
            </a:r>
            <a:endParaRPr lang="en-US" altLang="zh-CN" sz="1800" dirty="0">
              <a:solidFill>
                <a:schemeClr val="bg1">
                  <a:lumMod val="50000"/>
                </a:schemeClr>
              </a:solidFill>
              <a:latin typeface="微软雅黑" pitchFamily="34" charset="-122"/>
              <a:ea typeface="微软雅黑" pitchFamily="34" charset="-122"/>
            </a:endParaRP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数据管理技术的产生和发展</a:t>
            </a:r>
          </a:p>
          <a:p>
            <a:pPr marL="342900" indent="-342900" eaLnBrk="1" hangingPunct="1">
              <a:lnSpc>
                <a:spcPct val="120000"/>
              </a:lnSpc>
              <a:spcBef>
                <a:spcPts val="600"/>
              </a:spcBef>
              <a:buFont typeface="Arial" panose="020B0604020202020204" pitchFamily="34" charset="0"/>
              <a:buChar char="•"/>
              <a:defRPr/>
            </a:pPr>
            <a:r>
              <a:rPr lang="zh-CN" altLang="en-US" sz="1800" dirty="0">
                <a:solidFill>
                  <a:srgbClr val="FF0000"/>
                </a:solidFill>
                <a:latin typeface="微软雅黑" pitchFamily="34" charset="-122"/>
                <a:ea typeface="微软雅黑" pitchFamily="34" charset="-122"/>
              </a:rPr>
              <a:t>数据库系统的特点 </a:t>
            </a:r>
          </a:p>
        </p:txBody>
      </p:sp>
      <p:sp>
        <p:nvSpPr>
          <p:cNvPr id="9" name="椭圆 8"/>
          <p:cNvSpPr/>
          <p:nvPr/>
        </p:nvSpPr>
        <p:spPr>
          <a:xfrm>
            <a:off x="2681288" y="2017713"/>
            <a:ext cx="782637" cy="795337"/>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fontAlgn="auto" hangingPunct="1">
              <a:spcBef>
                <a:spcPts val="0"/>
              </a:spcBef>
              <a:spcAft>
                <a:spcPts val="0"/>
              </a:spcAft>
              <a:defRPr/>
            </a:pPr>
            <a:endParaRPr lang="zh-CN" altLang="en-US">
              <a:latin typeface="Impact" pitchFamily="34" charset="0"/>
            </a:endParaRPr>
          </a:p>
        </p:txBody>
      </p:sp>
      <p:sp>
        <p:nvSpPr>
          <p:cNvPr id="10" name="椭圆 9"/>
          <p:cNvSpPr/>
          <p:nvPr/>
        </p:nvSpPr>
        <p:spPr>
          <a:xfrm>
            <a:off x="2747963" y="2092325"/>
            <a:ext cx="647700" cy="6588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defTabSz="713049" eaLnBrk="1" hangingPunct="1">
              <a:spcBef>
                <a:spcPct val="20000"/>
              </a:spcBef>
              <a:defRPr/>
            </a:pPr>
            <a:r>
              <a:rPr lang="en-US" altLang="zh-CN" sz="4400" dirty="0">
                <a:latin typeface="Impact" panose="020B0806030902050204" pitchFamily="34" charset="0"/>
              </a:rPr>
              <a:t>2</a:t>
            </a:r>
            <a:endParaRPr lang="zh-CN" altLang="en-US" sz="4400" dirty="0">
              <a:latin typeface="Impact" panose="020B0806030902050204" pitchFamily="34" charset="0"/>
            </a:endParaRPr>
          </a:p>
        </p:txBody>
      </p:sp>
      <p:cxnSp>
        <p:nvCxnSpPr>
          <p:cNvPr id="11" name="直接连接符 10"/>
          <p:cNvCxnSpPr>
            <a:stCxn id="9" idx="6"/>
          </p:cNvCxnSpPr>
          <p:nvPr/>
        </p:nvCxnSpPr>
        <p:spPr>
          <a:xfrm>
            <a:off x="3463925" y="2416175"/>
            <a:ext cx="3268663" cy="34925"/>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4714">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数据库系统的特点</a:t>
            </a:r>
          </a:p>
        </p:txBody>
      </p:sp>
      <p:sp>
        <p:nvSpPr>
          <p:cNvPr id="66563"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数据结构化</a:t>
            </a:r>
          </a:p>
          <a:p>
            <a:pPr marL="285750" indent="-285750" eaLnBrk="1" hangingPunct="1">
              <a:lnSpc>
                <a:spcPct val="150000"/>
              </a:lnSpc>
              <a:buSzPct val="80000"/>
              <a:defRPr/>
            </a:pPr>
            <a:r>
              <a:rPr lang="zh-CN" altLang="en-US" dirty="0">
                <a:solidFill>
                  <a:schemeClr val="tx1">
                    <a:lumMod val="50000"/>
                    <a:lumOff val="50000"/>
                  </a:schemeClr>
                </a:solidFill>
              </a:rPr>
              <a:t>数据的共享性高，冗余度低，易扩充</a:t>
            </a:r>
          </a:p>
          <a:p>
            <a:pPr marL="285750" indent="-285750" eaLnBrk="1" hangingPunct="1">
              <a:lnSpc>
                <a:spcPct val="150000"/>
              </a:lnSpc>
              <a:buSzPct val="80000"/>
              <a:defRPr/>
            </a:pPr>
            <a:r>
              <a:rPr lang="zh-CN" altLang="en-US" dirty="0">
                <a:solidFill>
                  <a:schemeClr val="tx1">
                    <a:lumMod val="50000"/>
                    <a:lumOff val="50000"/>
                  </a:schemeClr>
                </a:solidFill>
              </a:rPr>
              <a:t>数据独立性高</a:t>
            </a:r>
          </a:p>
          <a:p>
            <a:pPr marL="285750" indent="-285750" eaLnBrk="1" hangingPunct="1">
              <a:lnSpc>
                <a:spcPct val="150000"/>
              </a:lnSpc>
              <a:buSzPct val="80000"/>
              <a:defRPr/>
            </a:pPr>
            <a:r>
              <a:rPr lang="zh-CN" altLang="en-US" dirty="0">
                <a:solidFill>
                  <a:schemeClr val="tx1">
                    <a:lumMod val="50000"/>
                    <a:lumOff val="50000"/>
                  </a:schemeClr>
                </a:solidFill>
              </a:rPr>
              <a:t>数据由</a:t>
            </a:r>
            <a:r>
              <a:rPr lang="en-US" altLang="zh-CN" dirty="0">
                <a:solidFill>
                  <a:schemeClr val="tx1">
                    <a:lumMod val="50000"/>
                    <a:lumOff val="50000"/>
                  </a:schemeClr>
                </a:solidFill>
              </a:rPr>
              <a:t>DBMS</a:t>
            </a:r>
            <a:r>
              <a:rPr lang="zh-CN" altLang="en-US" dirty="0">
                <a:solidFill>
                  <a:schemeClr val="tx1">
                    <a:lumMod val="50000"/>
                    <a:lumOff val="50000"/>
                  </a:schemeClr>
                </a:solidFill>
              </a:rPr>
              <a:t>统一管理和控制</a:t>
            </a:r>
          </a:p>
        </p:txBody>
      </p:sp>
    </p:spTree>
  </p:cSld>
  <p:clrMapOvr>
    <a:masterClrMapping/>
  </p:clrMapOvr>
  <p:transition spd="slow" advTm="70155">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数据结构化</a:t>
            </a:r>
          </a:p>
        </p:txBody>
      </p:sp>
      <p:sp>
        <p:nvSpPr>
          <p:cNvPr id="67587" name="Rectangle 3"/>
          <p:cNvSpPr>
            <a:spLocks noGrp="1" noChangeArrowheads="1"/>
          </p:cNvSpPr>
          <p:nvPr>
            <p:ph sz="quarter" idx="10"/>
          </p:nvPr>
        </p:nvSpPr>
        <p:spPr bwMode="auto">
          <a:xfrm>
            <a:off x="684213" y="842963"/>
            <a:ext cx="8135937" cy="3322637"/>
          </a:xfrm>
          <a:extLst/>
        </p:spPr>
        <p:txBody>
          <a:bodyPr>
            <a:spAutoFit/>
          </a:bodyPr>
          <a:lstStyle/>
          <a:p>
            <a:pPr marL="285750" indent="-285750" eaLnBrk="1" hangingPunct="1">
              <a:lnSpc>
                <a:spcPts val="2400"/>
              </a:lnSpc>
              <a:buSzPct val="80000"/>
              <a:defRPr/>
            </a:pPr>
            <a:r>
              <a:rPr lang="zh-CN" altLang="en-US" smtClean="0"/>
              <a:t>数据结构</a:t>
            </a:r>
            <a:r>
              <a:rPr lang="zh-CN" altLang="en-US" dirty="0"/>
              <a:t>化</a:t>
            </a:r>
            <a:r>
              <a:rPr lang="zh-CN" altLang="en-US"/>
              <a:t>是</a:t>
            </a:r>
            <a:r>
              <a:rPr lang="zh-CN" altLang="en-US" smtClean="0"/>
              <a:t>数据库主要特征    </a:t>
            </a:r>
            <a:endParaRPr lang="zh-CN" altLang="en-US" dirty="0"/>
          </a:p>
          <a:p>
            <a:pPr marL="285750" indent="-285750" eaLnBrk="1" hangingPunct="1">
              <a:lnSpc>
                <a:spcPts val="2400"/>
              </a:lnSpc>
              <a:buSzPct val="80000"/>
              <a:defRPr/>
            </a:pPr>
            <a:r>
              <a:rPr lang="zh-CN" altLang="en-US" dirty="0"/>
              <a:t>整体结构化</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不再仅仅针对某一个应用，而是面向全组织</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不仅数据内部结构化，整体是结构化的，数据之间具有联系</a:t>
            </a:r>
          </a:p>
          <a:p>
            <a:pPr marL="285750" indent="-285750" eaLnBrk="1" hangingPunct="1">
              <a:lnSpc>
                <a:spcPts val="2400"/>
              </a:lnSpc>
              <a:buSzPct val="80000"/>
              <a:defRPr/>
            </a:pPr>
            <a:r>
              <a:rPr lang="zh-CN" altLang="en-US" dirty="0"/>
              <a:t>数据库中实现的是数据的真正结构化</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数据的结构用数据模型描述，无需程序定义和解释</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数据可以变长</a:t>
            </a:r>
          </a:p>
          <a:p>
            <a:pPr marL="450850" lvl="1" indent="-180975" eaLnBrk="1" hangingPunct="1">
              <a:lnSpc>
                <a:spcPts val="24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数据的最小存取单位是数据项</a:t>
            </a:r>
          </a:p>
          <a:p>
            <a:pPr marL="450850" lvl="1" indent="-180975" eaLnBrk="1" hangingPunct="1">
              <a:buSzPct val="100000"/>
              <a:buFont typeface="Arial" panose="020B0604020202020204" pitchFamily="34" charset="0"/>
              <a:buChar char="-"/>
              <a:defRPr/>
            </a:pPr>
            <a:endParaRPr lang="en-US" altLang="zh-CN" sz="2000" dirty="0">
              <a:latin typeface="Arial" pitchFamily="34" charset="0"/>
            </a:endParaRPr>
          </a:p>
        </p:txBody>
      </p:sp>
      <p:pic>
        <p:nvPicPr>
          <p:cNvPr id="686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3073400"/>
            <a:ext cx="3597275" cy="201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Tm="160699">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数据的共享性高</a:t>
            </a:r>
          </a:p>
        </p:txBody>
      </p:sp>
      <p:sp>
        <p:nvSpPr>
          <p:cNvPr id="68611" name="Rectangle 3"/>
          <p:cNvSpPr>
            <a:spLocks noGrp="1" noChangeArrowheads="1"/>
          </p:cNvSpPr>
          <p:nvPr>
            <p:ph sz="quarter" idx="10"/>
          </p:nvPr>
        </p:nvSpPr>
        <p:spPr bwMode="auto">
          <a:xfrm>
            <a:off x="684213" y="769938"/>
            <a:ext cx="8135937" cy="2638425"/>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数据库系统从整体角度看待和描述数据，数据面向整个系统，可以被多个用户、多个应用共享使用。</a:t>
            </a:r>
          </a:p>
          <a:p>
            <a:pPr marL="285750" indent="-285750" eaLnBrk="1" hangingPunct="1">
              <a:lnSpc>
                <a:spcPct val="150000"/>
              </a:lnSpc>
              <a:buSzPct val="80000"/>
              <a:defRPr/>
            </a:pPr>
            <a:r>
              <a:rPr lang="zh-CN" altLang="en-US" dirty="0">
                <a:solidFill>
                  <a:schemeClr val="tx1">
                    <a:lumMod val="50000"/>
                    <a:lumOff val="50000"/>
                  </a:schemeClr>
                </a:solidFill>
              </a:rPr>
              <a:t>数据共享的好处</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减少数据冗余，节约存储空间</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避免数据之间的不相容性与不一致性 </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使系统易于扩充</a:t>
            </a:r>
          </a:p>
        </p:txBody>
      </p:sp>
      <p:pic>
        <p:nvPicPr>
          <p:cNvPr id="69636" name="Picture 12" descr="See the source image"/>
          <p:cNvPicPr>
            <a:picLocks noChangeAspect="1" noChangeArrowheads="1"/>
          </p:cNvPicPr>
          <p:nvPr/>
        </p:nvPicPr>
        <p:blipFill>
          <a:blip r:embed="rId2">
            <a:clrChange>
              <a:clrFrom>
                <a:srgbClr val="7F7F7F"/>
              </a:clrFrom>
              <a:clrTo>
                <a:srgbClr val="7F7F7F">
                  <a:alpha val="0"/>
                </a:srgbClr>
              </a:clrTo>
            </a:clrChange>
            <a:extLst>
              <a:ext uri="{28A0092B-C50C-407E-A947-70E740481C1C}">
                <a14:useLocalDpi xmlns:a14="http://schemas.microsoft.com/office/drawing/2010/main" val="0"/>
              </a:ext>
            </a:extLst>
          </a:blip>
          <a:srcRect l="2391" t="15742" r="1994" b="15962"/>
          <a:stretch>
            <a:fillRect/>
          </a:stretch>
        </p:blipFill>
        <p:spPr bwMode="auto">
          <a:xfrm>
            <a:off x="6072188" y="2963863"/>
            <a:ext cx="24003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243966">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数据独立性高</a:t>
            </a:r>
          </a:p>
        </p:txBody>
      </p:sp>
      <p:sp>
        <p:nvSpPr>
          <p:cNvPr id="69635" name="Rectangle 3"/>
          <p:cNvSpPr>
            <a:spLocks noGrp="1" noChangeArrowheads="1"/>
          </p:cNvSpPr>
          <p:nvPr>
            <p:ph sz="quarter" idx="10"/>
          </p:nvPr>
        </p:nvSpPr>
        <p:spPr bwMode="auto">
          <a:xfrm>
            <a:off x="665163" y="1993900"/>
            <a:ext cx="7578725" cy="2236788"/>
          </a:xfrm>
          <a:extLst/>
        </p:spPr>
        <p:txBody>
          <a:bodyPr wrap="square">
            <a:spAutoFit/>
          </a:bodyPr>
          <a:lstStyle/>
          <a:p>
            <a:pPr marL="285750" indent="-285750" eaLnBrk="1" hangingPunct="1">
              <a:lnSpc>
                <a:spcPct val="150000"/>
              </a:lnSpc>
              <a:buSzPct val="80000"/>
              <a:defRPr/>
            </a:pPr>
            <a:r>
              <a:rPr lang="zh-CN" altLang="en-US" smtClean="0"/>
              <a:t>逻辑</a:t>
            </a:r>
            <a:r>
              <a:rPr lang="zh-CN" altLang="en-US" dirty="0"/>
              <a:t>独立性</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指用户的应用程序与数据库的逻辑结构是相互独立的。数据的逻辑结构改变了，用户程序也可以不变。</a:t>
            </a:r>
          </a:p>
          <a:p>
            <a:pPr marL="285750" indent="-285750" eaLnBrk="1" hangingPunct="1">
              <a:lnSpc>
                <a:spcPct val="150000"/>
              </a:lnSpc>
              <a:buSzPct val="80000"/>
              <a:defRPr/>
            </a:pPr>
            <a:r>
              <a:rPr lang="zh-CN" altLang="en-US" dirty="0">
                <a:solidFill>
                  <a:schemeClr val="tx1">
                    <a:lumMod val="50000"/>
                    <a:lumOff val="50000"/>
                  </a:schemeClr>
                </a:solidFill>
              </a:rPr>
              <a:t>数据独立性由</a:t>
            </a:r>
            <a:r>
              <a:rPr lang="en-US" altLang="zh-CN" dirty="0">
                <a:solidFill>
                  <a:schemeClr val="tx1">
                    <a:lumMod val="50000"/>
                    <a:lumOff val="50000"/>
                  </a:schemeClr>
                </a:solidFill>
              </a:rPr>
              <a:t>DBMS</a:t>
            </a:r>
            <a:r>
              <a:rPr lang="zh-CN" altLang="en-US" dirty="0">
                <a:solidFill>
                  <a:schemeClr val="tx1">
                    <a:lumMod val="50000"/>
                    <a:lumOff val="50000"/>
                  </a:schemeClr>
                </a:solidFill>
              </a:rPr>
              <a:t>的二级映像功能来保证</a:t>
            </a:r>
          </a:p>
          <a:p>
            <a:pPr marL="450850" lvl="1" indent="-180975" eaLnBrk="1" hangingPunct="1">
              <a:lnSpc>
                <a:spcPct val="150000"/>
              </a:lnSpc>
              <a:buSzPct val="100000"/>
              <a:buFont typeface="Arial" panose="020B0604020202020204" pitchFamily="34" charset="0"/>
              <a:buChar char="-"/>
              <a:defRPr/>
            </a:pPr>
            <a:endParaRPr lang="en-US" altLang="zh-CN" dirty="0">
              <a:latin typeface="Arial" pitchFamily="34" charset="0"/>
            </a:endParaRPr>
          </a:p>
        </p:txBody>
      </p:sp>
      <p:sp>
        <p:nvSpPr>
          <p:cNvPr id="6" name="Rectangle 3"/>
          <p:cNvSpPr txBox="1">
            <a:spLocks noChangeArrowheads="1"/>
          </p:cNvSpPr>
          <p:nvPr/>
        </p:nvSpPr>
        <p:spPr bwMode="auto">
          <a:xfrm>
            <a:off x="684213" y="769938"/>
            <a:ext cx="7667625" cy="1243012"/>
          </a:xfrm>
          <a:prstGeom prst="rect">
            <a:avLst/>
          </a:prstGeom>
          <a:extLst/>
        </p:spPr>
        <p:txBody>
          <a:bodyPr>
            <a:spAutoFit/>
          </a:bodyPr>
          <a:lstStyle>
            <a:lvl1pPr marL="341313" indent="-341313" algn="l" defTabSz="912813"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433"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1"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0" indent="-228585" algn="l" defTabSz="91433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eaLnBrk="1" hangingPunct="1">
              <a:lnSpc>
                <a:spcPct val="150000"/>
              </a:lnSpc>
              <a:buSzPct val="80000"/>
              <a:buFont typeface="Wingdings" panose="05000000000000000000" pitchFamily="2" charset="2"/>
              <a:buChar char="l"/>
              <a:defRPr/>
            </a:pPr>
            <a:r>
              <a:rPr lang="zh-CN" altLang="en-US" sz="2000" smtClean="0">
                <a:solidFill>
                  <a:schemeClr val="tx1">
                    <a:lumMod val="50000"/>
                    <a:lumOff val="50000"/>
                  </a:schemeClr>
                </a:solidFill>
                <a:latin typeface="微软雅黑" pitchFamily="34" charset="-122"/>
                <a:ea typeface="微软雅黑" pitchFamily="34" charset="-122"/>
              </a:rPr>
              <a:t>物理独立性</a:t>
            </a:r>
          </a:p>
          <a:p>
            <a:pPr marL="450850" lvl="1" indent="-180975" eaLnBrk="1" hangingPunct="1">
              <a:lnSpc>
                <a:spcPct val="150000"/>
              </a:lnSpc>
              <a:buSzPct val="100000"/>
              <a:buFont typeface="Arial"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指用户的应用程序与存储在磁盘上的数据库中数据是相互独立的。当数据的物理存储改变了，应用程序不用改变。</a:t>
            </a:r>
          </a:p>
        </p:txBody>
      </p:sp>
    </p:spTree>
  </p:cSld>
  <p:clrMapOvr>
    <a:masterClrMapping/>
  </p:clrMapOvr>
  <p:transition spd="slow" advTm="125275">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77"/>
          <p:cNvSpPr>
            <a:spLocks noChangeAspect="1"/>
          </p:cNvSpPr>
          <p:nvPr/>
        </p:nvSpPr>
        <p:spPr>
          <a:xfrm>
            <a:off x="3254375" y="2832100"/>
            <a:ext cx="612775" cy="595313"/>
          </a:xfrm>
          <a:prstGeom prst="ellipse">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556" dirty="0"/>
          </a:p>
        </p:txBody>
      </p:sp>
      <p:sp>
        <p:nvSpPr>
          <p:cNvPr id="39" name="Oval 67"/>
          <p:cNvSpPr>
            <a:spLocks noChangeAspect="1"/>
          </p:cNvSpPr>
          <p:nvPr/>
        </p:nvSpPr>
        <p:spPr>
          <a:xfrm>
            <a:off x="3254375" y="1295400"/>
            <a:ext cx="612775" cy="595313"/>
          </a:xfrm>
          <a:prstGeom prst="ellipse">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556" dirty="0"/>
          </a:p>
        </p:txBody>
      </p:sp>
      <p:sp>
        <p:nvSpPr>
          <p:cNvPr id="7168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lang="en-US" altLang="zh-CN" smtClean="0"/>
              <a:t>DBMS</a:t>
            </a:r>
            <a:r>
              <a:rPr smtClean="0"/>
              <a:t>统一管理和控制功能</a:t>
            </a:r>
          </a:p>
        </p:txBody>
      </p:sp>
      <p:sp>
        <p:nvSpPr>
          <p:cNvPr id="70659" name="Rectangle 3"/>
          <p:cNvSpPr>
            <a:spLocks noGrp="1" noChangeArrowheads="1"/>
          </p:cNvSpPr>
          <p:nvPr>
            <p:ph sz="quarter" idx="10"/>
          </p:nvPr>
        </p:nvSpPr>
        <p:spPr bwMode="auto">
          <a:xfrm>
            <a:off x="4067175" y="1201738"/>
            <a:ext cx="4608513" cy="3317875"/>
          </a:xfrm>
          <a:extLst/>
        </p:spPr>
        <p:txBody>
          <a:bodyPr wrap="square">
            <a:spAutoFit/>
          </a:bodyPr>
          <a:lstStyle/>
          <a:p>
            <a:pPr marL="285750" indent="-285750" eaLnBrk="1" hangingPunct="1">
              <a:lnSpc>
                <a:spcPts val="3000"/>
              </a:lnSpc>
              <a:buSzPct val="80000"/>
              <a:defRPr/>
            </a:pPr>
            <a:r>
              <a:rPr lang="zh-CN" altLang="en-US" sz="1600" b="1" smtClean="0">
                <a:solidFill>
                  <a:schemeClr val="accent6">
                    <a:lumMod val="75000"/>
                  </a:schemeClr>
                </a:solidFill>
              </a:rPr>
              <a:t>数据安全性保护</a:t>
            </a:r>
            <a:r>
              <a:rPr lang="zh-CN" altLang="en-US" sz="1600" b="1" dirty="0">
                <a:solidFill>
                  <a:schemeClr val="accent6">
                    <a:lumMod val="75000"/>
                  </a:schemeClr>
                </a:solidFill>
              </a:rPr>
              <a:t>：</a:t>
            </a:r>
            <a:r>
              <a:rPr lang="zh-CN" altLang="en-US" sz="1600" dirty="0">
                <a:solidFill>
                  <a:schemeClr val="tx1">
                    <a:lumMod val="50000"/>
                    <a:lumOff val="50000"/>
                  </a:schemeClr>
                </a:solidFill>
              </a:rPr>
              <a:t>保护数据，以防止不合法的使用造成的数据的泄密和破坏。</a:t>
            </a:r>
          </a:p>
          <a:p>
            <a:pPr marL="285750" indent="-285750" eaLnBrk="1" hangingPunct="1">
              <a:lnSpc>
                <a:spcPts val="3000"/>
              </a:lnSpc>
              <a:buSzPct val="80000"/>
              <a:defRPr/>
            </a:pPr>
            <a:r>
              <a:rPr lang="zh-CN" altLang="en-US" sz="1600" b="1" smtClean="0">
                <a:solidFill>
                  <a:schemeClr val="accent6">
                    <a:lumMod val="75000"/>
                  </a:schemeClr>
                </a:solidFill>
              </a:rPr>
              <a:t>数据完整性检查：</a:t>
            </a:r>
            <a:r>
              <a:rPr lang="zh-CN" altLang="en-US" sz="1600" dirty="0">
                <a:solidFill>
                  <a:schemeClr val="tx1">
                    <a:lumMod val="50000"/>
                    <a:lumOff val="50000"/>
                  </a:schemeClr>
                </a:solidFill>
              </a:rPr>
              <a:t>将数据控制在有效的范围内，或保证数据之间满足一定的关系。</a:t>
            </a:r>
          </a:p>
          <a:p>
            <a:pPr marL="285750" indent="-285750" eaLnBrk="1" hangingPunct="1">
              <a:lnSpc>
                <a:spcPts val="3000"/>
              </a:lnSpc>
              <a:buSzPct val="80000"/>
              <a:defRPr/>
            </a:pPr>
            <a:r>
              <a:rPr lang="zh-CN" altLang="en-US" sz="1600" b="1" smtClean="0">
                <a:solidFill>
                  <a:schemeClr val="accent6">
                    <a:lumMod val="75000"/>
                  </a:schemeClr>
                </a:solidFill>
              </a:rPr>
              <a:t>并发控制</a:t>
            </a:r>
            <a:r>
              <a:rPr lang="zh-CN" altLang="en-US" sz="1600" b="1" dirty="0">
                <a:solidFill>
                  <a:schemeClr val="accent6">
                    <a:lumMod val="75000"/>
                  </a:schemeClr>
                </a:solidFill>
              </a:rPr>
              <a:t>：</a:t>
            </a:r>
            <a:r>
              <a:rPr lang="zh-CN" altLang="en-US" sz="1600" dirty="0">
                <a:solidFill>
                  <a:schemeClr val="tx1">
                    <a:lumMod val="50000"/>
                    <a:lumOff val="50000"/>
                  </a:schemeClr>
                </a:solidFill>
              </a:rPr>
              <a:t>对多用户并发操作加以控制和协调，防止相互干扰得到错误的结果。</a:t>
            </a:r>
          </a:p>
          <a:p>
            <a:pPr marL="285750" indent="-285750" eaLnBrk="1" hangingPunct="1">
              <a:lnSpc>
                <a:spcPts val="3000"/>
              </a:lnSpc>
              <a:buSzPct val="80000"/>
              <a:defRPr/>
            </a:pPr>
            <a:r>
              <a:rPr lang="zh-CN" altLang="en-US" sz="1600" b="1">
                <a:solidFill>
                  <a:schemeClr val="accent6">
                    <a:lumMod val="75000"/>
                  </a:schemeClr>
                </a:solidFill>
              </a:rPr>
              <a:t>数据库</a:t>
            </a:r>
            <a:r>
              <a:rPr lang="zh-CN" altLang="en-US" sz="1600" b="1" smtClean="0">
                <a:solidFill>
                  <a:schemeClr val="accent6">
                    <a:lumMod val="75000"/>
                  </a:schemeClr>
                </a:solidFill>
              </a:rPr>
              <a:t>恢复：</a:t>
            </a:r>
            <a:r>
              <a:rPr lang="zh-CN" altLang="en-US" sz="1600" dirty="0">
                <a:solidFill>
                  <a:schemeClr val="tx1">
                    <a:lumMod val="50000"/>
                    <a:lumOff val="50000"/>
                  </a:schemeClr>
                </a:solidFill>
              </a:rPr>
              <a:t>将数据库从错误状态恢复到某一已知的正确状态。</a:t>
            </a:r>
          </a:p>
        </p:txBody>
      </p:sp>
      <p:cxnSp>
        <p:nvCxnSpPr>
          <p:cNvPr id="25" name="直接连接符 24"/>
          <p:cNvCxnSpPr/>
          <p:nvPr/>
        </p:nvCxnSpPr>
        <p:spPr>
          <a:xfrm>
            <a:off x="2039938" y="1603375"/>
            <a:ext cx="1023937" cy="0"/>
          </a:xfrm>
          <a:prstGeom prst="line">
            <a:avLst/>
          </a:prstGeom>
          <a:ln w="12700">
            <a:solidFill>
              <a:srgbClr val="546E7A"/>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039938" y="2360613"/>
            <a:ext cx="1023937" cy="0"/>
          </a:xfrm>
          <a:prstGeom prst="line">
            <a:avLst/>
          </a:prstGeom>
          <a:ln w="12700">
            <a:solidFill>
              <a:srgbClr val="5EC6D3"/>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039938" y="3116263"/>
            <a:ext cx="1023937" cy="0"/>
          </a:xfrm>
          <a:prstGeom prst="line">
            <a:avLst/>
          </a:prstGeom>
          <a:ln w="12700">
            <a:solidFill>
              <a:srgbClr val="F8841D"/>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039938" y="3873500"/>
            <a:ext cx="1023937" cy="0"/>
          </a:xfrm>
          <a:prstGeom prst="line">
            <a:avLst/>
          </a:prstGeom>
          <a:ln w="12700">
            <a:solidFill>
              <a:srgbClr val="F26D64"/>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29" name="平行四边形 28"/>
          <p:cNvSpPr/>
          <p:nvPr/>
        </p:nvSpPr>
        <p:spPr>
          <a:xfrm rot="1249303">
            <a:off x="1095375" y="3609975"/>
            <a:ext cx="1379538" cy="542925"/>
          </a:xfrm>
          <a:prstGeom prst="parallelogram">
            <a:avLst>
              <a:gd name="adj" fmla="val 104747"/>
            </a:avLst>
          </a:prstGeom>
          <a:solidFill>
            <a:srgbClr val="F26D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 name="平行四边形 29"/>
          <p:cNvSpPr/>
          <p:nvPr/>
        </p:nvSpPr>
        <p:spPr>
          <a:xfrm rot="1249303">
            <a:off x="1101725" y="2855913"/>
            <a:ext cx="1366838" cy="574675"/>
          </a:xfrm>
          <a:prstGeom prst="parallelogram">
            <a:avLst>
              <a:gd name="adj" fmla="val 104747"/>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1" name="平行四边形 30"/>
          <p:cNvSpPr/>
          <p:nvPr/>
        </p:nvSpPr>
        <p:spPr>
          <a:xfrm rot="1249303">
            <a:off x="1092200" y="2097088"/>
            <a:ext cx="1385888" cy="530225"/>
          </a:xfrm>
          <a:prstGeom prst="parallelogram">
            <a:avLst>
              <a:gd name="adj" fmla="val 104747"/>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2" name="平行四边形 31"/>
          <p:cNvSpPr/>
          <p:nvPr/>
        </p:nvSpPr>
        <p:spPr>
          <a:xfrm rot="1249303">
            <a:off x="1146175" y="1350963"/>
            <a:ext cx="1328738" cy="531812"/>
          </a:xfrm>
          <a:prstGeom prst="parallelogram">
            <a:avLst>
              <a:gd name="adj" fmla="val 104747"/>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3" name="Oval 62"/>
          <p:cNvSpPr>
            <a:spLocks noChangeAspect="1"/>
          </p:cNvSpPr>
          <p:nvPr/>
        </p:nvSpPr>
        <p:spPr>
          <a:xfrm>
            <a:off x="3254375" y="2073275"/>
            <a:ext cx="612775" cy="595313"/>
          </a:xfrm>
          <a:prstGeom prst="ellipse">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556" dirty="0"/>
          </a:p>
        </p:txBody>
      </p:sp>
      <p:sp>
        <p:nvSpPr>
          <p:cNvPr id="71695" name="Freeform 285"/>
          <p:cNvSpPr>
            <a:spLocks noEditPoints="1"/>
          </p:cNvSpPr>
          <p:nvPr/>
        </p:nvSpPr>
        <p:spPr bwMode="auto">
          <a:xfrm>
            <a:off x="3359150" y="2922588"/>
            <a:ext cx="409575" cy="414337"/>
          </a:xfrm>
          <a:custGeom>
            <a:avLst/>
            <a:gdLst>
              <a:gd name="T0" fmla="*/ 2147483646 w 201"/>
              <a:gd name="T1" fmla="*/ 2147483646 h 203"/>
              <a:gd name="T2" fmla="*/ 2147483646 w 201"/>
              <a:gd name="T3" fmla="*/ 2147483646 h 203"/>
              <a:gd name="T4" fmla="*/ 2147483646 w 201"/>
              <a:gd name="T5" fmla="*/ 2147483646 h 203"/>
              <a:gd name="T6" fmla="*/ 2147483646 w 201"/>
              <a:gd name="T7" fmla="*/ 2147483646 h 203"/>
              <a:gd name="T8" fmla="*/ 2147483646 w 201"/>
              <a:gd name="T9" fmla="*/ 2147483646 h 203"/>
              <a:gd name="T10" fmla="*/ 2147483646 w 201"/>
              <a:gd name="T11" fmla="*/ 2147483646 h 203"/>
              <a:gd name="T12" fmla="*/ 2147483646 w 201"/>
              <a:gd name="T13" fmla="*/ 2147483646 h 203"/>
              <a:gd name="T14" fmla="*/ 2147483646 w 201"/>
              <a:gd name="T15" fmla="*/ 2147483646 h 203"/>
              <a:gd name="T16" fmla="*/ 2147483646 w 201"/>
              <a:gd name="T17" fmla="*/ 2147483646 h 203"/>
              <a:gd name="T18" fmla="*/ 2147483646 w 201"/>
              <a:gd name="T19" fmla="*/ 2147483646 h 203"/>
              <a:gd name="T20" fmla="*/ 2147483646 w 201"/>
              <a:gd name="T21" fmla="*/ 2147483646 h 203"/>
              <a:gd name="T22" fmla="*/ 2147483646 w 201"/>
              <a:gd name="T23" fmla="*/ 2147483646 h 203"/>
              <a:gd name="T24" fmla="*/ 2147483646 w 201"/>
              <a:gd name="T25" fmla="*/ 2147483646 h 203"/>
              <a:gd name="T26" fmla="*/ 2147483646 w 201"/>
              <a:gd name="T27" fmla="*/ 2147483646 h 203"/>
              <a:gd name="T28" fmla="*/ 2147483646 w 201"/>
              <a:gd name="T29" fmla="*/ 2147483646 h 203"/>
              <a:gd name="T30" fmla="*/ 2147483646 w 201"/>
              <a:gd name="T31" fmla="*/ 2147483646 h 203"/>
              <a:gd name="T32" fmla="*/ 2147483646 w 201"/>
              <a:gd name="T33" fmla="*/ 0 h 203"/>
              <a:gd name="T34" fmla="*/ 2147483646 w 201"/>
              <a:gd name="T35" fmla="*/ 2147483646 h 203"/>
              <a:gd name="T36" fmla="*/ 2147483646 w 201"/>
              <a:gd name="T37" fmla="*/ 2147483646 h 203"/>
              <a:gd name="T38" fmla="*/ 2147483646 w 201"/>
              <a:gd name="T39" fmla="*/ 2147483646 h 203"/>
              <a:gd name="T40" fmla="*/ 2147483646 w 201"/>
              <a:gd name="T41" fmla="*/ 2147483646 h 203"/>
              <a:gd name="T42" fmla="*/ 2147483646 w 201"/>
              <a:gd name="T43" fmla="*/ 2147483646 h 203"/>
              <a:gd name="T44" fmla="*/ 2147483646 w 201"/>
              <a:gd name="T45" fmla="*/ 2147483646 h 203"/>
              <a:gd name="T46" fmla="*/ 2147483646 w 201"/>
              <a:gd name="T47" fmla="*/ 2147483646 h 203"/>
              <a:gd name="T48" fmla="*/ 2147483646 w 201"/>
              <a:gd name="T49" fmla="*/ 2147483646 h 203"/>
              <a:gd name="T50" fmla="*/ 2147483646 w 201"/>
              <a:gd name="T51" fmla="*/ 2147483646 h 203"/>
              <a:gd name="T52" fmla="*/ 2147483646 w 201"/>
              <a:gd name="T53" fmla="*/ 2147483646 h 203"/>
              <a:gd name="T54" fmla="*/ 2147483646 w 201"/>
              <a:gd name="T55" fmla="*/ 2147483646 h 203"/>
              <a:gd name="T56" fmla="*/ 2147483646 w 201"/>
              <a:gd name="T57" fmla="*/ 2147483646 h 203"/>
              <a:gd name="T58" fmla="*/ 0 w 201"/>
              <a:gd name="T59" fmla="*/ 2147483646 h 203"/>
              <a:gd name="T60" fmla="*/ 2147483646 w 201"/>
              <a:gd name="T61" fmla="*/ 2147483646 h 203"/>
              <a:gd name="T62" fmla="*/ 2147483646 w 201"/>
              <a:gd name="T63" fmla="*/ 2147483646 h 203"/>
              <a:gd name="T64" fmla="*/ 2147483646 w 201"/>
              <a:gd name="T65" fmla="*/ 2147483646 h 203"/>
              <a:gd name="T66" fmla="*/ 2147483646 w 201"/>
              <a:gd name="T67" fmla="*/ 2147483646 h 203"/>
              <a:gd name="T68" fmla="*/ 2147483646 w 201"/>
              <a:gd name="T69" fmla="*/ 2147483646 h 203"/>
              <a:gd name="T70" fmla="*/ 2147483646 w 201"/>
              <a:gd name="T71" fmla="*/ 2147483646 h 203"/>
              <a:gd name="T72" fmla="*/ 2147483646 w 201"/>
              <a:gd name="T73" fmla="*/ 2147483646 h 203"/>
              <a:gd name="T74" fmla="*/ 2147483646 w 201"/>
              <a:gd name="T75" fmla="*/ 2147483646 h 203"/>
              <a:gd name="T76" fmla="*/ 2147483646 w 201"/>
              <a:gd name="T77" fmla="*/ 2147483646 h 203"/>
              <a:gd name="T78" fmla="*/ 2147483646 w 201"/>
              <a:gd name="T79" fmla="*/ 2147483646 h 203"/>
              <a:gd name="T80" fmla="*/ 2147483646 w 201"/>
              <a:gd name="T81" fmla="*/ 2147483646 h 203"/>
              <a:gd name="T82" fmla="*/ 2147483646 w 201"/>
              <a:gd name="T83" fmla="*/ 2147483646 h 203"/>
              <a:gd name="T84" fmla="*/ 2147483646 w 201"/>
              <a:gd name="T85" fmla="*/ 2147483646 h 203"/>
              <a:gd name="T86" fmla="*/ 2147483646 w 201"/>
              <a:gd name="T87" fmla="*/ 2147483646 h 203"/>
              <a:gd name="T88" fmla="*/ 2147483646 w 201"/>
              <a:gd name="T89" fmla="*/ 2147483646 h 203"/>
              <a:gd name="T90" fmla="*/ 2147483646 w 201"/>
              <a:gd name="T91" fmla="*/ 2147483646 h 203"/>
              <a:gd name="T92" fmla="*/ 2147483646 w 201"/>
              <a:gd name="T93" fmla="*/ 2147483646 h 203"/>
              <a:gd name="T94" fmla="*/ 2147483646 w 201"/>
              <a:gd name="T95" fmla="*/ 2147483646 h 203"/>
              <a:gd name="T96" fmla="*/ 2147483646 w 201"/>
              <a:gd name="T97" fmla="*/ 2147483646 h 203"/>
              <a:gd name="T98" fmla="*/ 2147483646 w 201"/>
              <a:gd name="T99" fmla="*/ 2147483646 h 203"/>
              <a:gd name="T100" fmla="*/ 2147483646 w 201"/>
              <a:gd name="T101" fmla="*/ 2147483646 h 203"/>
              <a:gd name="T102" fmla="*/ 2147483646 w 201"/>
              <a:gd name="T103" fmla="*/ 2147483646 h 203"/>
              <a:gd name="T104" fmla="*/ 2147483646 w 201"/>
              <a:gd name="T105" fmla="*/ 2147483646 h 203"/>
              <a:gd name="T106" fmla="*/ 2147483646 w 201"/>
              <a:gd name="T107" fmla="*/ 2147483646 h 203"/>
              <a:gd name="T108" fmla="*/ 2147483646 w 201"/>
              <a:gd name="T109" fmla="*/ 2147483646 h 2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01" h="203">
                <a:moveTo>
                  <a:pt x="101" y="60"/>
                </a:moveTo>
                <a:cubicBezTo>
                  <a:pt x="77" y="60"/>
                  <a:pt x="58" y="80"/>
                  <a:pt x="58" y="103"/>
                </a:cubicBezTo>
                <a:cubicBezTo>
                  <a:pt x="58" y="127"/>
                  <a:pt x="77" y="147"/>
                  <a:pt x="101" y="147"/>
                </a:cubicBezTo>
                <a:cubicBezTo>
                  <a:pt x="125" y="147"/>
                  <a:pt x="144" y="127"/>
                  <a:pt x="144" y="103"/>
                </a:cubicBezTo>
                <a:cubicBezTo>
                  <a:pt x="144" y="80"/>
                  <a:pt x="125" y="60"/>
                  <a:pt x="101" y="60"/>
                </a:cubicBezTo>
                <a:close/>
                <a:moveTo>
                  <a:pt x="180" y="101"/>
                </a:moveTo>
                <a:cubicBezTo>
                  <a:pt x="180" y="99"/>
                  <a:pt x="180" y="97"/>
                  <a:pt x="180" y="95"/>
                </a:cubicBezTo>
                <a:cubicBezTo>
                  <a:pt x="201" y="90"/>
                  <a:pt x="201" y="90"/>
                  <a:pt x="201" y="90"/>
                </a:cubicBezTo>
                <a:cubicBezTo>
                  <a:pt x="200" y="80"/>
                  <a:pt x="197" y="70"/>
                  <a:pt x="193" y="61"/>
                </a:cubicBezTo>
                <a:cubicBezTo>
                  <a:pt x="172" y="67"/>
                  <a:pt x="172" y="67"/>
                  <a:pt x="172" y="67"/>
                </a:cubicBezTo>
                <a:cubicBezTo>
                  <a:pt x="170" y="61"/>
                  <a:pt x="166" y="56"/>
                  <a:pt x="162" y="51"/>
                </a:cubicBezTo>
                <a:cubicBezTo>
                  <a:pt x="176" y="34"/>
                  <a:pt x="176" y="34"/>
                  <a:pt x="176" y="34"/>
                </a:cubicBezTo>
                <a:cubicBezTo>
                  <a:pt x="170" y="27"/>
                  <a:pt x="162" y="20"/>
                  <a:pt x="153" y="15"/>
                </a:cubicBezTo>
                <a:cubicBezTo>
                  <a:pt x="139" y="32"/>
                  <a:pt x="139" y="32"/>
                  <a:pt x="139" y="32"/>
                </a:cubicBezTo>
                <a:cubicBezTo>
                  <a:pt x="132" y="28"/>
                  <a:pt x="124" y="25"/>
                  <a:pt x="115" y="23"/>
                </a:cubicBezTo>
                <a:cubicBezTo>
                  <a:pt x="115" y="1"/>
                  <a:pt x="115" y="1"/>
                  <a:pt x="115" y="1"/>
                </a:cubicBezTo>
                <a:cubicBezTo>
                  <a:pt x="111" y="1"/>
                  <a:pt x="106" y="0"/>
                  <a:pt x="101" y="0"/>
                </a:cubicBezTo>
                <a:cubicBezTo>
                  <a:pt x="95" y="0"/>
                  <a:pt x="91" y="1"/>
                  <a:pt x="86" y="1"/>
                </a:cubicBezTo>
                <a:cubicBezTo>
                  <a:pt x="86" y="23"/>
                  <a:pt x="86" y="23"/>
                  <a:pt x="86" y="23"/>
                </a:cubicBezTo>
                <a:cubicBezTo>
                  <a:pt x="79" y="24"/>
                  <a:pt x="73" y="26"/>
                  <a:pt x="68" y="29"/>
                </a:cubicBezTo>
                <a:cubicBezTo>
                  <a:pt x="55" y="11"/>
                  <a:pt x="55" y="11"/>
                  <a:pt x="55" y="11"/>
                </a:cubicBezTo>
                <a:cubicBezTo>
                  <a:pt x="46" y="15"/>
                  <a:pt x="38" y="21"/>
                  <a:pt x="31" y="28"/>
                </a:cubicBezTo>
                <a:cubicBezTo>
                  <a:pt x="43" y="46"/>
                  <a:pt x="43" y="46"/>
                  <a:pt x="43" y="46"/>
                </a:cubicBezTo>
                <a:cubicBezTo>
                  <a:pt x="39" y="50"/>
                  <a:pt x="35" y="55"/>
                  <a:pt x="32" y="60"/>
                </a:cubicBezTo>
                <a:cubicBezTo>
                  <a:pt x="12" y="53"/>
                  <a:pt x="12" y="53"/>
                  <a:pt x="12" y="53"/>
                </a:cubicBezTo>
                <a:cubicBezTo>
                  <a:pt x="7" y="62"/>
                  <a:pt x="3" y="71"/>
                  <a:pt x="1" y="81"/>
                </a:cubicBezTo>
                <a:cubicBezTo>
                  <a:pt x="22" y="88"/>
                  <a:pt x="22" y="88"/>
                  <a:pt x="22" y="88"/>
                </a:cubicBezTo>
                <a:cubicBezTo>
                  <a:pt x="21" y="93"/>
                  <a:pt x="21" y="97"/>
                  <a:pt x="21" y="101"/>
                </a:cubicBezTo>
                <a:cubicBezTo>
                  <a:pt x="21" y="103"/>
                  <a:pt x="21" y="105"/>
                  <a:pt x="21" y="107"/>
                </a:cubicBezTo>
                <a:cubicBezTo>
                  <a:pt x="0" y="113"/>
                  <a:pt x="0" y="113"/>
                  <a:pt x="0" y="113"/>
                </a:cubicBezTo>
                <a:cubicBezTo>
                  <a:pt x="1" y="123"/>
                  <a:pt x="4" y="133"/>
                  <a:pt x="7" y="142"/>
                </a:cubicBezTo>
                <a:cubicBezTo>
                  <a:pt x="28" y="136"/>
                  <a:pt x="28" y="136"/>
                  <a:pt x="28" y="136"/>
                </a:cubicBezTo>
                <a:cubicBezTo>
                  <a:pt x="31" y="142"/>
                  <a:pt x="35" y="147"/>
                  <a:pt x="39" y="152"/>
                </a:cubicBezTo>
                <a:cubicBezTo>
                  <a:pt x="25" y="169"/>
                  <a:pt x="25" y="169"/>
                  <a:pt x="25" y="169"/>
                </a:cubicBezTo>
                <a:cubicBezTo>
                  <a:pt x="31" y="176"/>
                  <a:pt x="39" y="182"/>
                  <a:pt x="47" y="188"/>
                </a:cubicBezTo>
                <a:cubicBezTo>
                  <a:pt x="61" y="171"/>
                  <a:pt x="61" y="171"/>
                  <a:pt x="61" y="171"/>
                </a:cubicBezTo>
                <a:cubicBezTo>
                  <a:pt x="69" y="175"/>
                  <a:pt x="77" y="178"/>
                  <a:pt x="86" y="180"/>
                </a:cubicBezTo>
                <a:cubicBezTo>
                  <a:pt x="86" y="202"/>
                  <a:pt x="86" y="202"/>
                  <a:pt x="86" y="202"/>
                </a:cubicBezTo>
                <a:cubicBezTo>
                  <a:pt x="91" y="202"/>
                  <a:pt x="95" y="203"/>
                  <a:pt x="101" y="203"/>
                </a:cubicBezTo>
                <a:cubicBezTo>
                  <a:pt x="106" y="203"/>
                  <a:pt x="111" y="202"/>
                  <a:pt x="115" y="202"/>
                </a:cubicBezTo>
                <a:cubicBezTo>
                  <a:pt x="115" y="180"/>
                  <a:pt x="115" y="180"/>
                  <a:pt x="115" y="180"/>
                </a:cubicBezTo>
                <a:cubicBezTo>
                  <a:pt x="122" y="179"/>
                  <a:pt x="128" y="177"/>
                  <a:pt x="134" y="174"/>
                </a:cubicBezTo>
                <a:cubicBezTo>
                  <a:pt x="146" y="192"/>
                  <a:pt x="146" y="192"/>
                  <a:pt x="146" y="192"/>
                </a:cubicBezTo>
                <a:cubicBezTo>
                  <a:pt x="155" y="188"/>
                  <a:pt x="163" y="182"/>
                  <a:pt x="170" y="175"/>
                </a:cubicBezTo>
                <a:cubicBezTo>
                  <a:pt x="158" y="157"/>
                  <a:pt x="158" y="157"/>
                  <a:pt x="158" y="157"/>
                </a:cubicBezTo>
                <a:cubicBezTo>
                  <a:pt x="162" y="153"/>
                  <a:pt x="166" y="148"/>
                  <a:pt x="169" y="142"/>
                </a:cubicBezTo>
                <a:cubicBezTo>
                  <a:pt x="190" y="150"/>
                  <a:pt x="190" y="150"/>
                  <a:pt x="190" y="150"/>
                </a:cubicBezTo>
                <a:cubicBezTo>
                  <a:pt x="194" y="141"/>
                  <a:pt x="198" y="131"/>
                  <a:pt x="200" y="121"/>
                </a:cubicBezTo>
                <a:cubicBezTo>
                  <a:pt x="179" y="114"/>
                  <a:pt x="179" y="114"/>
                  <a:pt x="179" y="114"/>
                </a:cubicBezTo>
                <a:cubicBezTo>
                  <a:pt x="180" y="110"/>
                  <a:pt x="180" y="106"/>
                  <a:pt x="180" y="101"/>
                </a:cubicBezTo>
                <a:close/>
                <a:moveTo>
                  <a:pt x="101" y="158"/>
                </a:moveTo>
                <a:cubicBezTo>
                  <a:pt x="71" y="158"/>
                  <a:pt x="47" y="133"/>
                  <a:pt x="47" y="103"/>
                </a:cubicBezTo>
                <a:cubicBezTo>
                  <a:pt x="47" y="73"/>
                  <a:pt x="71" y="49"/>
                  <a:pt x="101" y="49"/>
                </a:cubicBezTo>
                <a:cubicBezTo>
                  <a:pt x="131" y="49"/>
                  <a:pt x="155" y="73"/>
                  <a:pt x="155" y="103"/>
                </a:cubicBezTo>
                <a:cubicBezTo>
                  <a:pt x="155" y="133"/>
                  <a:pt x="131" y="158"/>
                  <a:pt x="101" y="1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Oval 96"/>
          <p:cNvSpPr>
            <a:spLocks noChangeAspect="1"/>
          </p:cNvSpPr>
          <p:nvPr/>
        </p:nvSpPr>
        <p:spPr>
          <a:xfrm>
            <a:off x="3254375" y="3600450"/>
            <a:ext cx="612775" cy="595313"/>
          </a:xfrm>
          <a:prstGeom prst="ellipse">
            <a:avLst/>
          </a:prstGeom>
          <a:solidFill>
            <a:srgbClr val="F26D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3556" dirty="0"/>
          </a:p>
        </p:txBody>
      </p:sp>
      <p:sp>
        <p:nvSpPr>
          <p:cNvPr id="71697" name="Freeform 10"/>
          <p:cNvSpPr>
            <a:spLocks noEditPoints="1"/>
          </p:cNvSpPr>
          <p:nvPr/>
        </p:nvSpPr>
        <p:spPr bwMode="auto">
          <a:xfrm>
            <a:off x="3324225" y="2179638"/>
            <a:ext cx="407988" cy="382587"/>
          </a:xfrm>
          <a:custGeom>
            <a:avLst/>
            <a:gdLst>
              <a:gd name="T0" fmla="*/ 2147483646 w 415"/>
              <a:gd name="T1" fmla="*/ 2147483646 h 390"/>
              <a:gd name="T2" fmla="*/ 2147483646 w 415"/>
              <a:gd name="T3" fmla="*/ 2147483646 h 390"/>
              <a:gd name="T4" fmla="*/ 2147483646 w 415"/>
              <a:gd name="T5" fmla="*/ 2147483646 h 390"/>
              <a:gd name="T6" fmla="*/ 2147483646 w 415"/>
              <a:gd name="T7" fmla="*/ 2147483646 h 390"/>
              <a:gd name="T8" fmla="*/ 2147483646 w 415"/>
              <a:gd name="T9" fmla="*/ 2147483646 h 390"/>
              <a:gd name="T10" fmla="*/ 2147483646 w 415"/>
              <a:gd name="T11" fmla="*/ 2147483646 h 390"/>
              <a:gd name="T12" fmla="*/ 2147483646 w 415"/>
              <a:gd name="T13" fmla="*/ 2147483646 h 390"/>
              <a:gd name="T14" fmla="*/ 2147483646 w 415"/>
              <a:gd name="T15" fmla="*/ 2147483646 h 390"/>
              <a:gd name="T16" fmla="*/ 2147483646 w 415"/>
              <a:gd name="T17" fmla="*/ 2147483646 h 390"/>
              <a:gd name="T18" fmla="*/ 2147483646 w 415"/>
              <a:gd name="T19" fmla="*/ 2147483646 h 390"/>
              <a:gd name="T20" fmla="*/ 2147483646 w 415"/>
              <a:gd name="T21" fmla="*/ 2147483646 h 390"/>
              <a:gd name="T22" fmla="*/ 2147483646 w 415"/>
              <a:gd name="T23" fmla="*/ 2147483646 h 390"/>
              <a:gd name="T24" fmla="*/ 2147483646 w 415"/>
              <a:gd name="T25" fmla="*/ 2147483646 h 390"/>
              <a:gd name="T26" fmla="*/ 2147483646 w 415"/>
              <a:gd name="T27" fmla="*/ 2147483646 h 390"/>
              <a:gd name="T28" fmla="*/ 2147483646 w 415"/>
              <a:gd name="T29" fmla="*/ 2147483646 h 390"/>
              <a:gd name="T30" fmla="*/ 2147483646 w 415"/>
              <a:gd name="T31" fmla="*/ 2147483646 h 390"/>
              <a:gd name="T32" fmla="*/ 2147483646 w 415"/>
              <a:gd name="T33" fmla="*/ 2147483646 h 390"/>
              <a:gd name="T34" fmla="*/ 2147483646 w 415"/>
              <a:gd name="T35" fmla="*/ 2147483646 h 390"/>
              <a:gd name="T36" fmla="*/ 2147483646 w 415"/>
              <a:gd name="T37" fmla="*/ 2147483646 h 390"/>
              <a:gd name="T38" fmla="*/ 2147483646 w 415"/>
              <a:gd name="T39" fmla="*/ 2147483646 h 390"/>
              <a:gd name="T40" fmla="*/ 2147483646 w 415"/>
              <a:gd name="T41" fmla="*/ 2147483646 h 390"/>
              <a:gd name="T42" fmla="*/ 2147483646 w 415"/>
              <a:gd name="T43" fmla="*/ 2147483646 h 390"/>
              <a:gd name="T44" fmla="*/ 2147483646 w 415"/>
              <a:gd name="T45" fmla="*/ 2147483646 h 390"/>
              <a:gd name="T46" fmla="*/ 2147483646 w 415"/>
              <a:gd name="T47" fmla="*/ 2147483646 h 390"/>
              <a:gd name="T48" fmla="*/ 2147483646 w 415"/>
              <a:gd name="T49" fmla="*/ 2147483646 h 390"/>
              <a:gd name="T50" fmla="*/ 2147483646 w 415"/>
              <a:gd name="T51" fmla="*/ 2147483646 h 390"/>
              <a:gd name="T52" fmla="*/ 2147483646 w 415"/>
              <a:gd name="T53" fmla="*/ 2147483646 h 390"/>
              <a:gd name="T54" fmla="*/ 2147483646 w 415"/>
              <a:gd name="T55" fmla="*/ 2147483646 h 390"/>
              <a:gd name="T56" fmla="*/ 2147483646 w 415"/>
              <a:gd name="T57" fmla="*/ 2147483646 h 390"/>
              <a:gd name="T58" fmla="*/ 2147483646 w 415"/>
              <a:gd name="T59" fmla="*/ 2147483646 h 390"/>
              <a:gd name="T60" fmla="*/ 2147483646 w 415"/>
              <a:gd name="T61" fmla="*/ 2147483646 h 390"/>
              <a:gd name="T62" fmla="*/ 2147483646 w 415"/>
              <a:gd name="T63" fmla="*/ 2147483646 h 390"/>
              <a:gd name="T64" fmla="*/ 2147483646 w 415"/>
              <a:gd name="T65" fmla="*/ 2147483646 h 390"/>
              <a:gd name="T66" fmla="*/ 2147483646 w 415"/>
              <a:gd name="T67" fmla="*/ 2147483646 h 390"/>
              <a:gd name="T68" fmla="*/ 2147483646 w 415"/>
              <a:gd name="T69" fmla="*/ 2147483646 h 390"/>
              <a:gd name="T70" fmla="*/ 2147483646 w 415"/>
              <a:gd name="T71" fmla="*/ 2147483646 h 390"/>
              <a:gd name="T72" fmla="*/ 2147483646 w 415"/>
              <a:gd name="T73" fmla="*/ 2147483646 h 390"/>
              <a:gd name="T74" fmla="*/ 2147483646 w 415"/>
              <a:gd name="T75" fmla="*/ 2147483646 h 390"/>
              <a:gd name="T76" fmla="*/ 2147483646 w 415"/>
              <a:gd name="T77" fmla="*/ 2147483646 h 390"/>
              <a:gd name="T78" fmla="*/ 2147483646 w 415"/>
              <a:gd name="T79" fmla="*/ 2147483646 h 390"/>
              <a:gd name="T80" fmla="*/ 2147483646 w 415"/>
              <a:gd name="T81" fmla="*/ 2147483646 h 390"/>
              <a:gd name="T82" fmla="*/ 2147483646 w 415"/>
              <a:gd name="T83" fmla="*/ 2147483646 h 390"/>
              <a:gd name="T84" fmla="*/ 2147483646 w 415"/>
              <a:gd name="T85" fmla="*/ 2147483646 h 390"/>
              <a:gd name="T86" fmla="*/ 2147483646 w 415"/>
              <a:gd name="T87" fmla="*/ 2147483646 h 390"/>
              <a:gd name="T88" fmla="*/ 2147483646 w 415"/>
              <a:gd name="T89" fmla="*/ 2147483646 h 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98" name="Freeform 910"/>
          <p:cNvSpPr>
            <a:spLocks/>
          </p:cNvSpPr>
          <p:nvPr/>
        </p:nvSpPr>
        <p:spPr bwMode="auto">
          <a:xfrm>
            <a:off x="3381375" y="3713163"/>
            <a:ext cx="365125" cy="369887"/>
          </a:xfrm>
          <a:custGeom>
            <a:avLst/>
            <a:gdLst>
              <a:gd name="T0" fmla="*/ 2147483646 w 280"/>
              <a:gd name="T1" fmla="*/ 0 h 283"/>
              <a:gd name="T2" fmla="*/ 0 w 280"/>
              <a:gd name="T3" fmla="*/ 2147483646 h 283"/>
              <a:gd name="T4" fmla="*/ 2147483646 w 280"/>
              <a:gd name="T5" fmla="*/ 2147483646 h 283"/>
              <a:gd name="T6" fmla="*/ 2147483646 w 280"/>
              <a:gd name="T7" fmla="*/ 2147483646 h 283"/>
              <a:gd name="T8" fmla="*/ 2147483646 w 280"/>
              <a:gd name="T9" fmla="*/ 2147483646 h 283"/>
              <a:gd name="T10" fmla="*/ 2147483646 w 280"/>
              <a:gd name="T11" fmla="*/ 2147483646 h 283"/>
              <a:gd name="T12" fmla="*/ 2147483646 w 280"/>
              <a:gd name="T13" fmla="*/ 2147483646 h 283"/>
              <a:gd name="T14" fmla="*/ 2147483646 w 280"/>
              <a:gd name="T15" fmla="*/ 2147483646 h 283"/>
              <a:gd name="T16" fmla="*/ 2147483646 w 280"/>
              <a:gd name="T17" fmla="*/ 2147483646 h 283"/>
              <a:gd name="T18" fmla="*/ 2147483646 w 280"/>
              <a:gd name="T19" fmla="*/ 2147483646 h 283"/>
              <a:gd name="T20" fmla="*/ 2147483646 w 280"/>
              <a:gd name="T21" fmla="*/ 2147483646 h 283"/>
              <a:gd name="T22" fmla="*/ 2147483646 w 280"/>
              <a:gd name="T23" fmla="*/ 2147483646 h 283"/>
              <a:gd name="T24" fmla="*/ 2147483646 w 280"/>
              <a:gd name="T25" fmla="*/ 2147483646 h 283"/>
              <a:gd name="T26" fmla="*/ 2147483646 w 280"/>
              <a:gd name="T27" fmla="*/ 2147483646 h 283"/>
              <a:gd name="T28" fmla="*/ 2147483646 w 280"/>
              <a:gd name="T29" fmla="*/ 2147483646 h 283"/>
              <a:gd name="T30" fmla="*/ 2147483646 w 280"/>
              <a:gd name="T31" fmla="*/ 2147483646 h 283"/>
              <a:gd name="T32" fmla="*/ 2147483646 w 280"/>
              <a:gd name="T33" fmla="*/ 2147483646 h 283"/>
              <a:gd name="T34" fmla="*/ 2147483646 w 280"/>
              <a:gd name="T35" fmla="*/ 2147483646 h 283"/>
              <a:gd name="T36" fmla="*/ 2147483646 w 280"/>
              <a:gd name="T37" fmla="*/ 2147483646 h 283"/>
              <a:gd name="T38" fmla="*/ 2147483646 w 280"/>
              <a:gd name="T39" fmla="*/ 2147483646 h 283"/>
              <a:gd name="T40" fmla="*/ 2147483646 w 280"/>
              <a:gd name="T41" fmla="*/ 2147483646 h 283"/>
              <a:gd name="T42" fmla="*/ 2147483646 w 280"/>
              <a:gd name="T43" fmla="*/ 2147483646 h 283"/>
              <a:gd name="T44" fmla="*/ 2147483646 w 280"/>
              <a:gd name="T45" fmla="*/ 2147483646 h 283"/>
              <a:gd name="T46" fmla="*/ 2147483646 w 280"/>
              <a:gd name="T47" fmla="*/ 2147483646 h 283"/>
              <a:gd name="T48" fmla="*/ 2147483646 w 280"/>
              <a:gd name="T49" fmla="*/ 2147483646 h 283"/>
              <a:gd name="T50" fmla="*/ 2147483646 w 280"/>
              <a:gd name="T51" fmla="*/ 2147483646 h 283"/>
              <a:gd name="T52" fmla="*/ 2147483646 w 280"/>
              <a:gd name="T53" fmla="*/ 2147483646 h 283"/>
              <a:gd name="T54" fmla="*/ 2147483646 w 280"/>
              <a:gd name="T55" fmla="*/ 2147483646 h 283"/>
              <a:gd name="T56" fmla="*/ 2147483646 w 280"/>
              <a:gd name="T57" fmla="*/ 2147483646 h 283"/>
              <a:gd name="T58" fmla="*/ 2147483646 w 280"/>
              <a:gd name="T59" fmla="*/ 2147483646 h 283"/>
              <a:gd name="T60" fmla="*/ 2147483646 w 280"/>
              <a:gd name="T61" fmla="*/ 2147483646 h 283"/>
              <a:gd name="T62" fmla="*/ 2147483646 w 280"/>
              <a:gd name="T63" fmla="*/ 2147483646 h 283"/>
              <a:gd name="T64" fmla="*/ 2147483646 w 280"/>
              <a:gd name="T65" fmla="*/ 2147483646 h 283"/>
              <a:gd name="T66" fmla="*/ 2147483646 w 280"/>
              <a:gd name="T67" fmla="*/ 2147483646 h 283"/>
              <a:gd name="T68" fmla="*/ 2147483646 w 280"/>
              <a:gd name="T69" fmla="*/ 2147483646 h 283"/>
              <a:gd name="T70" fmla="*/ 2147483646 w 280"/>
              <a:gd name="T71" fmla="*/ 2147483646 h 283"/>
              <a:gd name="T72" fmla="*/ 2147483646 w 280"/>
              <a:gd name="T73" fmla="*/ 2147483646 h 283"/>
              <a:gd name="T74" fmla="*/ 2147483646 w 280"/>
              <a:gd name="T75" fmla="*/ 2147483646 h 283"/>
              <a:gd name="T76" fmla="*/ 2147483646 w 280"/>
              <a:gd name="T77" fmla="*/ 2147483646 h 283"/>
              <a:gd name="T78" fmla="*/ 2147483646 w 280"/>
              <a:gd name="T79" fmla="*/ 2147483646 h 283"/>
              <a:gd name="T80" fmla="*/ 2147483646 w 280"/>
              <a:gd name="T81" fmla="*/ 2147483646 h 283"/>
              <a:gd name="T82" fmla="*/ 2147483646 w 280"/>
              <a:gd name="T83" fmla="*/ 2147483646 h 283"/>
              <a:gd name="T84" fmla="*/ 2147483646 w 280"/>
              <a:gd name="T85" fmla="*/ 2147483646 h 283"/>
              <a:gd name="T86" fmla="*/ 2147483646 w 280"/>
              <a:gd name="T87" fmla="*/ 0 h 2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0" h="283">
                <a:moveTo>
                  <a:pt x="140" y="0"/>
                </a:moveTo>
                <a:cubicBezTo>
                  <a:pt x="68" y="0"/>
                  <a:pt x="9" y="54"/>
                  <a:pt x="0" y="122"/>
                </a:cubicBezTo>
                <a:cubicBezTo>
                  <a:pt x="7" y="112"/>
                  <a:pt x="20" y="104"/>
                  <a:pt x="34" y="104"/>
                </a:cubicBezTo>
                <a:cubicBezTo>
                  <a:pt x="50" y="104"/>
                  <a:pt x="63" y="112"/>
                  <a:pt x="70" y="124"/>
                </a:cubicBezTo>
                <a:cubicBezTo>
                  <a:pt x="76" y="113"/>
                  <a:pt x="89" y="104"/>
                  <a:pt x="105" y="104"/>
                </a:cubicBezTo>
                <a:cubicBezTo>
                  <a:pt x="117" y="104"/>
                  <a:pt x="128" y="110"/>
                  <a:pt x="135" y="117"/>
                </a:cubicBezTo>
                <a:cubicBezTo>
                  <a:pt x="135" y="194"/>
                  <a:pt x="135" y="194"/>
                  <a:pt x="135" y="194"/>
                </a:cubicBezTo>
                <a:cubicBezTo>
                  <a:pt x="129" y="194"/>
                  <a:pt x="129" y="194"/>
                  <a:pt x="129" y="194"/>
                </a:cubicBezTo>
                <a:cubicBezTo>
                  <a:pt x="129" y="194"/>
                  <a:pt x="129" y="208"/>
                  <a:pt x="129" y="222"/>
                </a:cubicBezTo>
                <a:cubicBezTo>
                  <a:pt x="129" y="236"/>
                  <a:pt x="129" y="250"/>
                  <a:pt x="129" y="250"/>
                </a:cubicBezTo>
                <a:cubicBezTo>
                  <a:pt x="129" y="252"/>
                  <a:pt x="129" y="256"/>
                  <a:pt x="127" y="259"/>
                </a:cubicBezTo>
                <a:cubicBezTo>
                  <a:pt x="125" y="262"/>
                  <a:pt x="122" y="264"/>
                  <a:pt x="117" y="264"/>
                </a:cubicBezTo>
                <a:cubicBezTo>
                  <a:pt x="116" y="264"/>
                  <a:pt x="115" y="264"/>
                  <a:pt x="113" y="264"/>
                </a:cubicBezTo>
                <a:cubicBezTo>
                  <a:pt x="111" y="263"/>
                  <a:pt x="109" y="262"/>
                  <a:pt x="107" y="261"/>
                </a:cubicBezTo>
                <a:cubicBezTo>
                  <a:pt x="106" y="259"/>
                  <a:pt x="106" y="258"/>
                  <a:pt x="105" y="257"/>
                </a:cubicBezTo>
                <a:cubicBezTo>
                  <a:pt x="104" y="255"/>
                  <a:pt x="104" y="253"/>
                  <a:pt x="104" y="251"/>
                </a:cubicBezTo>
                <a:cubicBezTo>
                  <a:pt x="104" y="248"/>
                  <a:pt x="103" y="245"/>
                  <a:pt x="101" y="244"/>
                </a:cubicBezTo>
                <a:cubicBezTo>
                  <a:pt x="99" y="242"/>
                  <a:pt x="96" y="240"/>
                  <a:pt x="93" y="240"/>
                </a:cubicBezTo>
                <a:cubicBezTo>
                  <a:pt x="90" y="240"/>
                  <a:pt x="88" y="242"/>
                  <a:pt x="86" y="243"/>
                </a:cubicBezTo>
                <a:cubicBezTo>
                  <a:pt x="84" y="245"/>
                  <a:pt x="83" y="248"/>
                  <a:pt x="83" y="251"/>
                </a:cubicBezTo>
                <a:cubicBezTo>
                  <a:pt x="83" y="256"/>
                  <a:pt x="83" y="260"/>
                  <a:pt x="85" y="264"/>
                </a:cubicBezTo>
                <a:cubicBezTo>
                  <a:pt x="86" y="267"/>
                  <a:pt x="88" y="271"/>
                  <a:pt x="91" y="274"/>
                </a:cubicBezTo>
                <a:cubicBezTo>
                  <a:pt x="96" y="278"/>
                  <a:pt x="102" y="281"/>
                  <a:pt x="107" y="282"/>
                </a:cubicBezTo>
                <a:cubicBezTo>
                  <a:pt x="112" y="283"/>
                  <a:pt x="116"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29" y="283"/>
                  <a:pt x="137" y="278"/>
                  <a:pt x="143" y="272"/>
                </a:cubicBezTo>
                <a:cubicBezTo>
                  <a:pt x="148" y="265"/>
                  <a:pt x="150" y="257"/>
                  <a:pt x="151" y="250"/>
                </a:cubicBezTo>
                <a:cubicBezTo>
                  <a:pt x="151" y="250"/>
                  <a:pt x="151" y="250"/>
                  <a:pt x="151" y="250"/>
                </a:cubicBezTo>
                <a:cubicBezTo>
                  <a:pt x="151" y="250"/>
                  <a:pt x="151" y="250"/>
                  <a:pt x="151" y="250"/>
                </a:cubicBezTo>
                <a:cubicBezTo>
                  <a:pt x="151" y="222"/>
                  <a:pt x="151" y="222"/>
                  <a:pt x="151" y="222"/>
                </a:cubicBezTo>
                <a:cubicBezTo>
                  <a:pt x="151" y="194"/>
                  <a:pt x="151" y="194"/>
                  <a:pt x="151" y="194"/>
                </a:cubicBezTo>
                <a:cubicBezTo>
                  <a:pt x="145" y="194"/>
                  <a:pt x="145" y="194"/>
                  <a:pt x="145" y="194"/>
                </a:cubicBezTo>
                <a:cubicBezTo>
                  <a:pt x="145" y="117"/>
                  <a:pt x="145" y="117"/>
                  <a:pt x="145" y="117"/>
                </a:cubicBezTo>
                <a:cubicBezTo>
                  <a:pt x="152" y="109"/>
                  <a:pt x="163" y="104"/>
                  <a:pt x="175" y="105"/>
                </a:cubicBezTo>
                <a:cubicBezTo>
                  <a:pt x="191" y="105"/>
                  <a:pt x="204" y="113"/>
                  <a:pt x="210" y="124"/>
                </a:cubicBezTo>
                <a:cubicBezTo>
                  <a:pt x="217" y="113"/>
                  <a:pt x="230" y="105"/>
                  <a:pt x="246" y="105"/>
                </a:cubicBezTo>
                <a:cubicBezTo>
                  <a:pt x="260" y="105"/>
                  <a:pt x="273" y="112"/>
                  <a:pt x="280" y="123"/>
                </a:cubicBezTo>
                <a:cubicBezTo>
                  <a:pt x="271" y="54"/>
                  <a:pt x="212" y="0"/>
                  <a:pt x="14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71699" name="Picture 5"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725" y="1308100"/>
            <a:ext cx="6064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55451">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矩形 1"/>
          <p:cNvSpPr>
            <a:spLocks noChangeArrowheads="1"/>
          </p:cNvSpPr>
          <p:nvPr/>
        </p:nvSpPr>
        <p:spPr bwMode="auto">
          <a:xfrm>
            <a:off x="5148263" y="971550"/>
            <a:ext cx="3773487"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05" tIns="35652" rIns="71305" bIns="35652">
            <a:spAutoFit/>
          </a:bodyPr>
          <a:lstStyle/>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前言</a:t>
            </a:r>
            <a:endParaRPr lang="en-US" altLang="zh-CN" sz="2000" b="1">
              <a:solidFill>
                <a:schemeClr val="bg1"/>
              </a:solidFill>
              <a:latin typeface="微软雅黑" panose="020B0503020204020204" pitchFamily="34" charset="-122"/>
              <a:ea typeface="微软雅黑" panose="020B0503020204020204" pitchFamily="34" charset="-122"/>
            </a:endParaRP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数据库系统概述</a:t>
            </a:r>
          </a:p>
          <a:p>
            <a:pPr eaLnBrk="1" hangingPunct="1">
              <a:lnSpc>
                <a:spcPct val="200000"/>
              </a:lnSpc>
              <a:spcBef>
                <a:spcPct val="20000"/>
              </a:spcBef>
              <a:buClr>
                <a:schemeClr val="bg1"/>
              </a:buClr>
              <a:buSzPct val="112000"/>
            </a:pPr>
            <a:r>
              <a:rPr lang="zh-CN" altLang="en-US" sz="2000" b="1">
                <a:solidFill>
                  <a:srgbClr val="FF0000"/>
                </a:solidFill>
                <a:latin typeface="微软雅黑" panose="020B0503020204020204" pitchFamily="34" charset="-122"/>
                <a:ea typeface="微软雅黑" panose="020B0503020204020204" pitchFamily="34" charset="-122"/>
              </a:rPr>
              <a:t>数据模型</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数据库系统结构</a:t>
            </a:r>
          </a:p>
          <a:p>
            <a:pPr eaLnBrk="1" hangingPunct="1">
              <a:lnSpc>
                <a:spcPct val="200000"/>
              </a:lnSpc>
              <a:spcBef>
                <a:spcPct val="20000"/>
              </a:spcBef>
              <a:buClr>
                <a:schemeClr val="bg1"/>
              </a:buClr>
              <a:buSzPct val="112000"/>
            </a:pPr>
            <a:r>
              <a:rPr lang="zh-CN" altLang="en-US" sz="2000" b="1">
                <a:solidFill>
                  <a:schemeClr val="bg1"/>
                </a:solidFill>
                <a:latin typeface="微软雅黑" panose="020B0503020204020204" pitchFamily="34" charset="-122"/>
                <a:ea typeface="微软雅黑" panose="020B0503020204020204" pitchFamily="34" charset="-122"/>
              </a:rPr>
              <a:t>数据库系统组成</a:t>
            </a:r>
          </a:p>
        </p:txBody>
      </p:sp>
      <p:cxnSp>
        <p:nvCxnSpPr>
          <p:cNvPr id="4" name="直接连接符 3"/>
          <p:cNvCxnSpPr/>
          <p:nvPr/>
        </p:nvCxnSpPr>
        <p:spPr>
          <a:xfrm>
            <a:off x="4999038" y="15906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99038" y="226377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99038" y="295116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72710" name="文本框 41"/>
          <p:cNvSpPr txBox="1">
            <a:spLocks noChangeArrowheads="1"/>
          </p:cNvSpPr>
          <p:nvPr/>
        </p:nvSpPr>
        <p:spPr bwMode="auto">
          <a:xfrm>
            <a:off x="4506913" y="1012825"/>
            <a:ext cx="552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1</a:t>
            </a:r>
            <a:endParaRPr lang="zh-CN" altLang="en-US" sz="4400" b="1">
              <a:solidFill>
                <a:srgbClr val="FFC000"/>
              </a:solidFill>
              <a:latin typeface="Cooper Black" panose="0208090404030B020404" pitchFamily="18" charset="0"/>
            </a:endParaRPr>
          </a:p>
        </p:txBody>
      </p:sp>
      <p:sp>
        <p:nvSpPr>
          <p:cNvPr id="72711" name="文本框 44"/>
          <p:cNvSpPr txBox="1">
            <a:spLocks noChangeArrowheads="1"/>
          </p:cNvSpPr>
          <p:nvPr/>
        </p:nvSpPr>
        <p:spPr bwMode="auto">
          <a:xfrm>
            <a:off x="4506913" y="1673225"/>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2</a:t>
            </a:r>
            <a:endParaRPr lang="zh-CN" altLang="en-US" sz="4400" b="1">
              <a:solidFill>
                <a:srgbClr val="FFC000"/>
              </a:solidFill>
              <a:latin typeface="Cooper Black" panose="0208090404030B020404" pitchFamily="18" charset="0"/>
            </a:endParaRPr>
          </a:p>
        </p:txBody>
      </p:sp>
      <p:sp>
        <p:nvSpPr>
          <p:cNvPr id="72712" name="文本框 46"/>
          <p:cNvSpPr txBox="1">
            <a:spLocks noChangeArrowheads="1"/>
          </p:cNvSpPr>
          <p:nvPr/>
        </p:nvSpPr>
        <p:spPr bwMode="auto">
          <a:xfrm>
            <a:off x="4506913" y="2346325"/>
            <a:ext cx="552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3</a:t>
            </a:r>
            <a:endParaRPr lang="zh-CN" altLang="en-US" sz="4400" b="1">
              <a:solidFill>
                <a:srgbClr val="FFC000"/>
              </a:solidFill>
              <a:latin typeface="Cooper Black" panose="0208090404030B020404" pitchFamily="18" charset="0"/>
            </a:endParaRPr>
          </a:p>
        </p:txBody>
      </p:sp>
      <p:cxnSp>
        <p:nvCxnSpPr>
          <p:cNvPr id="10" name="直接连接符 9"/>
          <p:cNvCxnSpPr/>
          <p:nvPr/>
        </p:nvCxnSpPr>
        <p:spPr>
          <a:xfrm>
            <a:off x="4999038" y="3629025"/>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999038" y="4297363"/>
            <a:ext cx="2266950" cy="0"/>
          </a:xfrm>
          <a:prstGeom prst="line">
            <a:avLst/>
          </a:prstGeom>
          <a:ln w="952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72715" name="文本框 57"/>
          <p:cNvSpPr txBox="1">
            <a:spLocks noChangeArrowheads="1"/>
          </p:cNvSpPr>
          <p:nvPr/>
        </p:nvSpPr>
        <p:spPr bwMode="auto">
          <a:xfrm>
            <a:off x="4506913" y="3008313"/>
            <a:ext cx="552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4</a:t>
            </a:r>
            <a:endParaRPr lang="zh-CN" altLang="en-US" sz="4400" b="1">
              <a:solidFill>
                <a:srgbClr val="FFC000"/>
              </a:solidFill>
              <a:latin typeface="Cooper Black" panose="0208090404030B020404" pitchFamily="18" charset="0"/>
            </a:endParaRPr>
          </a:p>
        </p:txBody>
      </p:sp>
      <p:sp>
        <p:nvSpPr>
          <p:cNvPr id="72716" name="文本框 58"/>
          <p:cNvSpPr txBox="1">
            <a:spLocks noChangeArrowheads="1"/>
          </p:cNvSpPr>
          <p:nvPr/>
        </p:nvSpPr>
        <p:spPr bwMode="auto">
          <a:xfrm>
            <a:off x="4506913" y="3663950"/>
            <a:ext cx="552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4400" b="1">
                <a:solidFill>
                  <a:srgbClr val="FFC000"/>
                </a:solidFill>
                <a:latin typeface="Cooper Black" panose="0208090404030B020404" pitchFamily="18" charset="0"/>
              </a:rPr>
              <a:t>5</a:t>
            </a:r>
            <a:endParaRPr lang="zh-CN" altLang="en-US" sz="4400" b="1">
              <a:solidFill>
                <a:srgbClr val="FFC000"/>
              </a:solidFill>
              <a:latin typeface="Cooper Black" panose="0208090404030B020404" pitchFamily="18" charset="0"/>
            </a:endParaRPr>
          </a:p>
        </p:txBody>
      </p:sp>
    </p:spTree>
  </p:cSld>
  <p:clrMapOvr>
    <a:masterClrMapping/>
  </p:clrMapOvr>
  <p:transition spd="slow" advTm="33039">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数据模型实例</a:t>
            </a:r>
          </a:p>
        </p:txBody>
      </p:sp>
      <p:pic>
        <p:nvPicPr>
          <p:cNvPr id="73731" name="Picture 17" descr="http://pic.58pic.com/58pic/14/70/58/97K58PICpxv_10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38" y="1230313"/>
            <a:ext cx="5573713" cy="358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稻壳儿小白白(http://dwz.cn/Wu2UP)"/>
          <p:cNvSpPr>
            <a:spLocks/>
          </p:cNvSpPr>
          <p:nvPr/>
        </p:nvSpPr>
        <p:spPr bwMode="auto">
          <a:xfrm>
            <a:off x="7346950" y="3668713"/>
            <a:ext cx="525463" cy="701675"/>
          </a:xfrm>
          <a:custGeom>
            <a:avLst/>
            <a:gdLst>
              <a:gd name="T0" fmla="*/ 2147483646 w 1831"/>
              <a:gd name="T1" fmla="*/ 2147483646 h 2473"/>
              <a:gd name="T2" fmla="*/ 2147483646 w 1831"/>
              <a:gd name="T3" fmla="*/ 2147483646 h 2473"/>
              <a:gd name="T4" fmla="*/ 2147483646 w 1831"/>
              <a:gd name="T5" fmla="*/ 2147483646 h 2473"/>
              <a:gd name="T6" fmla="*/ 2147483646 w 1831"/>
              <a:gd name="T7" fmla="*/ 2147483646 h 2473"/>
              <a:gd name="T8" fmla="*/ 2147483646 w 1831"/>
              <a:gd name="T9" fmla="*/ 2147483646 h 2473"/>
              <a:gd name="T10" fmla="*/ 2147483646 w 1831"/>
              <a:gd name="T11" fmla="*/ 2147483646 h 2473"/>
              <a:gd name="T12" fmla="*/ 2147483646 w 1831"/>
              <a:gd name="T13" fmla="*/ 2147483646 h 2473"/>
              <a:gd name="T14" fmla="*/ 2147483646 w 1831"/>
              <a:gd name="T15" fmla="*/ 2147483646 h 2473"/>
              <a:gd name="T16" fmla="*/ 2147483646 w 1831"/>
              <a:gd name="T17" fmla="*/ 2147483646 h 2473"/>
              <a:gd name="T18" fmla="*/ 2147483646 w 1831"/>
              <a:gd name="T19" fmla="*/ 2147483646 h 2473"/>
              <a:gd name="T20" fmla="*/ 2147483646 w 1831"/>
              <a:gd name="T21" fmla="*/ 2147483646 h 2473"/>
              <a:gd name="T22" fmla="*/ 2147483646 w 1831"/>
              <a:gd name="T23" fmla="*/ 2147483646 h 2473"/>
              <a:gd name="T24" fmla="*/ 2147483646 w 1831"/>
              <a:gd name="T25" fmla="*/ 2147483646 h 2473"/>
              <a:gd name="T26" fmla="*/ 2147483646 w 1831"/>
              <a:gd name="T27" fmla="*/ 2147483646 h 2473"/>
              <a:gd name="T28" fmla="*/ 2147483646 w 1831"/>
              <a:gd name="T29" fmla="*/ 2147483646 h 2473"/>
              <a:gd name="T30" fmla="*/ 2147483646 w 1831"/>
              <a:gd name="T31" fmla="*/ 2147483646 h 2473"/>
              <a:gd name="T32" fmla="*/ 2147483646 w 1831"/>
              <a:gd name="T33" fmla="*/ 2147483646 h 2473"/>
              <a:gd name="T34" fmla="*/ 2147483646 w 1831"/>
              <a:gd name="T35" fmla="*/ 2147483646 h 2473"/>
              <a:gd name="T36" fmla="*/ 2147483646 w 1831"/>
              <a:gd name="T37" fmla="*/ 2147483646 h 2473"/>
              <a:gd name="T38" fmla="*/ 2147483646 w 1831"/>
              <a:gd name="T39" fmla="*/ 2147483646 h 2473"/>
              <a:gd name="T40" fmla="*/ 2147483646 w 1831"/>
              <a:gd name="T41" fmla="*/ 2147483646 h 2473"/>
              <a:gd name="T42" fmla="*/ 2147483646 w 1831"/>
              <a:gd name="T43" fmla="*/ 2147483646 h 2473"/>
              <a:gd name="T44" fmla="*/ 2147483646 w 1831"/>
              <a:gd name="T45" fmla="*/ 2147483646 h 2473"/>
              <a:gd name="T46" fmla="*/ 2147483646 w 1831"/>
              <a:gd name="T47" fmla="*/ 2147483646 h 2473"/>
              <a:gd name="T48" fmla="*/ 2147483646 w 1831"/>
              <a:gd name="T49" fmla="*/ 2147483646 h 2473"/>
              <a:gd name="T50" fmla="*/ 2147483646 w 1831"/>
              <a:gd name="T51" fmla="*/ 2147483646 h 2473"/>
              <a:gd name="T52" fmla="*/ 2147483646 w 1831"/>
              <a:gd name="T53" fmla="*/ 2147483646 h 2473"/>
              <a:gd name="T54" fmla="*/ 2147483646 w 1831"/>
              <a:gd name="T55" fmla="*/ 2147483646 h 2473"/>
              <a:gd name="T56" fmla="*/ 2147483646 w 1831"/>
              <a:gd name="T57" fmla="*/ 2147483646 h 2473"/>
              <a:gd name="T58" fmla="*/ 2147483646 w 1831"/>
              <a:gd name="T59" fmla="*/ 2147483646 h 2473"/>
              <a:gd name="T60" fmla="*/ 2147483646 w 1831"/>
              <a:gd name="T61" fmla="*/ 2147483646 h 2473"/>
              <a:gd name="T62" fmla="*/ 2147483646 w 1831"/>
              <a:gd name="T63" fmla="*/ 2147483646 h 2473"/>
              <a:gd name="T64" fmla="*/ 2147483646 w 1831"/>
              <a:gd name="T65" fmla="*/ 2147483646 h 2473"/>
              <a:gd name="T66" fmla="*/ 2147483646 w 1831"/>
              <a:gd name="T67" fmla="*/ 2147483646 h 2473"/>
              <a:gd name="T68" fmla="*/ 2147483646 w 1831"/>
              <a:gd name="T69" fmla="*/ 2147483646 h 2473"/>
              <a:gd name="T70" fmla="*/ 2147483646 w 1831"/>
              <a:gd name="T71" fmla="*/ 2147483646 h 2473"/>
              <a:gd name="T72" fmla="*/ 2147483646 w 1831"/>
              <a:gd name="T73" fmla="*/ 2147483646 h 2473"/>
              <a:gd name="T74" fmla="*/ 2147483646 w 1831"/>
              <a:gd name="T75" fmla="*/ 2147483646 h 2473"/>
              <a:gd name="T76" fmla="*/ 2147483646 w 1831"/>
              <a:gd name="T77" fmla="*/ 2147483646 h 2473"/>
              <a:gd name="T78" fmla="*/ 2147483646 w 1831"/>
              <a:gd name="T79" fmla="*/ 2147483646 h 2473"/>
              <a:gd name="T80" fmla="*/ 2147483646 w 1831"/>
              <a:gd name="T81" fmla="*/ 2147483646 h 2473"/>
              <a:gd name="T82" fmla="*/ 2147483646 w 1831"/>
              <a:gd name="T83" fmla="*/ 2147483646 h 2473"/>
              <a:gd name="T84" fmla="*/ 2147483646 w 1831"/>
              <a:gd name="T85" fmla="*/ 2147483646 h 2473"/>
              <a:gd name="T86" fmla="*/ 2147483646 w 1831"/>
              <a:gd name="T87" fmla="*/ 2147483646 h 2473"/>
              <a:gd name="T88" fmla="*/ 2147483646 w 1831"/>
              <a:gd name="T89" fmla="*/ 2147483646 h 2473"/>
              <a:gd name="T90" fmla="*/ 2147483646 w 1831"/>
              <a:gd name="T91" fmla="*/ 2147483646 h 2473"/>
              <a:gd name="T92" fmla="*/ 2147483646 w 1831"/>
              <a:gd name="T93" fmla="*/ 2147483646 h 2473"/>
              <a:gd name="T94" fmla="*/ 2147483646 w 1831"/>
              <a:gd name="T95" fmla="*/ 2147483646 h 2473"/>
              <a:gd name="T96" fmla="*/ 2147483646 w 1831"/>
              <a:gd name="T97" fmla="*/ 2147483646 h 2473"/>
              <a:gd name="T98" fmla="*/ 2147483646 w 1831"/>
              <a:gd name="T99" fmla="*/ 2147483646 h 2473"/>
              <a:gd name="T100" fmla="*/ 2147483646 w 1831"/>
              <a:gd name="T101" fmla="*/ 2147483646 h 2473"/>
              <a:gd name="T102" fmla="*/ 2147483646 w 1831"/>
              <a:gd name="T103" fmla="*/ 2147483646 h 2473"/>
              <a:gd name="T104" fmla="*/ 2147483646 w 1831"/>
              <a:gd name="T105" fmla="*/ 2147483646 h 2473"/>
              <a:gd name="T106" fmla="*/ 2147483646 w 1831"/>
              <a:gd name="T107" fmla="*/ 2147483646 h 2473"/>
              <a:gd name="T108" fmla="*/ 2147483646 w 1831"/>
              <a:gd name="T109" fmla="*/ 2147483646 h 2473"/>
              <a:gd name="T110" fmla="*/ 2147483646 w 1831"/>
              <a:gd name="T111" fmla="*/ 2147483646 h 2473"/>
              <a:gd name="T112" fmla="*/ 2147483646 w 1831"/>
              <a:gd name="T113" fmla="*/ 2147483646 h 2473"/>
              <a:gd name="T114" fmla="*/ 2147483646 w 1831"/>
              <a:gd name="T115" fmla="*/ 2147483646 h 2473"/>
              <a:gd name="T116" fmla="*/ 2147483646 w 1831"/>
              <a:gd name="T117" fmla="*/ 2147483646 h 2473"/>
              <a:gd name="T118" fmla="*/ 2147483646 w 1831"/>
              <a:gd name="T119" fmla="*/ 2147483646 h 2473"/>
              <a:gd name="T120" fmla="*/ 2147483646 w 1831"/>
              <a:gd name="T121" fmla="*/ 2147483646 h 24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31"/>
              <a:gd name="T184" fmla="*/ 0 h 2473"/>
              <a:gd name="T185" fmla="*/ 1831 w 1831"/>
              <a:gd name="T186" fmla="*/ 2473 h 247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solidFill>
            <a:schemeClr val="tx1">
              <a:lumMod val="75000"/>
            </a:schemeClr>
          </a:solidFill>
          <a:ln w="3175">
            <a:solidFill>
              <a:schemeClr val="bg1"/>
            </a:solidFill>
            <a:bevel/>
            <a:headEnd/>
            <a:tailEnd/>
          </a:ln>
        </p:spPr>
        <p:txBody>
          <a:bodyPr/>
          <a:lstStyle/>
          <a:p>
            <a:pPr eaLnBrk="1" hangingPunct="1">
              <a:defRPr/>
            </a:pPr>
            <a:endParaRPr lang="zh-CN" altLang="en-US">
              <a:solidFill>
                <a:srgbClr val="333F4F"/>
              </a:solidFill>
            </a:endParaRPr>
          </a:p>
        </p:txBody>
      </p:sp>
      <p:sp>
        <p:nvSpPr>
          <p:cNvPr id="6" name="稻壳儿小白白(http://dwz.cn/Wu2UP)"/>
          <p:cNvSpPr>
            <a:spLocks noEditPoints="1"/>
          </p:cNvSpPr>
          <p:nvPr/>
        </p:nvSpPr>
        <p:spPr bwMode="auto">
          <a:xfrm>
            <a:off x="7402513" y="4616450"/>
            <a:ext cx="68262" cy="55563"/>
          </a:xfrm>
          <a:custGeom>
            <a:avLst/>
            <a:gdLst>
              <a:gd name="T0" fmla="*/ 2147483646 w 213"/>
              <a:gd name="T1" fmla="*/ 2147483646 h 153"/>
              <a:gd name="T2" fmla="*/ 2147483646 w 213"/>
              <a:gd name="T3" fmla="*/ 2147483646 h 153"/>
              <a:gd name="T4" fmla="*/ 2147483646 w 213"/>
              <a:gd name="T5" fmla="*/ 2147483646 h 153"/>
              <a:gd name="T6" fmla="*/ 2147483646 w 213"/>
              <a:gd name="T7" fmla="*/ 2147483646 h 153"/>
              <a:gd name="T8" fmla="*/ 2147483646 w 213"/>
              <a:gd name="T9" fmla="*/ 2147483646 h 153"/>
              <a:gd name="T10" fmla="*/ 2147483646 w 213"/>
              <a:gd name="T11" fmla="*/ 2147483646 h 153"/>
              <a:gd name="T12" fmla="*/ 2147483646 w 213"/>
              <a:gd name="T13" fmla="*/ 2147483646 h 153"/>
              <a:gd name="T14" fmla="*/ 2147483646 w 213"/>
              <a:gd name="T15" fmla="*/ 2147483646 h 153"/>
              <a:gd name="T16" fmla="*/ 2147483646 w 213"/>
              <a:gd name="T17" fmla="*/ 2147483646 h 153"/>
              <a:gd name="T18" fmla="*/ 2147483646 w 213"/>
              <a:gd name="T19" fmla="*/ 2147483646 h 153"/>
              <a:gd name="T20" fmla="*/ 2147483646 w 213"/>
              <a:gd name="T21" fmla="*/ 2147483646 h 153"/>
              <a:gd name="T22" fmla="*/ 2147483646 w 213"/>
              <a:gd name="T23" fmla="*/ 2147483646 h 153"/>
              <a:gd name="T24" fmla="*/ 2147483646 w 213"/>
              <a:gd name="T25" fmla="*/ 2147483646 h 153"/>
              <a:gd name="T26" fmla="*/ 2147483646 w 213"/>
              <a:gd name="T27" fmla="*/ 2147483646 h 153"/>
              <a:gd name="T28" fmla="*/ 2147483646 w 213"/>
              <a:gd name="T29" fmla="*/ 2147483646 h 153"/>
              <a:gd name="T30" fmla="*/ 2147483646 w 213"/>
              <a:gd name="T31" fmla="*/ 2147483646 h 153"/>
              <a:gd name="T32" fmla="*/ 2147483646 w 213"/>
              <a:gd name="T33" fmla="*/ 2147483646 h 153"/>
              <a:gd name="T34" fmla="*/ 2147483646 w 213"/>
              <a:gd name="T35" fmla="*/ 2147483646 h 153"/>
              <a:gd name="T36" fmla="*/ 2147483646 w 213"/>
              <a:gd name="T37" fmla="*/ 2147483646 h 153"/>
              <a:gd name="T38" fmla="*/ 2147483646 w 213"/>
              <a:gd name="T39" fmla="*/ 2147483646 h 153"/>
              <a:gd name="T40" fmla="*/ 2147483646 w 213"/>
              <a:gd name="T41" fmla="*/ 2147483646 h 153"/>
              <a:gd name="T42" fmla="*/ 2147483646 w 213"/>
              <a:gd name="T43" fmla="*/ 2147483646 h 153"/>
              <a:gd name="T44" fmla="*/ 2147483646 w 213"/>
              <a:gd name="T45" fmla="*/ 2147483646 h 153"/>
              <a:gd name="T46" fmla="*/ 2147483646 w 213"/>
              <a:gd name="T47" fmla="*/ 2147483646 h 153"/>
              <a:gd name="T48" fmla="*/ 2147483646 w 213"/>
              <a:gd name="T49" fmla="*/ 2147483646 h 153"/>
              <a:gd name="T50" fmla="*/ 2147483646 w 213"/>
              <a:gd name="T51" fmla="*/ 2147483646 h 153"/>
              <a:gd name="T52" fmla="*/ 2147483646 w 213"/>
              <a:gd name="T53" fmla="*/ 2147483646 h 153"/>
              <a:gd name="T54" fmla="*/ 2147483646 w 213"/>
              <a:gd name="T55" fmla="*/ 2147483646 h 153"/>
              <a:gd name="T56" fmla="*/ 2147483646 w 213"/>
              <a:gd name="T57" fmla="*/ 2147483646 h 153"/>
              <a:gd name="T58" fmla="*/ 2147483646 w 213"/>
              <a:gd name="T59" fmla="*/ 2147483646 h 153"/>
              <a:gd name="T60" fmla="*/ 2147483646 w 213"/>
              <a:gd name="T61" fmla="*/ 2147483646 h 153"/>
              <a:gd name="T62" fmla="*/ 2147483646 w 213"/>
              <a:gd name="T63" fmla="*/ 2147483646 h 153"/>
              <a:gd name="T64" fmla="*/ 2147483646 w 213"/>
              <a:gd name="T65" fmla="*/ 2147483646 h 153"/>
              <a:gd name="T66" fmla="*/ 2147483646 w 213"/>
              <a:gd name="T67" fmla="*/ 2147483646 h 153"/>
              <a:gd name="T68" fmla="*/ 2147483646 w 213"/>
              <a:gd name="T69" fmla="*/ 2147483646 h 153"/>
              <a:gd name="T70" fmla="*/ 2147483646 w 213"/>
              <a:gd name="T71" fmla="*/ 2147483646 h 153"/>
              <a:gd name="T72" fmla="*/ 2147483646 w 213"/>
              <a:gd name="T73" fmla="*/ 2147483646 h 153"/>
              <a:gd name="T74" fmla="*/ 2147483646 w 213"/>
              <a:gd name="T75" fmla="*/ 2147483646 h 153"/>
              <a:gd name="T76" fmla="*/ 2147483646 w 213"/>
              <a:gd name="T77" fmla="*/ 2147483646 h 153"/>
              <a:gd name="T78" fmla="*/ 2147483646 w 213"/>
              <a:gd name="T79" fmla="*/ 2147483646 h 153"/>
              <a:gd name="T80" fmla="*/ 2147483646 w 213"/>
              <a:gd name="T81" fmla="*/ 2147483646 h 153"/>
              <a:gd name="T82" fmla="*/ 2147483646 w 213"/>
              <a:gd name="T83" fmla="*/ 2147483646 h 153"/>
              <a:gd name="T84" fmla="*/ 2147483646 w 213"/>
              <a:gd name="T85" fmla="*/ 2147483646 h 153"/>
              <a:gd name="T86" fmla="*/ 2147483646 w 213"/>
              <a:gd name="T87" fmla="*/ 2147483646 h 153"/>
              <a:gd name="T88" fmla="*/ 2147483646 w 213"/>
              <a:gd name="T89" fmla="*/ 2147483646 h 153"/>
              <a:gd name="T90" fmla="*/ 2147483646 w 213"/>
              <a:gd name="T91" fmla="*/ 2147483646 h 153"/>
              <a:gd name="T92" fmla="*/ 2147483646 w 213"/>
              <a:gd name="T93" fmla="*/ 2147483646 h 153"/>
              <a:gd name="T94" fmla="*/ 2147483646 w 213"/>
              <a:gd name="T95" fmla="*/ 2147483646 h 153"/>
              <a:gd name="T96" fmla="*/ 2147483646 w 213"/>
              <a:gd name="T97" fmla="*/ 2147483646 h 153"/>
              <a:gd name="T98" fmla="*/ 2147483646 w 213"/>
              <a:gd name="T99" fmla="*/ 2147483646 h 153"/>
              <a:gd name="T100" fmla="*/ 2147483646 w 213"/>
              <a:gd name="T101" fmla="*/ 2147483646 h 153"/>
              <a:gd name="T102" fmla="*/ 2147483646 w 213"/>
              <a:gd name="T103" fmla="*/ 2147483646 h 153"/>
              <a:gd name="T104" fmla="*/ 2147483646 w 213"/>
              <a:gd name="T105" fmla="*/ 2147483646 h 153"/>
              <a:gd name="T106" fmla="*/ 2147483646 w 213"/>
              <a:gd name="T107" fmla="*/ 2147483646 h 153"/>
              <a:gd name="T108" fmla="*/ 2147483646 w 213"/>
              <a:gd name="T109" fmla="*/ 2147483646 h 153"/>
              <a:gd name="T110" fmla="*/ 2147483646 w 213"/>
              <a:gd name="T111" fmla="*/ 2147483646 h 153"/>
              <a:gd name="T112" fmla="*/ 2147483646 w 213"/>
              <a:gd name="T113" fmla="*/ 2147483646 h 153"/>
              <a:gd name="T114" fmla="*/ 2147483646 w 213"/>
              <a:gd name="T115" fmla="*/ 2147483646 h 153"/>
              <a:gd name="T116" fmla="*/ 2147483646 w 213"/>
              <a:gd name="T117" fmla="*/ 2147483646 h 153"/>
              <a:gd name="T118" fmla="*/ 0 w 213"/>
              <a:gd name="T119" fmla="*/ 2147483646 h 1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3"/>
              <a:gd name="T181" fmla="*/ 0 h 153"/>
              <a:gd name="T182" fmla="*/ 213 w 213"/>
              <a:gd name="T183" fmla="*/ 153 h 15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rgbClr val="BBE0E3"/>
          </a:solidFill>
          <a:ln w="3175">
            <a:solidFill>
              <a:schemeClr val="bg1"/>
            </a:solidFill>
            <a:bevel/>
            <a:headEnd/>
            <a:tailEnd/>
          </a:ln>
        </p:spPr>
        <p:txBody>
          <a:bodyPr/>
          <a:lstStyle/>
          <a:p>
            <a:endParaRPr lang="zh-CN" altLang="en-US"/>
          </a:p>
        </p:txBody>
      </p:sp>
      <p:sp>
        <p:nvSpPr>
          <p:cNvPr id="7" name="稻壳儿小白白(http://dwz.cn/Wu2UP)"/>
          <p:cNvSpPr>
            <a:spLocks noEditPoints="1"/>
          </p:cNvSpPr>
          <p:nvPr/>
        </p:nvSpPr>
        <p:spPr bwMode="auto">
          <a:xfrm>
            <a:off x="8097838" y="3409950"/>
            <a:ext cx="111125" cy="136525"/>
          </a:xfrm>
          <a:custGeom>
            <a:avLst/>
            <a:gdLst>
              <a:gd name="T0" fmla="*/ 2147483646 w 357"/>
              <a:gd name="T1" fmla="*/ 2147483646 h 494"/>
              <a:gd name="T2" fmla="*/ 2147483646 w 357"/>
              <a:gd name="T3" fmla="*/ 2147483646 h 494"/>
              <a:gd name="T4" fmla="*/ 2147483646 w 357"/>
              <a:gd name="T5" fmla="*/ 2147483646 h 494"/>
              <a:gd name="T6" fmla="*/ 2147483646 w 357"/>
              <a:gd name="T7" fmla="*/ 2147483646 h 494"/>
              <a:gd name="T8" fmla="*/ 2147483646 w 357"/>
              <a:gd name="T9" fmla="*/ 2147483646 h 494"/>
              <a:gd name="T10" fmla="*/ 2147483646 w 357"/>
              <a:gd name="T11" fmla="*/ 2147483646 h 494"/>
              <a:gd name="T12" fmla="*/ 2147483646 w 357"/>
              <a:gd name="T13" fmla="*/ 2147483646 h 494"/>
              <a:gd name="T14" fmla="*/ 0 w 357"/>
              <a:gd name="T15" fmla="*/ 2147483646 h 494"/>
              <a:gd name="T16" fmla="*/ 2147483646 w 357"/>
              <a:gd name="T17" fmla="*/ 2147483646 h 494"/>
              <a:gd name="T18" fmla="*/ 2147483646 w 357"/>
              <a:gd name="T19" fmla="*/ 2147483646 h 494"/>
              <a:gd name="T20" fmla="*/ 2147483646 w 357"/>
              <a:gd name="T21" fmla="*/ 2147483646 h 494"/>
              <a:gd name="T22" fmla="*/ 2147483646 w 357"/>
              <a:gd name="T23" fmla="*/ 2147483646 h 494"/>
              <a:gd name="T24" fmla="*/ 2147483646 w 357"/>
              <a:gd name="T25" fmla="*/ 2147483646 h 494"/>
              <a:gd name="T26" fmla="*/ 2147483646 w 357"/>
              <a:gd name="T27" fmla="*/ 2147483646 h 494"/>
              <a:gd name="T28" fmla="*/ 2147483646 w 357"/>
              <a:gd name="T29" fmla="*/ 2147483646 h 494"/>
              <a:gd name="T30" fmla="*/ 2147483646 w 357"/>
              <a:gd name="T31" fmla="*/ 2147483646 h 494"/>
              <a:gd name="T32" fmla="*/ 2147483646 w 357"/>
              <a:gd name="T33" fmla="*/ 2147483646 h 494"/>
              <a:gd name="T34" fmla="*/ 2147483646 w 357"/>
              <a:gd name="T35" fmla="*/ 2147483646 h 494"/>
              <a:gd name="T36" fmla="*/ 2147483646 w 357"/>
              <a:gd name="T37" fmla="*/ 2147483646 h 494"/>
              <a:gd name="T38" fmla="*/ 2147483646 w 357"/>
              <a:gd name="T39" fmla="*/ 2147483646 h 494"/>
              <a:gd name="T40" fmla="*/ 2147483646 w 357"/>
              <a:gd name="T41" fmla="*/ 2147483646 h 494"/>
              <a:gd name="T42" fmla="*/ 2147483646 w 357"/>
              <a:gd name="T43" fmla="*/ 2147483646 h 494"/>
              <a:gd name="T44" fmla="*/ 2147483646 w 357"/>
              <a:gd name="T45" fmla="*/ 2147483646 h 494"/>
              <a:gd name="T46" fmla="*/ 2147483646 w 357"/>
              <a:gd name="T47" fmla="*/ 2147483646 h 494"/>
              <a:gd name="T48" fmla="*/ 2147483646 w 357"/>
              <a:gd name="T49" fmla="*/ 2147483646 h 494"/>
              <a:gd name="T50" fmla="*/ 2147483646 w 357"/>
              <a:gd name="T51" fmla="*/ 2147483646 h 494"/>
              <a:gd name="T52" fmla="*/ 2147483646 w 357"/>
              <a:gd name="T53" fmla="*/ 2147483646 h 494"/>
              <a:gd name="T54" fmla="*/ 2147483646 w 357"/>
              <a:gd name="T55" fmla="*/ 2147483646 h 494"/>
              <a:gd name="T56" fmla="*/ 2147483646 w 357"/>
              <a:gd name="T57" fmla="*/ 0 h 494"/>
              <a:gd name="T58" fmla="*/ 2147483646 w 357"/>
              <a:gd name="T59" fmla="*/ 2147483646 h 494"/>
              <a:gd name="T60" fmla="*/ 2147483646 w 357"/>
              <a:gd name="T61" fmla="*/ 2147483646 h 494"/>
              <a:gd name="T62" fmla="*/ 2147483646 w 357"/>
              <a:gd name="T63" fmla="*/ 2147483646 h 494"/>
              <a:gd name="T64" fmla="*/ 2147483646 w 357"/>
              <a:gd name="T65" fmla="*/ 2147483646 h 494"/>
              <a:gd name="T66" fmla="*/ 2147483646 w 357"/>
              <a:gd name="T67" fmla="*/ 2147483646 h 494"/>
              <a:gd name="T68" fmla="*/ 2147483646 w 357"/>
              <a:gd name="T69" fmla="*/ 2147483646 h 494"/>
              <a:gd name="T70" fmla="*/ 2147483646 w 357"/>
              <a:gd name="T71" fmla="*/ 2147483646 h 494"/>
              <a:gd name="T72" fmla="*/ 2147483646 w 357"/>
              <a:gd name="T73" fmla="*/ 2147483646 h 494"/>
              <a:gd name="T74" fmla="*/ 2147483646 w 357"/>
              <a:gd name="T75" fmla="*/ 2147483646 h 494"/>
              <a:gd name="T76" fmla="*/ 2147483646 w 357"/>
              <a:gd name="T77" fmla="*/ 2147483646 h 494"/>
              <a:gd name="T78" fmla="*/ 2147483646 w 357"/>
              <a:gd name="T79" fmla="*/ 2147483646 h 494"/>
              <a:gd name="T80" fmla="*/ 2147483646 w 357"/>
              <a:gd name="T81" fmla="*/ 2147483646 h 494"/>
              <a:gd name="T82" fmla="*/ 2147483646 w 357"/>
              <a:gd name="T83" fmla="*/ 2147483646 h 494"/>
              <a:gd name="T84" fmla="*/ 2147483646 w 357"/>
              <a:gd name="T85" fmla="*/ 2147483646 h 494"/>
              <a:gd name="T86" fmla="*/ 2147483646 w 357"/>
              <a:gd name="T87" fmla="*/ 2147483646 h 494"/>
              <a:gd name="T88" fmla="*/ 2147483646 w 357"/>
              <a:gd name="T89" fmla="*/ 2147483646 h 494"/>
              <a:gd name="T90" fmla="*/ 2147483646 w 357"/>
              <a:gd name="T91" fmla="*/ 2147483646 h 494"/>
              <a:gd name="T92" fmla="*/ 2147483646 w 357"/>
              <a:gd name="T93" fmla="*/ 2147483646 h 494"/>
              <a:gd name="T94" fmla="*/ 2147483646 w 357"/>
              <a:gd name="T95" fmla="*/ 2147483646 h 494"/>
              <a:gd name="T96" fmla="*/ 2147483646 w 357"/>
              <a:gd name="T97" fmla="*/ 2147483646 h 494"/>
              <a:gd name="T98" fmla="*/ 2147483646 w 357"/>
              <a:gd name="T99" fmla="*/ 2147483646 h 494"/>
              <a:gd name="T100" fmla="*/ 2147483646 w 357"/>
              <a:gd name="T101" fmla="*/ 2147483646 h 494"/>
              <a:gd name="T102" fmla="*/ 2147483646 w 357"/>
              <a:gd name="T103" fmla="*/ 2147483646 h 494"/>
              <a:gd name="T104" fmla="*/ 2147483646 w 357"/>
              <a:gd name="T105" fmla="*/ 2147483646 h 494"/>
              <a:gd name="T106" fmla="*/ 2147483646 w 357"/>
              <a:gd name="T107" fmla="*/ 2147483646 h 494"/>
              <a:gd name="T108" fmla="*/ 2147483646 w 357"/>
              <a:gd name="T109" fmla="*/ 2147483646 h 494"/>
              <a:gd name="T110" fmla="*/ 2147483646 w 357"/>
              <a:gd name="T111" fmla="*/ 2147483646 h 494"/>
              <a:gd name="T112" fmla="*/ 2147483646 w 357"/>
              <a:gd name="T113" fmla="*/ 2147483646 h 4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57"/>
              <a:gd name="T172" fmla="*/ 0 h 494"/>
              <a:gd name="T173" fmla="*/ 357 w 357"/>
              <a:gd name="T174" fmla="*/ 494 h 49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solidFill>
            <a:srgbClr val="272049"/>
          </a:solidFill>
          <a:ln w="3175">
            <a:solidFill>
              <a:schemeClr val="bg1"/>
            </a:solidFill>
            <a:bevel/>
            <a:headEnd/>
            <a:tailEnd/>
          </a:ln>
        </p:spPr>
        <p:txBody>
          <a:bodyPr/>
          <a:lstStyle/>
          <a:p>
            <a:endParaRPr lang="zh-CN" altLang="en-US"/>
          </a:p>
        </p:txBody>
      </p:sp>
      <p:sp>
        <p:nvSpPr>
          <p:cNvPr id="8" name="稻壳儿小白白(http://dwz.cn/Wu2UP)"/>
          <p:cNvSpPr>
            <a:spLocks/>
          </p:cNvSpPr>
          <p:nvPr/>
        </p:nvSpPr>
        <p:spPr bwMode="auto">
          <a:xfrm>
            <a:off x="7823200" y="696913"/>
            <a:ext cx="1198563" cy="1139825"/>
          </a:xfrm>
          <a:custGeom>
            <a:avLst/>
            <a:gdLst>
              <a:gd name="T0" fmla="*/ 2147483646 w 4137"/>
              <a:gd name="T1" fmla="*/ 2147483646 h 3992"/>
              <a:gd name="T2" fmla="*/ 2147483646 w 4137"/>
              <a:gd name="T3" fmla="*/ 2147483646 h 3992"/>
              <a:gd name="T4" fmla="*/ 2147483646 w 4137"/>
              <a:gd name="T5" fmla="*/ 2147483646 h 3992"/>
              <a:gd name="T6" fmla="*/ 2147483646 w 4137"/>
              <a:gd name="T7" fmla="*/ 2147483646 h 3992"/>
              <a:gd name="T8" fmla="*/ 2147483646 w 4137"/>
              <a:gd name="T9" fmla="*/ 2147483646 h 3992"/>
              <a:gd name="T10" fmla="*/ 2147483646 w 4137"/>
              <a:gd name="T11" fmla="*/ 2147483646 h 3992"/>
              <a:gd name="T12" fmla="*/ 2147483646 w 4137"/>
              <a:gd name="T13" fmla="*/ 2147483646 h 3992"/>
              <a:gd name="T14" fmla="*/ 2147483646 w 4137"/>
              <a:gd name="T15" fmla="*/ 2147483646 h 3992"/>
              <a:gd name="T16" fmla="*/ 2147483646 w 4137"/>
              <a:gd name="T17" fmla="*/ 2147483646 h 3992"/>
              <a:gd name="T18" fmla="*/ 2147483646 w 4137"/>
              <a:gd name="T19" fmla="*/ 2147483646 h 3992"/>
              <a:gd name="T20" fmla="*/ 2147483646 w 4137"/>
              <a:gd name="T21" fmla="*/ 2147483646 h 3992"/>
              <a:gd name="T22" fmla="*/ 2147483646 w 4137"/>
              <a:gd name="T23" fmla="*/ 2147483646 h 3992"/>
              <a:gd name="T24" fmla="*/ 2147483646 w 4137"/>
              <a:gd name="T25" fmla="*/ 2147483646 h 3992"/>
              <a:gd name="T26" fmla="*/ 2147483646 w 4137"/>
              <a:gd name="T27" fmla="*/ 2147483646 h 3992"/>
              <a:gd name="T28" fmla="*/ 2147483646 w 4137"/>
              <a:gd name="T29" fmla="*/ 2147483646 h 3992"/>
              <a:gd name="T30" fmla="*/ 2147483646 w 4137"/>
              <a:gd name="T31" fmla="*/ 2147483646 h 3992"/>
              <a:gd name="T32" fmla="*/ 2147483646 w 4137"/>
              <a:gd name="T33" fmla="*/ 2147483646 h 3992"/>
              <a:gd name="T34" fmla="*/ 2147483646 w 4137"/>
              <a:gd name="T35" fmla="*/ 2147483646 h 3992"/>
              <a:gd name="T36" fmla="*/ 2147483646 w 4137"/>
              <a:gd name="T37" fmla="*/ 2147483646 h 3992"/>
              <a:gd name="T38" fmla="*/ 2147483646 w 4137"/>
              <a:gd name="T39" fmla="*/ 2147483646 h 3992"/>
              <a:gd name="T40" fmla="*/ 2147483646 w 4137"/>
              <a:gd name="T41" fmla="*/ 2147483646 h 3992"/>
              <a:gd name="T42" fmla="*/ 2147483646 w 4137"/>
              <a:gd name="T43" fmla="*/ 2147483646 h 3992"/>
              <a:gd name="T44" fmla="*/ 2147483646 w 4137"/>
              <a:gd name="T45" fmla="*/ 2147483646 h 3992"/>
              <a:gd name="T46" fmla="*/ 2147483646 w 4137"/>
              <a:gd name="T47" fmla="*/ 2147483646 h 3992"/>
              <a:gd name="T48" fmla="*/ 2147483646 w 4137"/>
              <a:gd name="T49" fmla="*/ 2147483646 h 3992"/>
              <a:gd name="T50" fmla="*/ 2147483646 w 4137"/>
              <a:gd name="T51" fmla="*/ 2147483646 h 3992"/>
              <a:gd name="T52" fmla="*/ 2147483646 w 4137"/>
              <a:gd name="T53" fmla="*/ 2147483646 h 3992"/>
              <a:gd name="T54" fmla="*/ 2147483646 w 4137"/>
              <a:gd name="T55" fmla="*/ 2147483646 h 3992"/>
              <a:gd name="T56" fmla="*/ 2147483646 w 4137"/>
              <a:gd name="T57" fmla="*/ 2147483646 h 3992"/>
              <a:gd name="T58" fmla="*/ 2147483646 w 4137"/>
              <a:gd name="T59" fmla="*/ 2147483646 h 3992"/>
              <a:gd name="T60" fmla="*/ 2147483646 w 4137"/>
              <a:gd name="T61" fmla="*/ 2147483646 h 3992"/>
              <a:gd name="T62" fmla="*/ 2147483646 w 4137"/>
              <a:gd name="T63" fmla="*/ 2147483646 h 3992"/>
              <a:gd name="T64" fmla="*/ 2147483646 w 4137"/>
              <a:gd name="T65" fmla="*/ 2147483646 h 3992"/>
              <a:gd name="T66" fmla="*/ 2147483646 w 4137"/>
              <a:gd name="T67" fmla="*/ 2147483646 h 3992"/>
              <a:gd name="T68" fmla="*/ 2147483646 w 4137"/>
              <a:gd name="T69" fmla="*/ 2147483646 h 3992"/>
              <a:gd name="T70" fmla="*/ 2147483646 w 4137"/>
              <a:gd name="T71" fmla="*/ 2147483646 h 3992"/>
              <a:gd name="T72" fmla="*/ 2147483646 w 4137"/>
              <a:gd name="T73" fmla="*/ 2147483646 h 3992"/>
              <a:gd name="T74" fmla="*/ 2147483646 w 4137"/>
              <a:gd name="T75" fmla="*/ 2147483646 h 3992"/>
              <a:gd name="T76" fmla="*/ 2147483646 w 4137"/>
              <a:gd name="T77" fmla="*/ 2147483646 h 3992"/>
              <a:gd name="T78" fmla="*/ 2147483646 w 4137"/>
              <a:gd name="T79" fmla="*/ 2147483646 h 3992"/>
              <a:gd name="T80" fmla="*/ 2147483646 w 4137"/>
              <a:gd name="T81" fmla="*/ 2147483646 h 3992"/>
              <a:gd name="T82" fmla="*/ 2147483646 w 4137"/>
              <a:gd name="T83" fmla="*/ 2147483646 h 3992"/>
              <a:gd name="T84" fmla="*/ 2147483646 w 4137"/>
              <a:gd name="T85" fmla="*/ 2147483646 h 3992"/>
              <a:gd name="T86" fmla="*/ 2147483646 w 4137"/>
              <a:gd name="T87" fmla="*/ 2147483646 h 3992"/>
              <a:gd name="T88" fmla="*/ 2147483646 w 4137"/>
              <a:gd name="T89" fmla="*/ 2147483646 h 3992"/>
              <a:gd name="T90" fmla="*/ 2147483646 w 4137"/>
              <a:gd name="T91" fmla="*/ 2147483646 h 3992"/>
              <a:gd name="T92" fmla="*/ 2147483646 w 4137"/>
              <a:gd name="T93" fmla="*/ 2147483646 h 3992"/>
              <a:gd name="T94" fmla="*/ 2147483646 w 4137"/>
              <a:gd name="T95" fmla="*/ 2147483646 h 3992"/>
              <a:gd name="T96" fmla="*/ 2147483646 w 4137"/>
              <a:gd name="T97" fmla="*/ 2147483646 h 3992"/>
              <a:gd name="T98" fmla="*/ 2147483646 w 4137"/>
              <a:gd name="T99" fmla="*/ 2147483646 h 3992"/>
              <a:gd name="T100" fmla="*/ 2147483646 w 4137"/>
              <a:gd name="T101" fmla="*/ 2147483646 h 3992"/>
              <a:gd name="T102" fmla="*/ 2147483646 w 4137"/>
              <a:gd name="T103" fmla="*/ 2147483646 h 3992"/>
              <a:gd name="T104" fmla="*/ 2147483646 w 4137"/>
              <a:gd name="T105" fmla="*/ 2147483646 h 3992"/>
              <a:gd name="T106" fmla="*/ 2147483646 w 4137"/>
              <a:gd name="T107" fmla="*/ 2147483646 h 3992"/>
              <a:gd name="T108" fmla="*/ 2147483646 w 4137"/>
              <a:gd name="T109" fmla="*/ 2147483646 h 3992"/>
              <a:gd name="T110" fmla="*/ 2147483646 w 4137"/>
              <a:gd name="T111" fmla="*/ 2147483646 h 3992"/>
              <a:gd name="T112" fmla="*/ 2147483646 w 4137"/>
              <a:gd name="T113" fmla="*/ 2147483646 h 3992"/>
              <a:gd name="T114" fmla="*/ 2147483646 w 4137"/>
              <a:gd name="T115" fmla="*/ 2147483646 h 3992"/>
              <a:gd name="T116" fmla="*/ 2147483646 w 4137"/>
              <a:gd name="T117" fmla="*/ 2147483646 h 3992"/>
              <a:gd name="T118" fmla="*/ 2147483646 w 4137"/>
              <a:gd name="T119" fmla="*/ 2147483646 h 3992"/>
              <a:gd name="T120" fmla="*/ 2147483646 w 4137"/>
              <a:gd name="T121" fmla="*/ 2147483646 h 3992"/>
              <a:gd name="T122" fmla="*/ 0 w 4137"/>
              <a:gd name="T123" fmla="*/ 2147483646 h 3992"/>
              <a:gd name="T124" fmla="*/ 2147483646 w 4137"/>
              <a:gd name="T125" fmla="*/ 2147483646 h 3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137"/>
              <a:gd name="T190" fmla="*/ 0 h 3992"/>
              <a:gd name="T191" fmla="*/ 4137 w 4137"/>
              <a:gd name="T192" fmla="*/ 3992 h 39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solidFill>
            <a:schemeClr val="tx1">
              <a:lumMod val="75000"/>
            </a:schemeClr>
          </a:solidFill>
          <a:ln w="3175">
            <a:solidFill>
              <a:schemeClr val="bg1"/>
            </a:solidFill>
            <a:bevel/>
            <a:headEnd/>
            <a:tailEnd/>
          </a:ln>
        </p:spPr>
        <p:txBody>
          <a:bodyPr/>
          <a:lstStyle/>
          <a:p>
            <a:pPr eaLnBrk="1" hangingPunct="1">
              <a:defRPr/>
            </a:pPr>
            <a:endParaRPr lang="zh-CN" altLang="en-US">
              <a:solidFill>
                <a:srgbClr val="333F4F"/>
              </a:solidFill>
            </a:endParaRPr>
          </a:p>
        </p:txBody>
      </p:sp>
      <p:sp>
        <p:nvSpPr>
          <p:cNvPr id="9" name="稻壳儿小白白(http://dwz.cn/Wu2UP)"/>
          <p:cNvSpPr>
            <a:spLocks/>
          </p:cNvSpPr>
          <p:nvPr/>
        </p:nvSpPr>
        <p:spPr bwMode="auto">
          <a:xfrm>
            <a:off x="6761163" y="3298825"/>
            <a:ext cx="835025" cy="522288"/>
          </a:xfrm>
          <a:custGeom>
            <a:avLst/>
            <a:gdLst>
              <a:gd name="T0" fmla="*/ 2147483646 w 2869"/>
              <a:gd name="T1" fmla="*/ 2147483646 h 1815"/>
              <a:gd name="T2" fmla="*/ 2147483646 w 2869"/>
              <a:gd name="T3" fmla="*/ 2147483646 h 1815"/>
              <a:gd name="T4" fmla="*/ 2147483646 w 2869"/>
              <a:gd name="T5" fmla="*/ 2147483646 h 1815"/>
              <a:gd name="T6" fmla="*/ 2147483646 w 2869"/>
              <a:gd name="T7" fmla="*/ 2147483646 h 1815"/>
              <a:gd name="T8" fmla="*/ 2147483646 w 2869"/>
              <a:gd name="T9" fmla="*/ 2147483646 h 1815"/>
              <a:gd name="T10" fmla="*/ 2147483646 w 2869"/>
              <a:gd name="T11" fmla="*/ 2147483646 h 1815"/>
              <a:gd name="T12" fmla="*/ 2147483646 w 2869"/>
              <a:gd name="T13" fmla="*/ 2147483646 h 1815"/>
              <a:gd name="T14" fmla="*/ 2147483646 w 2869"/>
              <a:gd name="T15" fmla="*/ 2147483646 h 1815"/>
              <a:gd name="T16" fmla="*/ 2147483646 w 2869"/>
              <a:gd name="T17" fmla="*/ 2147483646 h 1815"/>
              <a:gd name="T18" fmla="*/ 2147483646 w 2869"/>
              <a:gd name="T19" fmla="*/ 2147483646 h 1815"/>
              <a:gd name="T20" fmla="*/ 2147483646 w 2869"/>
              <a:gd name="T21" fmla="*/ 2147483646 h 1815"/>
              <a:gd name="T22" fmla="*/ 2147483646 w 2869"/>
              <a:gd name="T23" fmla="*/ 2147483646 h 1815"/>
              <a:gd name="T24" fmla="*/ 2147483646 w 2869"/>
              <a:gd name="T25" fmla="*/ 2147483646 h 1815"/>
              <a:gd name="T26" fmla="*/ 2147483646 w 2869"/>
              <a:gd name="T27" fmla="*/ 2147483646 h 1815"/>
              <a:gd name="T28" fmla="*/ 2147483646 w 2869"/>
              <a:gd name="T29" fmla="*/ 2147483646 h 1815"/>
              <a:gd name="T30" fmla="*/ 2147483646 w 2869"/>
              <a:gd name="T31" fmla="*/ 2147483646 h 1815"/>
              <a:gd name="T32" fmla="*/ 2147483646 w 2869"/>
              <a:gd name="T33" fmla="*/ 2147483646 h 1815"/>
              <a:gd name="T34" fmla="*/ 2147483646 w 2869"/>
              <a:gd name="T35" fmla="*/ 2147483646 h 1815"/>
              <a:gd name="T36" fmla="*/ 2147483646 w 2869"/>
              <a:gd name="T37" fmla="*/ 2147483646 h 1815"/>
              <a:gd name="T38" fmla="*/ 2147483646 w 2869"/>
              <a:gd name="T39" fmla="*/ 2147483646 h 1815"/>
              <a:gd name="T40" fmla="*/ 2147483646 w 2869"/>
              <a:gd name="T41" fmla="*/ 2147483646 h 1815"/>
              <a:gd name="T42" fmla="*/ 2147483646 w 2869"/>
              <a:gd name="T43" fmla="*/ 2147483646 h 1815"/>
              <a:gd name="T44" fmla="*/ 2147483646 w 2869"/>
              <a:gd name="T45" fmla="*/ 2147483646 h 1815"/>
              <a:gd name="T46" fmla="*/ 2147483646 w 2869"/>
              <a:gd name="T47" fmla="*/ 2147483646 h 1815"/>
              <a:gd name="T48" fmla="*/ 2147483646 w 2869"/>
              <a:gd name="T49" fmla="*/ 2147483646 h 1815"/>
              <a:gd name="T50" fmla="*/ 2147483646 w 2869"/>
              <a:gd name="T51" fmla="*/ 2147483646 h 1815"/>
              <a:gd name="T52" fmla="*/ 2147483646 w 2869"/>
              <a:gd name="T53" fmla="*/ 2147483646 h 1815"/>
              <a:gd name="T54" fmla="*/ 2147483646 w 2869"/>
              <a:gd name="T55" fmla="*/ 2147483646 h 1815"/>
              <a:gd name="T56" fmla="*/ 2147483646 w 2869"/>
              <a:gd name="T57" fmla="*/ 2147483646 h 1815"/>
              <a:gd name="T58" fmla="*/ 2147483646 w 2869"/>
              <a:gd name="T59" fmla="*/ 2147483646 h 1815"/>
              <a:gd name="T60" fmla="*/ 2147483646 w 2869"/>
              <a:gd name="T61" fmla="*/ 2147483646 h 1815"/>
              <a:gd name="T62" fmla="*/ 2147483646 w 2869"/>
              <a:gd name="T63" fmla="*/ 2147483646 h 1815"/>
              <a:gd name="T64" fmla="*/ 2147483646 w 2869"/>
              <a:gd name="T65" fmla="*/ 2147483646 h 1815"/>
              <a:gd name="T66" fmla="*/ 2147483646 w 2869"/>
              <a:gd name="T67" fmla="*/ 2147483646 h 1815"/>
              <a:gd name="T68" fmla="*/ 2147483646 w 2869"/>
              <a:gd name="T69" fmla="*/ 2147483646 h 1815"/>
              <a:gd name="T70" fmla="*/ 2147483646 w 2869"/>
              <a:gd name="T71" fmla="*/ 2147483646 h 1815"/>
              <a:gd name="T72" fmla="*/ 2147483646 w 2869"/>
              <a:gd name="T73" fmla="*/ 2147483646 h 1815"/>
              <a:gd name="T74" fmla="*/ 2147483646 w 2869"/>
              <a:gd name="T75" fmla="*/ 2147483646 h 1815"/>
              <a:gd name="T76" fmla="*/ 2147483646 w 2869"/>
              <a:gd name="T77" fmla="*/ 2147483646 h 1815"/>
              <a:gd name="T78" fmla="*/ 2147483646 w 2869"/>
              <a:gd name="T79" fmla="*/ 2147483646 h 1815"/>
              <a:gd name="T80" fmla="*/ 2147483646 w 2869"/>
              <a:gd name="T81" fmla="*/ 2147483646 h 1815"/>
              <a:gd name="T82" fmla="*/ 2147483646 w 2869"/>
              <a:gd name="T83" fmla="*/ 2147483646 h 1815"/>
              <a:gd name="T84" fmla="*/ 2147483646 w 2869"/>
              <a:gd name="T85" fmla="*/ 2147483646 h 1815"/>
              <a:gd name="T86" fmla="*/ 2147483646 w 2869"/>
              <a:gd name="T87" fmla="*/ 2147483646 h 1815"/>
              <a:gd name="T88" fmla="*/ 2147483646 w 2869"/>
              <a:gd name="T89" fmla="*/ 2147483646 h 1815"/>
              <a:gd name="T90" fmla="*/ 2147483646 w 2869"/>
              <a:gd name="T91" fmla="*/ 2147483646 h 1815"/>
              <a:gd name="T92" fmla="*/ 2147483646 w 2869"/>
              <a:gd name="T93" fmla="*/ 2147483646 h 1815"/>
              <a:gd name="T94" fmla="*/ 2147483646 w 2869"/>
              <a:gd name="T95" fmla="*/ 2147483646 h 1815"/>
              <a:gd name="T96" fmla="*/ 2147483646 w 2869"/>
              <a:gd name="T97" fmla="*/ 2147483646 h 1815"/>
              <a:gd name="T98" fmla="*/ 2147483646 w 2869"/>
              <a:gd name="T99" fmla="*/ 2147483646 h 1815"/>
              <a:gd name="T100" fmla="*/ 2147483646 w 2869"/>
              <a:gd name="T101" fmla="*/ 2147483646 h 1815"/>
              <a:gd name="T102" fmla="*/ 2147483646 w 2869"/>
              <a:gd name="T103" fmla="*/ 2147483646 h 1815"/>
              <a:gd name="T104" fmla="*/ 2147483646 w 2869"/>
              <a:gd name="T105" fmla="*/ 2147483646 h 1815"/>
              <a:gd name="T106" fmla="*/ 2147483646 w 2869"/>
              <a:gd name="T107" fmla="*/ 2147483646 h 1815"/>
              <a:gd name="T108" fmla="*/ 2147483646 w 2869"/>
              <a:gd name="T109" fmla="*/ 2147483646 h 1815"/>
              <a:gd name="T110" fmla="*/ 2147483646 w 2869"/>
              <a:gd name="T111" fmla="*/ 2147483646 h 1815"/>
              <a:gd name="T112" fmla="*/ 2147483646 w 2869"/>
              <a:gd name="T113" fmla="*/ 2147483646 h 1815"/>
              <a:gd name="T114" fmla="*/ 2147483646 w 2869"/>
              <a:gd name="T115" fmla="*/ 2147483646 h 1815"/>
              <a:gd name="T116" fmla="*/ 2147483646 w 2869"/>
              <a:gd name="T117" fmla="*/ 2147483646 h 1815"/>
              <a:gd name="T118" fmla="*/ 2147483646 w 2869"/>
              <a:gd name="T119" fmla="*/ 2147483646 h 1815"/>
              <a:gd name="T120" fmla="*/ 2147483646 w 2869"/>
              <a:gd name="T121" fmla="*/ 2147483646 h 1815"/>
              <a:gd name="T122" fmla="*/ 2147483646 w 2869"/>
              <a:gd name="T123" fmla="*/ 2147483646 h 18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69"/>
              <a:gd name="T187" fmla="*/ 0 h 1815"/>
              <a:gd name="T188" fmla="*/ 2869 w 2869"/>
              <a:gd name="T189" fmla="*/ 1815 h 18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solidFill>
            <a:schemeClr val="tx1">
              <a:lumMod val="75000"/>
            </a:schemeClr>
          </a:solidFill>
          <a:ln w="3175">
            <a:solidFill>
              <a:schemeClr val="bg1"/>
            </a:solidFill>
            <a:bevel/>
            <a:headEnd/>
            <a:tailEnd/>
          </a:ln>
        </p:spPr>
        <p:txBody>
          <a:bodyPr/>
          <a:lstStyle/>
          <a:p>
            <a:pPr eaLnBrk="1" hangingPunct="1">
              <a:defRPr/>
            </a:pPr>
            <a:endParaRPr lang="zh-CN" altLang="en-US">
              <a:solidFill>
                <a:srgbClr val="333F4F"/>
              </a:solidFill>
            </a:endParaRPr>
          </a:p>
        </p:txBody>
      </p:sp>
      <p:sp>
        <p:nvSpPr>
          <p:cNvPr id="10" name="稻壳儿小白白(http://dwz.cn/Wu2UP)"/>
          <p:cNvSpPr>
            <a:spLocks/>
          </p:cNvSpPr>
          <p:nvPr/>
        </p:nvSpPr>
        <p:spPr bwMode="auto">
          <a:xfrm>
            <a:off x="7421563" y="2636838"/>
            <a:ext cx="752475" cy="481012"/>
          </a:xfrm>
          <a:custGeom>
            <a:avLst/>
            <a:gdLst>
              <a:gd name="T0" fmla="*/ 2147483646 w 2606"/>
              <a:gd name="T1" fmla="*/ 2147483646 h 1671"/>
              <a:gd name="T2" fmla="*/ 2147483646 w 2606"/>
              <a:gd name="T3" fmla="*/ 2147483646 h 1671"/>
              <a:gd name="T4" fmla="*/ 2147483646 w 2606"/>
              <a:gd name="T5" fmla="*/ 2147483646 h 1671"/>
              <a:gd name="T6" fmla="*/ 2147483646 w 2606"/>
              <a:gd name="T7" fmla="*/ 2147483646 h 1671"/>
              <a:gd name="T8" fmla="*/ 2147483646 w 2606"/>
              <a:gd name="T9" fmla="*/ 2147483646 h 1671"/>
              <a:gd name="T10" fmla="*/ 2147483646 w 2606"/>
              <a:gd name="T11" fmla="*/ 2147483646 h 1671"/>
              <a:gd name="T12" fmla="*/ 2147483646 w 2606"/>
              <a:gd name="T13" fmla="*/ 2147483646 h 1671"/>
              <a:gd name="T14" fmla="*/ 2147483646 w 2606"/>
              <a:gd name="T15" fmla="*/ 2147483646 h 1671"/>
              <a:gd name="T16" fmla="*/ 2147483646 w 2606"/>
              <a:gd name="T17" fmla="*/ 2147483646 h 1671"/>
              <a:gd name="T18" fmla="*/ 2147483646 w 2606"/>
              <a:gd name="T19" fmla="*/ 2147483646 h 1671"/>
              <a:gd name="T20" fmla="*/ 2147483646 w 2606"/>
              <a:gd name="T21" fmla="*/ 2147483646 h 1671"/>
              <a:gd name="T22" fmla="*/ 2147483646 w 2606"/>
              <a:gd name="T23" fmla="*/ 2147483646 h 1671"/>
              <a:gd name="T24" fmla="*/ 2147483646 w 2606"/>
              <a:gd name="T25" fmla="*/ 2147483646 h 1671"/>
              <a:gd name="T26" fmla="*/ 2147483646 w 2606"/>
              <a:gd name="T27" fmla="*/ 2147483646 h 1671"/>
              <a:gd name="T28" fmla="*/ 2147483646 w 2606"/>
              <a:gd name="T29" fmla="*/ 2147483646 h 1671"/>
              <a:gd name="T30" fmla="*/ 2147483646 w 2606"/>
              <a:gd name="T31" fmla="*/ 2147483646 h 1671"/>
              <a:gd name="T32" fmla="*/ 2147483646 w 2606"/>
              <a:gd name="T33" fmla="*/ 2147483646 h 1671"/>
              <a:gd name="T34" fmla="*/ 2147483646 w 2606"/>
              <a:gd name="T35" fmla="*/ 2147483646 h 1671"/>
              <a:gd name="T36" fmla="*/ 2147483646 w 2606"/>
              <a:gd name="T37" fmla="*/ 2147483646 h 1671"/>
              <a:gd name="T38" fmla="*/ 2147483646 w 2606"/>
              <a:gd name="T39" fmla="*/ 2147483646 h 1671"/>
              <a:gd name="T40" fmla="*/ 2147483646 w 2606"/>
              <a:gd name="T41" fmla="*/ 2147483646 h 1671"/>
              <a:gd name="T42" fmla="*/ 2147483646 w 2606"/>
              <a:gd name="T43" fmla="*/ 2147483646 h 1671"/>
              <a:gd name="T44" fmla="*/ 2147483646 w 2606"/>
              <a:gd name="T45" fmla="*/ 2147483646 h 1671"/>
              <a:gd name="T46" fmla="*/ 2147483646 w 2606"/>
              <a:gd name="T47" fmla="*/ 2147483646 h 1671"/>
              <a:gd name="T48" fmla="*/ 2147483646 w 2606"/>
              <a:gd name="T49" fmla="*/ 2147483646 h 1671"/>
              <a:gd name="T50" fmla="*/ 2147483646 w 2606"/>
              <a:gd name="T51" fmla="*/ 2147483646 h 1671"/>
              <a:gd name="T52" fmla="*/ 2147483646 w 2606"/>
              <a:gd name="T53" fmla="*/ 2147483646 h 1671"/>
              <a:gd name="T54" fmla="*/ 2147483646 w 2606"/>
              <a:gd name="T55" fmla="*/ 2147483646 h 1671"/>
              <a:gd name="T56" fmla="*/ 2147483646 w 2606"/>
              <a:gd name="T57" fmla="*/ 2147483646 h 1671"/>
              <a:gd name="T58" fmla="*/ 2147483646 w 2606"/>
              <a:gd name="T59" fmla="*/ 2147483646 h 1671"/>
              <a:gd name="T60" fmla="*/ 2147483646 w 2606"/>
              <a:gd name="T61" fmla="*/ 2147483646 h 1671"/>
              <a:gd name="T62" fmla="*/ 2147483646 w 2606"/>
              <a:gd name="T63" fmla="*/ 2147483646 h 1671"/>
              <a:gd name="T64" fmla="*/ 2147483646 w 2606"/>
              <a:gd name="T65" fmla="*/ 2147483646 h 1671"/>
              <a:gd name="T66" fmla="*/ 2147483646 w 2606"/>
              <a:gd name="T67" fmla="*/ 2147483646 h 1671"/>
              <a:gd name="T68" fmla="*/ 2147483646 w 2606"/>
              <a:gd name="T69" fmla="*/ 2147483646 h 1671"/>
              <a:gd name="T70" fmla="*/ 2147483646 w 2606"/>
              <a:gd name="T71" fmla="*/ 2147483646 h 1671"/>
              <a:gd name="T72" fmla="*/ 2147483646 w 2606"/>
              <a:gd name="T73" fmla="*/ 2147483646 h 1671"/>
              <a:gd name="T74" fmla="*/ 2147483646 w 2606"/>
              <a:gd name="T75" fmla="*/ 2147483646 h 1671"/>
              <a:gd name="T76" fmla="*/ 2147483646 w 2606"/>
              <a:gd name="T77" fmla="*/ 2147483646 h 1671"/>
              <a:gd name="T78" fmla="*/ 2147483646 w 2606"/>
              <a:gd name="T79" fmla="*/ 2147483646 h 1671"/>
              <a:gd name="T80" fmla="*/ 2147483646 w 2606"/>
              <a:gd name="T81" fmla="*/ 2147483646 h 1671"/>
              <a:gd name="T82" fmla="*/ 2147483646 w 2606"/>
              <a:gd name="T83" fmla="*/ 2147483646 h 1671"/>
              <a:gd name="T84" fmla="*/ 2147483646 w 2606"/>
              <a:gd name="T85" fmla="*/ 2147483646 h 1671"/>
              <a:gd name="T86" fmla="*/ 2147483646 w 2606"/>
              <a:gd name="T87" fmla="*/ 2147483646 h 1671"/>
              <a:gd name="T88" fmla="*/ 2147483646 w 2606"/>
              <a:gd name="T89" fmla="*/ 2147483646 h 1671"/>
              <a:gd name="T90" fmla="*/ 2147483646 w 2606"/>
              <a:gd name="T91" fmla="*/ 2147483646 h 1671"/>
              <a:gd name="T92" fmla="*/ 2147483646 w 2606"/>
              <a:gd name="T93" fmla="*/ 2147483646 h 1671"/>
              <a:gd name="T94" fmla="*/ 2147483646 w 2606"/>
              <a:gd name="T95" fmla="*/ 2147483646 h 1671"/>
              <a:gd name="T96" fmla="*/ 2147483646 w 2606"/>
              <a:gd name="T97" fmla="*/ 2147483646 h 1671"/>
              <a:gd name="T98" fmla="*/ 2147483646 w 2606"/>
              <a:gd name="T99" fmla="*/ 2147483646 h 1671"/>
              <a:gd name="T100" fmla="*/ 2147483646 w 2606"/>
              <a:gd name="T101" fmla="*/ 2147483646 h 1671"/>
              <a:gd name="T102" fmla="*/ 2147483646 w 2606"/>
              <a:gd name="T103" fmla="*/ 2147483646 h 1671"/>
              <a:gd name="T104" fmla="*/ 2147483646 w 2606"/>
              <a:gd name="T105" fmla="*/ 2147483646 h 1671"/>
              <a:gd name="T106" fmla="*/ 2147483646 w 2606"/>
              <a:gd name="T107" fmla="*/ 2147483646 h 1671"/>
              <a:gd name="T108" fmla="*/ 2147483646 w 2606"/>
              <a:gd name="T109" fmla="*/ 2147483646 h 1671"/>
              <a:gd name="T110" fmla="*/ 2147483646 w 2606"/>
              <a:gd name="T111" fmla="*/ 2147483646 h 1671"/>
              <a:gd name="T112" fmla="*/ 2147483646 w 2606"/>
              <a:gd name="T113" fmla="*/ 2147483646 h 1671"/>
              <a:gd name="T114" fmla="*/ 2147483646 w 2606"/>
              <a:gd name="T115" fmla="*/ 2147483646 h 1671"/>
              <a:gd name="T116" fmla="*/ 2147483646 w 2606"/>
              <a:gd name="T117" fmla="*/ 2147483646 h 1671"/>
              <a:gd name="T118" fmla="*/ 2147483646 w 2606"/>
              <a:gd name="T119" fmla="*/ 2147483646 h 1671"/>
              <a:gd name="T120" fmla="*/ 2147483646 w 2606"/>
              <a:gd name="T121" fmla="*/ 2147483646 h 16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06"/>
              <a:gd name="T184" fmla="*/ 0 h 1671"/>
              <a:gd name="T185" fmla="*/ 2606 w 2606"/>
              <a:gd name="T186" fmla="*/ 1671 h 167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solidFill>
            <a:srgbClr val="2A6D83"/>
          </a:solidFill>
          <a:ln w="3175">
            <a:solidFill>
              <a:schemeClr val="bg1"/>
            </a:solidFill>
            <a:bevel/>
            <a:headEnd/>
            <a:tailEnd/>
          </a:ln>
        </p:spPr>
        <p:txBody>
          <a:bodyPr/>
          <a:lstStyle/>
          <a:p>
            <a:endParaRPr lang="zh-CN" altLang="en-US"/>
          </a:p>
        </p:txBody>
      </p:sp>
      <p:sp>
        <p:nvSpPr>
          <p:cNvPr id="11" name="稻壳儿小白白(http://dwz.cn/Wu2UP)"/>
          <p:cNvSpPr>
            <a:spLocks/>
          </p:cNvSpPr>
          <p:nvPr/>
        </p:nvSpPr>
        <p:spPr bwMode="auto">
          <a:xfrm>
            <a:off x="7453313" y="3097213"/>
            <a:ext cx="512762" cy="646112"/>
          </a:xfrm>
          <a:custGeom>
            <a:avLst/>
            <a:gdLst>
              <a:gd name="T0" fmla="*/ 2147483646 w 1769"/>
              <a:gd name="T1" fmla="*/ 2147483646 h 2242"/>
              <a:gd name="T2" fmla="*/ 2147483646 w 1769"/>
              <a:gd name="T3" fmla="*/ 2147483646 h 2242"/>
              <a:gd name="T4" fmla="*/ 2147483646 w 1769"/>
              <a:gd name="T5" fmla="*/ 2147483646 h 2242"/>
              <a:gd name="T6" fmla="*/ 2147483646 w 1769"/>
              <a:gd name="T7" fmla="*/ 2147483646 h 2242"/>
              <a:gd name="T8" fmla="*/ 2147483646 w 1769"/>
              <a:gd name="T9" fmla="*/ 2147483646 h 2242"/>
              <a:gd name="T10" fmla="*/ 2147483646 w 1769"/>
              <a:gd name="T11" fmla="*/ 2147483646 h 2242"/>
              <a:gd name="T12" fmla="*/ 2147483646 w 1769"/>
              <a:gd name="T13" fmla="*/ 2147483646 h 2242"/>
              <a:gd name="T14" fmla="*/ 2147483646 w 1769"/>
              <a:gd name="T15" fmla="*/ 2147483646 h 2242"/>
              <a:gd name="T16" fmla="*/ 2147483646 w 1769"/>
              <a:gd name="T17" fmla="*/ 2147483646 h 2242"/>
              <a:gd name="T18" fmla="*/ 2147483646 w 1769"/>
              <a:gd name="T19" fmla="*/ 2147483646 h 2242"/>
              <a:gd name="T20" fmla="*/ 2147483646 w 1769"/>
              <a:gd name="T21" fmla="*/ 2147483646 h 2242"/>
              <a:gd name="T22" fmla="*/ 2147483646 w 1769"/>
              <a:gd name="T23" fmla="*/ 2147483646 h 2242"/>
              <a:gd name="T24" fmla="*/ 2147483646 w 1769"/>
              <a:gd name="T25" fmla="*/ 2147483646 h 2242"/>
              <a:gd name="T26" fmla="*/ 2147483646 w 1769"/>
              <a:gd name="T27" fmla="*/ 2147483646 h 2242"/>
              <a:gd name="T28" fmla="*/ 2147483646 w 1769"/>
              <a:gd name="T29" fmla="*/ 2147483646 h 2242"/>
              <a:gd name="T30" fmla="*/ 2147483646 w 1769"/>
              <a:gd name="T31" fmla="*/ 2147483646 h 2242"/>
              <a:gd name="T32" fmla="*/ 2147483646 w 1769"/>
              <a:gd name="T33" fmla="*/ 2147483646 h 2242"/>
              <a:gd name="T34" fmla="*/ 2147483646 w 1769"/>
              <a:gd name="T35" fmla="*/ 2147483646 h 2242"/>
              <a:gd name="T36" fmla="*/ 2147483646 w 1769"/>
              <a:gd name="T37" fmla="*/ 2147483646 h 2242"/>
              <a:gd name="T38" fmla="*/ 2147483646 w 1769"/>
              <a:gd name="T39" fmla="*/ 2147483646 h 2242"/>
              <a:gd name="T40" fmla="*/ 2147483646 w 1769"/>
              <a:gd name="T41" fmla="*/ 2147483646 h 2242"/>
              <a:gd name="T42" fmla="*/ 2147483646 w 1769"/>
              <a:gd name="T43" fmla="*/ 0 h 2242"/>
              <a:gd name="T44" fmla="*/ 2147483646 w 1769"/>
              <a:gd name="T45" fmla="*/ 2147483646 h 2242"/>
              <a:gd name="T46" fmla="*/ 2147483646 w 1769"/>
              <a:gd name="T47" fmla="*/ 2147483646 h 2242"/>
              <a:gd name="T48" fmla="*/ 2147483646 w 1769"/>
              <a:gd name="T49" fmla="*/ 2147483646 h 2242"/>
              <a:gd name="T50" fmla="*/ 2147483646 w 1769"/>
              <a:gd name="T51" fmla="*/ 2147483646 h 2242"/>
              <a:gd name="T52" fmla="*/ 2147483646 w 1769"/>
              <a:gd name="T53" fmla="*/ 2147483646 h 2242"/>
              <a:gd name="T54" fmla="*/ 2147483646 w 1769"/>
              <a:gd name="T55" fmla="*/ 2147483646 h 2242"/>
              <a:gd name="T56" fmla="*/ 2147483646 w 1769"/>
              <a:gd name="T57" fmla="*/ 2147483646 h 2242"/>
              <a:gd name="T58" fmla="*/ 2147483646 w 1769"/>
              <a:gd name="T59" fmla="*/ 2147483646 h 2242"/>
              <a:gd name="T60" fmla="*/ 2147483646 w 1769"/>
              <a:gd name="T61" fmla="*/ 2147483646 h 2242"/>
              <a:gd name="T62" fmla="*/ 2147483646 w 1769"/>
              <a:gd name="T63" fmla="*/ 2147483646 h 2242"/>
              <a:gd name="T64" fmla="*/ 2147483646 w 1769"/>
              <a:gd name="T65" fmla="*/ 2147483646 h 2242"/>
              <a:gd name="T66" fmla="*/ 2147483646 w 1769"/>
              <a:gd name="T67" fmla="*/ 2147483646 h 2242"/>
              <a:gd name="T68" fmla="*/ 2147483646 w 1769"/>
              <a:gd name="T69" fmla="*/ 2147483646 h 2242"/>
              <a:gd name="T70" fmla="*/ 2147483646 w 1769"/>
              <a:gd name="T71" fmla="*/ 2147483646 h 2242"/>
              <a:gd name="T72" fmla="*/ 2147483646 w 1769"/>
              <a:gd name="T73" fmla="*/ 2147483646 h 2242"/>
              <a:gd name="T74" fmla="*/ 2147483646 w 1769"/>
              <a:gd name="T75" fmla="*/ 2147483646 h 2242"/>
              <a:gd name="T76" fmla="*/ 2147483646 w 1769"/>
              <a:gd name="T77" fmla="*/ 2147483646 h 2242"/>
              <a:gd name="T78" fmla="*/ 2147483646 w 1769"/>
              <a:gd name="T79" fmla="*/ 2147483646 h 2242"/>
              <a:gd name="T80" fmla="*/ 2147483646 w 1769"/>
              <a:gd name="T81" fmla="*/ 2147483646 h 2242"/>
              <a:gd name="T82" fmla="*/ 2147483646 w 1769"/>
              <a:gd name="T83" fmla="*/ 2147483646 h 2242"/>
              <a:gd name="T84" fmla="*/ 2147483646 w 1769"/>
              <a:gd name="T85" fmla="*/ 2147483646 h 2242"/>
              <a:gd name="T86" fmla="*/ 2147483646 w 1769"/>
              <a:gd name="T87" fmla="*/ 2147483646 h 2242"/>
              <a:gd name="T88" fmla="*/ 2147483646 w 1769"/>
              <a:gd name="T89" fmla="*/ 2147483646 h 2242"/>
              <a:gd name="T90" fmla="*/ 2147483646 w 1769"/>
              <a:gd name="T91" fmla="*/ 2147483646 h 2242"/>
              <a:gd name="T92" fmla="*/ 2147483646 w 1769"/>
              <a:gd name="T93" fmla="*/ 2147483646 h 2242"/>
              <a:gd name="T94" fmla="*/ 2147483646 w 1769"/>
              <a:gd name="T95" fmla="*/ 2147483646 h 2242"/>
              <a:gd name="T96" fmla="*/ 2147483646 w 1769"/>
              <a:gd name="T97" fmla="*/ 2147483646 h 2242"/>
              <a:gd name="T98" fmla="*/ 2147483646 w 1769"/>
              <a:gd name="T99" fmla="*/ 2147483646 h 2242"/>
              <a:gd name="T100" fmla="*/ 2147483646 w 1769"/>
              <a:gd name="T101" fmla="*/ 2147483646 h 2242"/>
              <a:gd name="T102" fmla="*/ 2147483646 w 1769"/>
              <a:gd name="T103" fmla="*/ 2147483646 h 2242"/>
              <a:gd name="T104" fmla="*/ 2147483646 w 1769"/>
              <a:gd name="T105" fmla="*/ 2147483646 h 2242"/>
              <a:gd name="T106" fmla="*/ 2147483646 w 1769"/>
              <a:gd name="T107" fmla="*/ 2147483646 h 2242"/>
              <a:gd name="T108" fmla="*/ 2147483646 w 1769"/>
              <a:gd name="T109" fmla="*/ 2147483646 h 2242"/>
              <a:gd name="T110" fmla="*/ 2147483646 w 1769"/>
              <a:gd name="T111" fmla="*/ 2147483646 h 2242"/>
              <a:gd name="T112" fmla="*/ 2147483646 w 1769"/>
              <a:gd name="T113" fmla="*/ 2147483646 h 2242"/>
              <a:gd name="T114" fmla="*/ 2147483646 w 1769"/>
              <a:gd name="T115" fmla="*/ 2147483646 h 2242"/>
              <a:gd name="T116" fmla="*/ 2147483646 w 1769"/>
              <a:gd name="T117" fmla="*/ 2147483646 h 2242"/>
              <a:gd name="T118" fmla="*/ 2147483646 w 1769"/>
              <a:gd name="T119" fmla="*/ 2147483646 h 2242"/>
              <a:gd name="T120" fmla="*/ 2147483646 w 1769"/>
              <a:gd name="T121" fmla="*/ 2147483646 h 22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9"/>
              <a:gd name="T184" fmla="*/ 0 h 2242"/>
              <a:gd name="T185" fmla="*/ 1769 w 1769"/>
              <a:gd name="T186" fmla="*/ 2242 h 22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solidFill>
            <a:schemeClr val="tx1">
              <a:lumMod val="75000"/>
            </a:schemeClr>
          </a:solidFill>
          <a:ln w="3175">
            <a:solidFill>
              <a:schemeClr val="bg1"/>
            </a:solidFill>
            <a:bevel/>
            <a:headEnd/>
            <a:tailEnd/>
          </a:ln>
        </p:spPr>
        <p:txBody>
          <a:bodyPr/>
          <a:lstStyle/>
          <a:p>
            <a:pPr eaLnBrk="1" hangingPunct="1">
              <a:defRPr/>
            </a:pPr>
            <a:endParaRPr lang="zh-CN" altLang="en-US">
              <a:solidFill>
                <a:srgbClr val="333F4F"/>
              </a:solidFill>
            </a:endParaRPr>
          </a:p>
        </p:txBody>
      </p:sp>
      <p:sp>
        <p:nvSpPr>
          <p:cNvPr id="12" name="稻壳儿小白白(http://dwz.cn/Wu2UP)"/>
          <p:cNvSpPr>
            <a:spLocks/>
          </p:cNvSpPr>
          <p:nvPr/>
        </p:nvSpPr>
        <p:spPr bwMode="auto">
          <a:xfrm>
            <a:off x="6969125" y="2341563"/>
            <a:ext cx="419100" cy="784225"/>
          </a:xfrm>
          <a:custGeom>
            <a:avLst/>
            <a:gdLst>
              <a:gd name="T0" fmla="*/ 2147483646 w 1396"/>
              <a:gd name="T1" fmla="*/ 2147483646 h 2738"/>
              <a:gd name="T2" fmla="*/ 2147483646 w 1396"/>
              <a:gd name="T3" fmla="*/ 2147483646 h 2738"/>
              <a:gd name="T4" fmla="*/ 2147483646 w 1396"/>
              <a:gd name="T5" fmla="*/ 2147483646 h 2738"/>
              <a:gd name="T6" fmla="*/ 2147483646 w 1396"/>
              <a:gd name="T7" fmla="*/ 2147483646 h 2738"/>
              <a:gd name="T8" fmla="*/ 2147483646 w 1396"/>
              <a:gd name="T9" fmla="*/ 2147483646 h 2738"/>
              <a:gd name="T10" fmla="*/ 2147483646 w 1396"/>
              <a:gd name="T11" fmla="*/ 2147483646 h 2738"/>
              <a:gd name="T12" fmla="*/ 2147483646 w 1396"/>
              <a:gd name="T13" fmla="*/ 2147483646 h 2738"/>
              <a:gd name="T14" fmla="*/ 2147483646 w 1396"/>
              <a:gd name="T15" fmla="*/ 2147483646 h 2738"/>
              <a:gd name="T16" fmla="*/ 2147483646 w 1396"/>
              <a:gd name="T17" fmla="*/ 2147483646 h 2738"/>
              <a:gd name="T18" fmla="*/ 2147483646 w 1396"/>
              <a:gd name="T19" fmla="*/ 2147483646 h 2738"/>
              <a:gd name="T20" fmla="*/ 2147483646 w 1396"/>
              <a:gd name="T21" fmla="*/ 2147483646 h 2738"/>
              <a:gd name="T22" fmla="*/ 2147483646 w 1396"/>
              <a:gd name="T23" fmla="*/ 2147483646 h 2738"/>
              <a:gd name="T24" fmla="*/ 2147483646 w 1396"/>
              <a:gd name="T25" fmla="*/ 2147483646 h 2738"/>
              <a:gd name="T26" fmla="*/ 2147483646 w 1396"/>
              <a:gd name="T27" fmla="*/ 2147483646 h 2738"/>
              <a:gd name="T28" fmla="*/ 2147483646 w 1396"/>
              <a:gd name="T29" fmla="*/ 2147483646 h 2738"/>
              <a:gd name="T30" fmla="*/ 2147483646 w 1396"/>
              <a:gd name="T31" fmla="*/ 2147483646 h 2738"/>
              <a:gd name="T32" fmla="*/ 2147483646 w 1396"/>
              <a:gd name="T33" fmla="*/ 2147483646 h 2738"/>
              <a:gd name="T34" fmla="*/ 2147483646 w 1396"/>
              <a:gd name="T35" fmla="*/ 2147483646 h 2738"/>
              <a:gd name="T36" fmla="*/ 2147483646 w 1396"/>
              <a:gd name="T37" fmla="*/ 2147483646 h 2738"/>
              <a:gd name="T38" fmla="*/ 2147483646 w 1396"/>
              <a:gd name="T39" fmla="*/ 2147483646 h 2738"/>
              <a:gd name="T40" fmla="*/ 2147483646 w 1396"/>
              <a:gd name="T41" fmla="*/ 2147483646 h 2738"/>
              <a:gd name="T42" fmla="*/ 2147483646 w 1396"/>
              <a:gd name="T43" fmla="*/ 2147483646 h 2738"/>
              <a:gd name="T44" fmla="*/ 2147483646 w 1396"/>
              <a:gd name="T45" fmla="*/ 2147483646 h 2738"/>
              <a:gd name="T46" fmla="*/ 2147483646 w 1396"/>
              <a:gd name="T47" fmla="*/ 2147483646 h 2738"/>
              <a:gd name="T48" fmla="*/ 2147483646 w 1396"/>
              <a:gd name="T49" fmla="*/ 2147483646 h 2738"/>
              <a:gd name="T50" fmla="*/ 2147483646 w 1396"/>
              <a:gd name="T51" fmla="*/ 2147483646 h 2738"/>
              <a:gd name="T52" fmla="*/ 2147483646 w 1396"/>
              <a:gd name="T53" fmla="*/ 2147483646 h 2738"/>
              <a:gd name="T54" fmla="*/ 2147483646 w 1396"/>
              <a:gd name="T55" fmla="*/ 2147483646 h 2738"/>
              <a:gd name="T56" fmla="*/ 2147483646 w 1396"/>
              <a:gd name="T57" fmla="*/ 2147483646 h 2738"/>
              <a:gd name="T58" fmla="*/ 2147483646 w 1396"/>
              <a:gd name="T59" fmla="*/ 2147483646 h 2738"/>
              <a:gd name="T60" fmla="*/ 2147483646 w 1396"/>
              <a:gd name="T61" fmla="*/ 2147483646 h 2738"/>
              <a:gd name="T62" fmla="*/ 2147483646 w 1396"/>
              <a:gd name="T63" fmla="*/ 2147483646 h 2738"/>
              <a:gd name="T64" fmla="*/ 2147483646 w 1396"/>
              <a:gd name="T65" fmla="*/ 2147483646 h 2738"/>
              <a:gd name="T66" fmla="*/ 2147483646 w 1396"/>
              <a:gd name="T67" fmla="*/ 2147483646 h 2738"/>
              <a:gd name="T68" fmla="*/ 2147483646 w 1396"/>
              <a:gd name="T69" fmla="*/ 2147483646 h 2738"/>
              <a:gd name="T70" fmla="*/ 2147483646 w 1396"/>
              <a:gd name="T71" fmla="*/ 2147483646 h 2738"/>
              <a:gd name="T72" fmla="*/ 2147483646 w 1396"/>
              <a:gd name="T73" fmla="*/ 2147483646 h 2738"/>
              <a:gd name="T74" fmla="*/ 2147483646 w 1396"/>
              <a:gd name="T75" fmla="*/ 2147483646 h 2738"/>
              <a:gd name="T76" fmla="*/ 2147483646 w 1396"/>
              <a:gd name="T77" fmla="*/ 2147483646 h 2738"/>
              <a:gd name="T78" fmla="*/ 2147483646 w 1396"/>
              <a:gd name="T79" fmla="*/ 2147483646 h 2738"/>
              <a:gd name="T80" fmla="*/ 2147483646 w 1396"/>
              <a:gd name="T81" fmla="*/ 2147483646 h 2738"/>
              <a:gd name="T82" fmla="*/ 2147483646 w 1396"/>
              <a:gd name="T83" fmla="*/ 2147483646 h 2738"/>
              <a:gd name="T84" fmla="*/ 2147483646 w 1396"/>
              <a:gd name="T85" fmla="*/ 2147483646 h 2738"/>
              <a:gd name="T86" fmla="*/ 2147483646 w 1396"/>
              <a:gd name="T87" fmla="*/ 2147483646 h 2738"/>
              <a:gd name="T88" fmla="*/ 2147483646 w 1396"/>
              <a:gd name="T89" fmla="*/ 2147483646 h 2738"/>
              <a:gd name="T90" fmla="*/ 2147483646 w 1396"/>
              <a:gd name="T91" fmla="*/ 2147483646 h 2738"/>
              <a:gd name="T92" fmla="*/ 2147483646 w 1396"/>
              <a:gd name="T93" fmla="*/ 2147483646 h 2738"/>
              <a:gd name="T94" fmla="*/ 2147483646 w 1396"/>
              <a:gd name="T95" fmla="*/ 2147483646 h 2738"/>
              <a:gd name="T96" fmla="*/ 2147483646 w 1396"/>
              <a:gd name="T97" fmla="*/ 2147483646 h 2738"/>
              <a:gd name="T98" fmla="*/ 2147483646 w 1396"/>
              <a:gd name="T99" fmla="*/ 2147483646 h 2738"/>
              <a:gd name="T100" fmla="*/ 2147483646 w 1396"/>
              <a:gd name="T101" fmla="*/ 2147483646 h 2738"/>
              <a:gd name="T102" fmla="*/ 2147483646 w 1396"/>
              <a:gd name="T103" fmla="*/ 2147483646 h 2738"/>
              <a:gd name="T104" fmla="*/ 2147483646 w 1396"/>
              <a:gd name="T105" fmla="*/ 2147483646 h 2738"/>
              <a:gd name="T106" fmla="*/ 2147483646 w 1396"/>
              <a:gd name="T107" fmla="*/ 2147483646 h 2738"/>
              <a:gd name="T108" fmla="*/ 2147483646 w 1396"/>
              <a:gd name="T109" fmla="*/ 2147483646 h 2738"/>
              <a:gd name="T110" fmla="*/ 2147483646 w 1396"/>
              <a:gd name="T111" fmla="*/ 2147483646 h 2738"/>
              <a:gd name="T112" fmla="*/ 2147483646 w 1396"/>
              <a:gd name="T113" fmla="*/ 2147483646 h 2738"/>
              <a:gd name="T114" fmla="*/ 2147483646 w 1396"/>
              <a:gd name="T115" fmla="*/ 2147483646 h 2738"/>
              <a:gd name="T116" fmla="*/ 2147483646 w 1396"/>
              <a:gd name="T117" fmla="*/ 2147483646 h 2738"/>
              <a:gd name="T118" fmla="*/ 2147483646 w 1396"/>
              <a:gd name="T119" fmla="*/ 2147483646 h 2738"/>
              <a:gd name="T120" fmla="*/ 2147483646 w 1396"/>
              <a:gd name="T121" fmla="*/ 2147483646 h 27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96"/>
              <a:gd name="T184" fmla="*/ 0 h 2738"/>
              <a:gd name="T185" fmla="*/ 1396 w 1396"/>
              <a:gd name="T186" fmla="*/ 2738 h 27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solidFill>
            <a:schemeClr val="tx1">
              <a:lumMod val="75000"/>
            </a:schemeClr>
          </a:solidFill>
          <a:ln w="3175">
            <a:solidFill>
              <a:schemeClr val="bg1"/>
            </a:solidFill>
            <a:bevel/>
            <a:headEnd/>
            <a:tailEnd/>
          </a:ln>
        </p:spPr>
        <p:txBody>
          <a:bodyPr/>
          <a:lstStyle/>
          <a:p>
            <a:pPr eaLnBrk="1" hangingPunct="1">
              <a:defRPr/>
            </a:pPr>
            <a:endParaRPr lang="zh-CN" altLang="en-US">
              <a:solidFill>
                <a:srgbClr val="333F4F"/>
              </a:solidFill>
            </a:endParaRPr>
          </a:p>
        </p:txBody>
      </p:sp>
      <p:sp>
        <p:nvSpPr>
          <p:cNvPr id="13" name="稻壳儿小白白(http://dwz.cn/Wu2UP)"/>
          <p:cNvSpPr>
            <a:spLocks/>
          </p:cNvSpPr>
          <p:nvPr/>
        </p:nvSpPr>
        <p:spPr bwMode="auto">
          <a:xfrm>
            <a:off x="7962900" y="1571625"/>
            <a:ext cx="876300" cy="647700"/>
          </a:xfrm>
          <a:custGeom>
            <a:avLst/>
            <a:gdLst>
              <a:gd name="T0" fmla="*/ 2147483646 w 3070"/>
              <a:gd name="T1" fmla="*/ 2147483646 h 2270"/>
              <a:gd name="T2" fmla="*/ 2147483646 w 3070"/>
              <a:gd name="T3" fmla="*/ 2147483646 h 2270"/>
              <a:gd name="T4" fmla="*/ 2147483646 w 3070"/>
              <a:gd name="T5" fmla="*/ 2147483646 h 2270"/>
              <a:gd name="T6" fmla="*/ 2147483646 w 3070"/>
              <a:gd name="T7" fmla="*/ 2147483646 h 2270"/>
              <a:gd name="T8" fmla="*/ 2147483646 w 3070"/>
              <a:gd name="T9" fmla="*/ 2147483646 h 2270"/>
              <a:gd name="T10" fmla="*/ 2147483646 w 3070"/>
              <a:gd name="T11" fmla="*/ 2147483646 h 2270"/>
              <a:gd name="T12" fmla="*/ 2147483646 w 3070"/>
              <a:gd name="T13" fmla="*/ 2147483646 h 2270"/>
              <a:gd name="T14" fmla="*/ 2147483646 w 3070"/>
              <a:gd name="T15" fmla="*/ 2147483646 h 2270"/>
              <a:gd name="T16" fmla="*/ 2147483646 w 3070"/>
              <a:gd name="T17" fmla="*/ 2147483646 h 2270"/>
              <a:gd name="T18" fmla="*/ 2147483646 w 3070"/>
              <a:gd name="T19" fmla="*/ 2147483646 h 2270"/>
              <a:gd name="T20" fmla="*/ 2147483646 w 3070"/>
              <a:gd name="T21" fmla="*/ 2147483646 h 2270"/>
              <a:gd name="T22" fmla="*/ 2147483646 w 3070"/>
              <a:gd name="T23" fmla="*/ 2147483646 h 2270"/>
              <a:gd name="T24" fmla="*/ 2147483646 w 3070"/>
              <a:gd name="T25" fmla="*/ 2147483646 h 2270"/>
              <a:gd name="T26" fmla="*/ 2147483646 w 3070"/>
              <a:gd name="T27" fmla="*/ 2147483646 h 2270"/>
              <a:gd name="T28" fmla="*/ 2147483646 w 3070"/>
              <a:gd name="T29" fmla="*/ 2147483646 h 2270"/>
              <a:gd name="T30" fmla="*/ 2147483646 w 3070"/>
              <a:gd name="T31" fmla="*/ 2147483646 h 2270"/>
              <a:gd name="T32" fmla="*/ 2147483646 w 3070"/>
              <a:gd name="T33" fmla="*/ 2147483646 h 2270"/>
              <a:gd name="T34" fmla="*/ 2147483646 w 3070"/>
              <a:gd name="T35" fmla="*/ 2147483646 h 2270"/>
              <a:gd name="T36" fmla="*/ 2147483646 w 3070"/>
              <a:gd name="T37" fmla="*/ 2147483646 h 2270"/>
              <a:gd name="T38" fmla="*/ 2147483646 w 3070"/>
              <a:gd name="T39" fmla="*/ 2147483646 h 2270"/>
              <a:gd name="T40" fmla="*/ 2147483646 w 3070"/>
              <a:gd name="T41" fmla="*/ 2147483646 h 2270"/>
              <a:gd name="T42" fmla="*/ 2147483646 w 3070"/>
              <a:gd name="T43" fmla="*/ 2147483646 h 2270"/>
              <a:gd name="T44" fmla="*/ 2147483646 w 3070"/>
              <a:gd name="T45" fmla="*/ 2147483646 h 2270"/>
              <a:gd name="T46" fmla="*/ 2147483646 w 3070"/>
              <a:gd name="T47" fmla="*/ 2147483646 h 2270"/>
              <a:gd name="T48" fmla="*/ 2147483646 w 3070"/>
              <a:gd name="T49" fmla="*/ 2147483646 h 2270"/>
              <a:gd name="T50" fmla="*/ 2147483646 w 3070"/>
              <a:gd name="T51" fmla="*/ 2147483646 h 2270"/>
              <a:gd name="T52" fmla="*/ 2147483646 w 3070"/>
              <a:gd name="T53" fmla="*/ 2147483646 h 2270"/>
              <a:gd name="T54" fmla="*/ 2147483646 w 3070"/>
              <a:gd name="T55" fmla="*/ 2147483646 h 2270"/>
              <a:gd name="T56" fmla="*/ 2147483646 w 3070"/>
              <a:gd name="T57" fmla="*/ 2147483646 h 2270"/>
              <a:gd name="T58" fmla="*/ 2147483646 w 3070"/>
              <a:gd name="T59" fmla="*/ 2147483646 h 2270"/>
              <a:gd name="T60" fmla="*/ 2147483646 w 3070"/>
              <a:gd name="T61" fmla="*/ 2147483646 h 2270"/>
              <a:gd name="T62" fmla="*/ 2147483646 w 3070"/>
              <a:gd name="T63" fmla="*/ 2147483646 h 2270"/>
              <a:gd name="T64" fmla="*/ 2147483646 w 3070"/>
              <a:gd name="T65" fmla="*/ 2147483646 h 2270"/>
              <a:gd name="T66" fmla="*/ 2147483646 w 3070"/>
              <a:gd name="T67" fmla="*/ 2147483646 h 2270"/>
              <a:gd name="T68" fmla="*/ 2147483646 w 3070"/>
              <a:gd name="T69" fmla="*/ 2147483646 h 2270"/>
              <a:gd name="T70" fmla="*/ 2147483646 w 3070"/>
              <a:gd name="T71" fmla="*/ 2147483646 h 2270"/>
              <a:gd name="T72" fmla="*/ 2147483646 w 3070"/>
              <a:gd name="T73" fmla="*/ 2147483646 h 2270"/>
              <a:gd name="T74" fmla="*/ 2147483646 w 3070"/>
              <a:gd name="T75" fmla="*/ 2147483646 h 2270"/>
              <a:gd name="T76" fmla="*/ 2147483646 w 3070"/>
              <a:gd name="T77" fmla="*/ 2147483646 h 2270"/>
              <a:gd name="T78" fmla="*/ 2147483646 w 3070"/>
              <a:gd name="T79" fmla="*/ 2147483646 h 2270"/>
              <a:gd name="T80" fmla="*/ 2147483646 w 3070"/>
              <a:gd name="T81" fmla="*/ 2147483646 h 2270"/>
              <a:gd name="T82" fmla="*/ 2147483646 w 3070"/>
              <a:gd name="T83" fmla="*/ 2147483646 h 2270"/>
              <a:gd name="T84" fmla="*/ 2147483646 w 3070"/>
              <a:gd name="T85" fmla="*/ 2147483646 h 2270"/>
              <a:gd name="T86" fmla="*/ 2147483646 w 3070"/>
              <a:gd name="T87" fmla="*/ 2147483646 h 2270"/>
              <a:gd name="T88" fmla="*/ 2147483646 w 3070"/>
              <a:gd name="T89" fmla="*/ 2147483646 h 2270"/>
              <a:gd name="T90" fmla="*/ 2147483646 w 3070"/>
              <a:gd name="T91" fmla="*/ 2147483646 h 2270"/>
              <a:gd name="T92" fmla="*/ 2147483646 w 3070"/>
              <a:gd name="T93" fmla="*/ 2147483646 h 2270"/>
              <a:gd name="T94" fmla="*/ 2147483646 w 3070"/>
              <a:gd name="T95" fmla="*/ 2147483646 h 2270"/>
              <a:gd name="T96" fmla="*/ 2147483646 w 3070"/>
              <a:gd name="T97" fmla="*/ 2147483646 h 2270"/>
              <a:gd name="T98" fmla="*/ 2147483646 w 3070"/>
              <a:gd name="T99" fmla="*/ 2147483646 h 2270"/>
              <a:gd name="T100" fmla="*/ 2147483646 w 3070"/>
              <a:gd name="T101" fmla="*/ 2147483646 h 2270"/>
              <a:gd name="T102" fmla="*/ 2147483646 w 3070"/>
              <a:gd name="T103" fmla="*/ 2147483646 h 2270"/>
              <a:gd name="T104" fmla="*/ 2147483646 w 3070"/>
              <a:gd name="T105" fmla="*/ 2147483646 h 2270"/>
              <a:gd name="T106" fmla="*/ 2147483646 w 3070"/>
              <a:gd name="T107" fmla="*/ 2147483646 h 2270"/>
              <a:gd name="T108" fmla="*/ 2147483646 w 3070"/>
              <a:gd name="T109" fmla="*/ 2147483646 h 2270"/>
              <a:gd name="T110" fmla="*/ 2147483646 w 3070"/>
              <a:gd name="T111" fmla="*/ 2147483646 h 2270"/>
              <a:gd name="T112" fmla="*/ 2147483646 w 3070"/>
              <a:gd name="T113" fmla="*/ 2147483646 h 2270"/>
              <a:gd name="T114" fmla="*/ 2147483646 w 3070"/>
              <a:gd name="T115" fmla="*/ 2147483646 h 2270"/>
              <a:gd name="T116" fmla="*/ 2147483646 w 3070"/>
              <a:gd name="T117" fmla="*/ 2147483646 h 2270"/>
              <a:gd name="T118" fmla="*/ 2147483646 w 3070"/>
              <a:gd name="T119" fmla="*/ 2147483646 h 2270"/>
              <a:gd name="T120" fmla="*/ 2147483646 w 3070"/>
              <a:gd name="T121" fmla="*/ 2147483646 h 22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0"/>
              <a:gd name="T184" fmla="*/ 0 h 2270"/>
              <a:gd name="T185" fmla="*/ 3070 w 3070"/>
              <a:gd name="T186" fmla="*/ 2270 h 227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solidFill>
            <a:srgbClr val="2A6D83"/>
          </a:solidFill>
          <a:ln w="3175">
            <a:solidFill>
              <a:schemeClr val="bg1"/>
            </a:solidFill>
            <a:bevel/>
            <a:headEnd/>
            <a:tailEnd/>
          </a:ln>
        </p:spPr>
        <p:txBody>
          <a:bodyPr/>
          <a:lstStyle/>
          <a:p>
            <a:endParaRPr lang="zh-CN" altLang="en-US"/>
          </a:p>
        </p:txBody>
      </p:sp>
      <p:sp>
        <p:nvSpPr>
          <p:cNvPr id="14" name="稻壳儿小白白(http://dwz.cn/Wu2UP)"/>
          <p:cNvSpPr>
            <a:spLocks/>
          </p:cNvSpPr>
          <p:nvPr/>
        </p:nvSpPr>
        <p:spPr bwMode="auto">
          <a:xfrm>
            <a:off x="6805613" y="3689350"/>
            <a:ext cx="612775" cy="674688"/>
          </a:xfrm>
          <a:custGeom>
            <a:avLst/>
            <a:gdLst>
              <a:gd name="T0" fmla="*/ 2147483646 w 2092"/>
              <a:gd name="T1" fmla="*/ 2147483646 h 2386"/>
              <a:gd name="T2" fmla="*/ 2147483646 w 2092"/>
              <a:gd name="T3" fmla="*/ 2147483646 h 2386"/>
              <a:gd name="T4" fmla="*/ 2147483646 w 2092"/>
              <a:gd name="T5" fmla="*/ 2147483646 h 2386"/>
              <a:gd name="T6" fmla="*/ 2147483646 w 2092"/>
              <a:gd name="T7" fmla="*/ 2147483646 h 2386"/>
              <a:gd name="T8" fmla="*/ 2147483646 w 2092"/>
              <a:gd name="T9" fmla="*/ 2147483646 h 2386"/>
              <a:gd name="T10" fmla="*/ 2147483646 w 2092"/>
              <a:gd name="T11" fmla="*/ 2147483646 h 2386"/>
              <a:gd name="T12" fmla="*/ 2147483646 w 2092"/>
              <a:gd name="T13" fmla="*/ 2147483646 h 2386"/>
              <a:gd name="T14" fmla="*/ 2147483646 w 2092"/>
              <a:gd name="T15" fmla="*/ 2147483646 h 2386"/>
              <a:gd name="T16" fmla="*/ 2147483646 w 2092"/>
              <a:gd name="T17" fmla="*/ 2147483646 h 2386"/>
              <a:gd name="T18" fmla="*/ 2147483646 w 2092"/>
              <a:gd name="T19" fmla="*/ 2147483646 h 2386"/>
              <a:gd name="T20" fmla="*/ 2147483646 w 2092"/>
              <a:gd name="T21" fmla="*/ 2147483646 h 2386"/>
              <a:gd name="T22" fmla="*/ 2147483646 w 2092"/>
              <a:gd name="T23" fmla="*/ 2147483646 h 2386"/>
              <a:gd name="T24" fmla="*/ 2147483646 w 2092"/>
              <a:gd name="T25" fmla="*/ 2147483646 h 2386"/>
              <a:gd name="T26" fmla="*/ 2147483646 w 2092"/>
              <a:gd name="T27" fmla="*/ 2147483646 h 2386"/>
              <a:gd name="T28" fmla="*/ 2147483646 w 2092"/>
              <a:gd name="T29" fmla="*/ 2147483646 h 2386"/>
              <a:gd name="T30" fmla="*/ 2147483646 w 2092"/>
              <a:gd name="T31" fmla="*/ 2147483646 h 2386"/>
              <a:gd name="T32" fmla="*/ 2147483646 w 2092"/>
              <a:gd name="T33" fmla="*/ 2147483646 h 2386"/>
              <a:gd name="T34" fmla="*/ 2147483646 w 2092"/>
              <a:gd name="T35" fmla="*/ 2147483646 h 2386"/>
              <a:gd name="T36" fmla="*/ 2147483646 w 2092"/>
              <a:gd name="T37" fmla="*/ 2147483646 h 2386"/>
              <a:gd name="T38" fmla="*/ 2147483646 w 2092"/>
              <a:gd name="T39" fmla="*/ 2147483646 h 2386"/>
              <a:gd name="T40" fmla="*/ 2147483646 w 2092"/>
              <a:gd name="T41" fmla="*/ 2147483646 h 2386"/>
              <a:gd name="T42" fmla="*/ 2147483646 w 2092"/>
              <a:gd name="T43" fmla="*/ 2147483646 h 2386"/>
              <a:gd name="T44" fmla="*/ 2147483646 w 2092"/>
              <a:gd name="T45" fmla="*/ 2147483646 h 2386"/>
              <a:gd name="T46" fmla="*/ 2147483646 w 2092"/>
              <a:gd name="T47" fmla="*/ 2147483646 h 2386"/>
              <a:gd name="T48" fmla="*/ 2147483646 w 2092"/>
              <a:gd name="T49" fmla="*/ 2147483646 h 2386"/>
              <a:gd name="T50" fmla="*/ 2147483646 w 2092"/>
              <a:gd name="T51" fmla="*/ 2147483646 h 2386"/>
              <a:gd name="T52" fmla="*/ 2147483646 w 2092"/>
              <a:gd name="T53" fmla="*/ 2147483646 h 2386"/>
              <a:gd name="T54" fmla="*/ 2147483646 w 2092"/>
              <a:gd name="T55" fmla="*/ 2147483646 h 2386"/>
              <a:gd name="T56" fmla="*/ 2147483646 w 2092"/>
              <a:gd name="T57" fmla="*/ 2147483646 h 2386"/>
              <a:gd name="T58" fmla="*/ 2147483646 w 2092"/>
              <a:gd name="T59" fmla="*/ 2147483646 h 2386"/>
              <a:gd name="T60" fmla="*/ 2147483646 w 2092"/>
              <a:gd name="T61" fmla="*/ 2147483646 h 2386"/>
              <a:gd name="T62" fmla="*/ 2147483646 w 2092"/>
              <a:gd name="T63" fmla="*/ 2147483646 h 2386"/>
              <a:gd name="T64" fmla="*/ 2147483646 w 2092"/>
              <a:gd name="T65" fmla="*/ 2147483646 h 2386"/>
              <a:gd name="T66" fmla="*/ 2147483646 w 2092"/>
              <a:gd name="T67" fmla="*/ 2147483646 h 2386"/>
              <a:gd name="T68" fmla="*/ 2147483646 w 2092"/>
              <a:gd name="T69" fmla="*/ 2147483646 h 2386"/>
              <a:gd name="T70" fmla="*/ 2147483646 w 2092"/>
              <a:gd name="T71" fmla="*/ 2147483646 h 2386"/>
              <a:gd name="T72" fmla="*/ 2147483646 w 2092"/>
              <a:gd name="T73" fmla="*/ 2147483646 h 2386"/>
              <a:gd name="T74" fmla="*/ 2147483646 w 2092"/>
              <a:gd name="T75" fmla="*/ 2147483646 h 2386"/>
              <a:gd name="T76" fmla="*/ 2147483646 w 2092"/>
              <a:gd name="T77" fmla="*/ 2147483646 h 2386"/>
              <a:gd name="T78" fmla="*/ 2147483646 w 2092"/>
              <a:gd name="T79" fmla="*/ 2147483646 h 2386"/>
              <a:gd name="T80" fmla="*/ 2147483646 w 2092"/>
              <a:gd name="T81" fmla="*/ 2147483646 h 2386"/>
              <a:gd name="T82" fmla="*/ 2147483646 w 2092"/>
              <a:gd name="T83" fmla="*/ 2147483646 h 2386"/>
              <a:gd name="T84" fmla="*/ 2147483646 w 2092"/>
              <a:gd name="T85" fmla="*/ 2147483646 h 2386"/>
              <a:gd name="T86" fmla="*/ 2147483646 w 2092"/>
              <a:gd name="T87" fmla="*/ 2147483646 h 2386"/>
              <a:gd name="T88" fmla="*/ 2147483646 w 2092"/>
              <a:gd name="T89" fmla="*/ 2147483646 h 2386"/>
              <a:gd name="T90" fmla="*/ 2147483646 w 2092"/>
              <a:gd name="T91" fmla="*/ 2147483646 h 2386"/>
              <a:gd name="T92" fmla="*/ 2147483646 w 2092"/>
              <a:gd name="T93" fmla="*/ 2147483646 h 2386"/>
              <a:gd name="T94" fmla="*/ 2147483646 w 2092"/>
              <a:gd name="T95" fmla="*/ 2147483646 h 2386"/>
              <a:gd name="T96" fmla="*/ 2147483646 w 2092"/>
              <a:gd name="T97" fmla="*/ 2147483646 h 2386"/>
              <a:gd name="T98" fmla="*/ 2147483646 w 2092"/>
              <a:gd name="T99" fmla="*/ 2147483646 h 2386"/>
              <a:gd name="T100" fmla="*/ 2147483646 w 2092"/>
              <a:gd name="T101" fmla="*/ 2147483646 h 2386"/>
              <a:gd name="T102" fmla="*/ 2147483646 w 2092"/>
              <a:gd name="T103" fmla="*/ 2147483646 h 2386"/>
              <a:gd name="T104" fmla="*/ 2147483646 w 2092"/>
              <a:gd name="T105" fmla="*/ 2147483646 h 2386"/>
              <a:gd name="T106" fmla="*/ 2147483646 w 2092"/>
              <a:gd name="T107" fmla="*/ 2147483646 h 2386"/>
              <a:gd name="T108" fmla="*/ 2147483646 w 2092"/>
              <a:gd name="T109" fmla="*/ 2147483646 h 2386"/>
              <a:gd name="T110" fmla="*/ 2147483646 w 2092"/>
              <a:gd name="T111" fmla="*/ 2147483646 h 2386"/>
              <a:gd name="T112" fmla="*/ 2147483646 w 2092"/>
              <a:gd name="T113" fmla="*/ 2147483646 h 2386"/>
              <a:gd name="T114" fmla="*/ 2147483646 w 2092"/>
              <a:gd name="T115" fmla="*/ 2147483646 h 2386"/>
              <a:gd name="T116" fmla="*/ 2147483646 w 2092"/>
              <a:gd name="T117" fmla="*/ 2147483646 h 2386"/>
              <a:gd name="T118" fmla="*/ 2147483646 w 2092"/>
              <a:gd name="T119" fmla="*/ 2147483646 h 2386"/>
              <a:gd name="T120" fmla="*/ 2147483646 w 2092"/>
              <a:gd name="T121" fmla="*/ 2147483646 h 2386"/>
              <a:gd name="T122" fmla="*/ 2147483646 w 2092"/>
              <a:gd name="T123" fmla="*/ 2147483646 h 2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92"/>
              <a:gd name="T187" fmla="*/ 0 h 2386"/>
              <a:gd name="T188" fmla="*/ 2092 w 2092"/>
              <a:gd name="T189" fmla="*/ 2386 h 2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solidFill>
            <a:schemeClr val="tx1">
              <a:lumMod val="75000"/>
            </a:schemeClr>
          </a:solidFill>
          <a:ln w="3175">
            <a:solidFill>
              <a:schemeClr val="bg1"/>
            </a:solidFill>
            <a:bevel/>
            <a:headEnd/>
            <a:tailEnd/>
          </a:ln>
        </p:spPr>
        <p:txBody>
          <a:bodyPr/>
          <a:lstStyle/>
          <a:p>
            <a:pPr eaLnBrk="1" hangingPunct="1">
              <a:defRPr/>
            </a:pPr>
            <a:endParaRPr lang="zh-CN" altLang="en-US">
              <a:solidFill>
                <a:srgbClr val="333F4F"/>
              </a:solidFill>
            </a:endParaRPr>
          </a:p>
        </p:txBody>
      </p:sp>
      <p:sp>
        <p:nvSpPr>
          <p:cNvPr id="15" name="稻壳儿小白白(http://dwz.cn/Wu2UP)"/>
          <p:cNvSpPr>
            <a:spLocks/>
          </p:cNvSpPr>
          <p:nvPr/>
        </p:nvSpPr>
        <p:spPr bwMode="auto">
          <a:xfrm>
            <a:off x="7585075" y="3021013"/>
            <a:ext cx="598488" cy="522287"/>
          </a:xfrm>
          <a:custGeom>
            <a:avLst/>
            <a:gdLst>
              <a:gd name="T0" fmla="*/ 2147483646 w 2079"/>
              <a:gd name="T1" fmla="*/ 2147483646 h 1843"/>
              <a:gd name="T2" fmla="*/ 2147483646 w 2079"/>
              <a:gd name="T3" fmla="*/ 2147483646 h 1843"/>
              <a:gd name="T4" fmla="*/ 2147483646 w 2079"/>
              <a:gd name="T5" fmla="*/ 2147483646 h 1843"/>
              <a:gd name="T6" fmla="*/ 2147483646 w 2079"/>
              <a:gd name="T7" fmla="*/ 2147483646 h 1843"/>
              <a:gd name="T8" fmla="*/ 2147483646 w 2079"/>
              <a:gd name="T9" fmla="*/ 2147483646 h 1843"/>
              <a:gd name="T10" fmla="*/ 2147483646 w 2079"/>
              <a:gd name="T11" fmla="*/ 2147483646 h 1843"/>
              <a:gd name="T12" fmla="*/ 2147483646 w 2079"/>
              <a:gd name="T13" fmla="*/ 2147483646 h 1843"/>
              <a:gd name="T14" fmla="*/ 2147483646 w 2079"/>
              <a:gd name="T15" fmla="*/ 2147483646 h 1843"/>
              <a:gd name="T16" fmla="*/ 2147483646 w 2079"/>
              <a:gd name="T17" fmla="*/ 2147483646 h 1843"/>
              <a:gd name="T18" fmla="*/ 2147483646 w 2079"/>
              <a:gd name="T19" fmla="*/ 2147483646 h 1843"/>
              <a:gd name="T20" fmla="*/ 2147483646 w 2079"/>
              <a:gd name="T21" fmla="*/ 2147483646 h 1843"/>
              <a:gd name="T22" fmla="*/ 2147483646 w 2079"/>
              <a:gd name="T23" fmla="*/ 2147483646 h 1843"/>
              <a:gd name="T24" fmla="*/ 2147483646 w 2079"/>
              <a:gd name="T25" fmla="*/ 2147483646 h 1843"/>
              <a:gd name="T26" fmla="*/ 2147483646 w 2079"/>
              <a:gd name="T27" fmla="*/ 2147483646 h 1843"/>
              <a:gd name="T28" fmla="*/ 2147483646 w 2079"/>
              <a:gd name="T29" fmla="*/ 2147483646 h 1843"/>
              <a:gd name="T30" fmla="*/ 2147483646 w 2079"/>
              <a:gd name="T31" fmla="*/ 2147483646 h 1843"/>
              <a:gd name="T32" fmla="*/ 2147483646 w 2079"/>
              <a:gd name="T33" fmla="*/ 2147483646 h 1843"/>
              <a:gd name="T34" fmla="*/ 2147483646 w 2079"/>
              <a:gd name="T35" fmla="*/ 2147483646 h 1843"/>
              <a:gd name="T36" fmla="*/ 2147483646 w 2079"/>
              <a:gd name="T37" fmla="*/ 2147483646 h 1843"/>
              <a:gd name="T38" fmla="*/ 2147483646 w 2079"/>
              <a:gd name="T39" fmla="*/ 2147483646 h 1843"/>
              <a:gd name="T40" fmla="*/ 2147483646 w 2079"/>
              <a:gd name="T41" fmla="*/ 2147483646 h 1843"/>
              <a:gd name="T42" fmla="*/ 2147483646 w 2079"/>
              <a:gd name="T43" fmla="*/ 2147483646 h 1843"/>
              <a:gd name="T44" fmla="*/ 2147483646 w 2079"/>
              <a:gd name="T45" fmla="*/ 2147483646 h 1843"/>
              <a:gd name="T46" fmla="*/ 2147483646 w 2079"/>
              <a:gd name="T47" fmla="*/ 2147483646 h 1843"/>
              <a:gd name="T48" fmla="*/ 2147483646 w 2079"/>
              <a:gd name="T49" fmla="*/ 2147483646 h 1843"/>
              <a:gd name="T50" fmla="*/ 2147483646 w 2079"/>
              <a:gd name="T51" fmla="*/ 2147483646 h 1843"/>
              <a:gd name="T52" fmla="*/ 2147483646 w 2079"/>
              <a:gd name="T53" fmla="*/ 2147483646 h 1843"/>
              <a:gd name="T54" fmla="*/ 2147483646 w 2079"/>
              <a:gd name="T55" fmla="*/ 2147483646 h 1843"/>
              <a:gd name="T56" fmla="*/ 2147483646 w 2079"/>
              <a:gd name="T57" fmla="*/ 2147483646 h 1843"/>
              <a:gd name="T58" fmla="*/ 2147483646 w 2079"/>
              <a:gd name="T59" fmla="*/ 2147483646 h 1843"/>
              <a:gd name="T60" fmla="*/ 2147483646 w 2079"/>
              <a:gd name="T61" fmla="*/ 2147483646 h 1843"/>
              <a:gd name="T62" fmla="*/ 2147483646 w 2079"/>
              <a:gd name="T63" fmla="*/ 2147483646 h 1843"/>
              <a:gd name="T64" fmla="*/ 2147483646 w 2079"/>
              <a:gd name="T65" fmla="*/ 2147483646 h 1843"/>
              <a:gd name="T66" fmla="*/ 2147483646 w 2079"/>
              <a:gd name="T67" fmla="*/ 2147483646 h 1843"/>
              <a:gd name="T68" fmla="*/ 2147483646 w 2079"/>
              <a:gd name="T69" fmla="*/ 2147483646 h 1843"/>
              <a:gd name="T70" fmla="*/ 2147483646 w 2079"/>
              <a:gd name="T71" fmla="*/ 2147483646 h 1843"/>
              <a:gd name="T72" fmla="*/ 2147483646 w 2079"/>
              <a:gd name="T73" fmla="*/ 2147483646 h 1843"/>
              <a:gd name="T74" fmla="*/ 2147483646 w 2079"/>
              <a:gd name="T75" fmla="*/ 2147483646 h 1843"/>
              <a:gd name="T76" fmla="*/ 2147483646 w 2079"/>
              <a:gd name="T77" fmla="*/ 2147483646 h 1843"/>
              <a:gd name="T78" fmla="*/ 2147483646 w 2079"/>
              <a:gd name="T79" fmla="*/ 2147483646 h 1843"/>
              <a:gd name="T80" fmla="*/ 2147483646 w 2079"/>
              <a:gd name="T81" fmla="*/ 2147483646 h 1843"/>
              <a:gd name="T82" fmla="*/ 2147483646 w 2079"/>
              <a:gd name="T83" fmla="*/ 2147483646 h 1843"/>
              <a:gd name="T84" fmla="*/ 2147483646 w 2079"/>
              <a:gd name="T85" fmla="*/ 2147483646 h 1843"/>
              <a:gd name="T86" fmla="*/ 2147483646 w 2079"/>
              <a:gd name="T87" fmla="*/ 2147483646 h 1843"/>
              <a:gd name="T88" fmla="*/ 2147483646 w 2079"/>
              <a:gd name="T89" fmla="*/ 2147483646 h 1843"/>
              <a:gd name="T90" fmla="*/ 2147483646 w 2079"/>
              <a:gd name="T91" fmla="*/ 2147483646 h 1843"/>
              <a:gd name="T92" fmla="*/ 2147483646 w 2079"/>
              <a:gd name="T93" fmla="*/ 2147483646 h 1843"/>
              <a:gd name="T94" fmla="*/ 2147483646 w 2079"/>
              <a:gd name="T95" fmla="*/ 2147483646 h 1843"/>
              <a:gd name="T96" fmla="*/ 2147483646 w 2079"/>
              <a:gd name="T97" fmla="*/ 2147483646 h 1843"/>
              <a:gd name="T98" fmla="*/ 2147483646 w 2079"/>
              <a:gd name="T99" fmla="*/ 2147483646 h 1843"/>
              <a:gd name="T100" fmla="*/ 2147483646 w 2079"/>
              <a:gd name="T101" fmla="*/ 2147483646 h 1843"/>
              <a:gd name="T102" fmla="*/ 2147483646 w 2079"/>
              <a:gd name="T103" fmla="*/ 2147483646 h 1843"/>
              <a:gd name="T104" fmla="*/ 2147483646 w 2079"/>
              <a:gd name="T105" fmla="*/ 2147483646 h 1843"/>
              <a:gd name="T106" fmla="*/ 2147483646 w 2079"/>
              <a:gd name="T107" fmla="*/ 2147483646 h 1843"/>
              <a:gd name="T108" fmla="*/ 2147483646 w 2079"/>
              <a:gd name="T109" fmla="*/ 2147483646 h 1843"/>
              <a:gd name="T110" fmla="*/ 2147483646 w 2079"/>
              <a:gd name="T111" fmla="*/ 2147483646 h 1843"/>
              <a:gd name="T112" fmla="*/ 2147483646 w 2079"/>
              <a:gd name="T113" fmla="*/ 2147483646 h 1843"/>
              <a:gd name="T114" fmla="*/ 2147483646 w 2079"/>
              <a:gd name="T115" fmla="*/ 2147483646 h 1843"/>
              <a:gd name="T116" fmla="*/ 2147483646 w 2079"/>
              <a:gd name="T117" fmla="*/ 2147483646 h 1843"/>
              <a:gd name="T118" fmla="*/ 2147483646 w 2079"/>
              <a:gd name="T119" fmla="*/ 2147483646 h 1843"/>
              <a:gd name="T120" fmla="*/ 2147483646 w 2079"/>
              <a:gd name="T121" fmla="*/ 2147483646 h 18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79"/>
              <a:gd name="T184" fmla="*/ 0 h 1843"/>
              <a:gd name="T185" fmla="*/ 2079 w 2079"/>
              <a:gd name="T186" fmla="*/ 1843 h 184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solidFill>
            <a:srgbClr val="117A68"/>
          </a:solidFill>
          <a:ln w="3175">
            <a:solidFill>
              <a:schemeClr val="bg1"/>
            </a:solidFill>
            <a:bevel/>
            <a:headEnd/>
            <a:tailEnd/>
          </a:ln>
        </p:spPr>
        <p:txBody>
          <a:bodyPr/>
          <a:lstStyle/>
          <a:p>
            <a:endParaRPr lang="zh-CN" altLang="en-US"/>
          </a:p>
        </p:txBody>
      </p:sp>
      <p:sp>
        <p:nvSpPr>
          <p:cNvPr id="16" name="稻壳儿小白白(http://dwz.cn/Wu2UP)"/>
          <p:cNvSpPr>
            <a:spLocks/>
          </p:cNvSpPr>
          <p:nvPr/>
        </p:nvSpPr>
        <p:spPr bwMode="auto">
          <a:xfrm>
            <a:off x="7610475" y="3876675"/>
            <a:ext cx="487363" cy="590550"/>
          </a:xfrm>
          <a:custGeom>
            <a:avLst/>
            <a:gdLst>
              <a:gd name="T0" fmla="*/ 2147483646 w 1689"/>
              <a:gd name="T1" fmla="*/ 2147483646 h 2064"/>
              <a:gd name="T2" fmla="*/ 2147483646 w 1689"/>
              <a:gd name="T3" fmla="*/ 2147483646 h 2064"/>
              <a:gd name="T4" fmla="*/ 2147483646 w 1689"/>
              <a:gd name="T5" fmla="*/ 2147483646 h 2064"/>
              <a:gd name="T6" fmla="*/ 2147483646 w 1689"/>
              <a:gd name="T7" fmla="*/ 2147483646 h 2064"/>
              <a:gd name="T8" fmla="*/ 2147483646 w 1689"/>
              <a:gd name="T9" fmla="*/ 2147483646 h 2064"/>
              <a:gd name="T10" fmla="*/ 2147483646 w 1689"/>
              <a:gd name="T11" fmla="*/ 2147483646 h 2064"/>
              <a:gd name="T12" fmla="*/ 2147483646 w 1689"/>
              <a:gd name="T13" fmla="*/ 2147483646 h 2064"/>
              <a:gd name="T14" fmla="*/ 2147483646 w 1689"/>
              <a:gd name="T15" fmla="*/ 2147483646 h 2064"/>
              <a:gd name="T16" fmla="*/ 2147483646 w 1689"/>
              <a:gd name="T17" fmla="*/ 2147483646 h 2064"/>
              <a:gd name="T18" fmla="*/ 2147483646 w 1689"/>
              <a:gd name="T19" fmla="*/ 2147483646 h 2064"/>
              <a:gd name="T20" fmla="*/ 2147483646 w 1689"/>
              <a:gd name="T21" fmla="*/ 2147483646 h 2064"/>
              <a:gd name="T22" fmla="*/ 2147483646 w 1689"/>
              <a:gd name="T23" fmla="*/ 2147483646 h 2064"/>
              <a:gd name="T24" fmla="*/ 2147483646 w 1689"/>
              <a:gd name="T25" fmla="*/ 2147483646 h 2064"/>
              <a:gd name="T26" fmla="*/ 2147483646 w 1689"/>
              <a:gd name="T27" fmla="*/ 2147483646 h 2064"/>
              <a:gd name="T28" fmla="*/ 2147483646 w 1689"/>
              <a:gd name="T29" fmla="*/ 2147483646 h 2064"/>
              <a:gd name="T30" fmla="*/ 2147483646 w 1689"/>
              <a:gd name="T31" fmla="*/ 2147483646 h 2064"/>
              <a:gd name="T32" fmla="*/ 2147483646 w 1689"/>
              <a:gd name="T33" fmla="*/ 2147483646 h 2064"/>
              <a:gd name="T34" fmla="*/ 2147483646 w 1689"/>
              <a:gd name="T35" fmla="*/ 2147483646 h 2064"/>
              <a:gd name="T36" fmla="*/ 2147483646 w 1689"/>
              <a:gd name="T37" fmla="*/ 2147483646 h 2064"/>
              <a:gd name="T38" fmla="*/ 2147483646 w 1689"/>
              <a:gd name="T39" fmla="*/ 2147483646 h 2064"/>
              <a:gd name="T40" fmla="*/ 2147483646 w 1689"/>
              <a:gd name="T41" fmla="*/ 2147483646 h 2064"/>
              <a:gd name="T42" fmla="*/ 2147483646 w 1689"/>
              <a:gd name="T43" fmla="*/ 2147483646 h 2064"/>
              <a:gd name="T44" fmla="*/ 2147483646 w 1689"/>
              <a:gd name="T45" fmla="*/ 2147483646 h 2064"/>
              <a:gd name="T46" fmla="*/ 2147483646 w 1689"/>
              <a:gd name="T47" fmla="*/ 2147483646 h 2064"/>
              <a:gd name="T48" fmla="*/ 2147483646 w 1689"/>
              <a:gd name="T49" fmla="*/ 2147483646 h 2064"/>
              <a:gd name="T50" fmla="*/ 2147483646 w 1689"/>
              <a:gd name="T51" fmla="*/ 2147483646 h 2064"/>
              <a:gd name="T52" fmla="*/ 2147483646 w 1689"/>
              <a:gd name="T53" fmla="*/ 2147483646 h 2064"/>
              <a:gd name="T54" fmla="*/ 2147483646 w 1689"/>
              <a:gd name="T55" fmla="*/ 2147483646 h 2064"/>
              <a:gd name="T56" fmla="*/ 2147483646 w 1689"/>
              <a:gd name="T57" fmla="*/ 2147483646 h 2064"/>
              <a:gd name="T58" fmla="*/ 2147483646 w 1689"/>
              <a:gd name="T59" fmla="*/ 2147483646 h 2064"/>
              <a:gd name="T60" fmla="*/ 2147483646 w 1689"/>
              <a:gd name="T61" fmla="*/ 2147483646 h 2064"/>
              <a:gd name="T62" fmla="*/ 2147483646 w 1689"/>
              <a:gd name="T63" fmla="*/ 2147483646 h 2064"/>
              <a:gd name="T64" fmla="*/ 2147483646 w 1689"/>
              <a:gd name="T65" fmla="*/ 2147483646 h 2064"/>
              <a:gd name="T66" fmla="*/ 2147483646 w 1689"/>
              <a:gd name="T67" fmla="*/ 2147483646 h 2064"/>
              <a:gd name="T68" fmla="*/ 2147483646 w 1689"/>
              <a:gd name="T69" fmla="*/ 2147483646 h 2064"/>
              <a:gd name="T70" fmla="*/ 2147483646 w 1689"/>
              <a:gd name="T71" fmla="*/ 2147483646 h 2064"/>
              <a:gd name="T72" fmla="*/ 2147483646 w 1689"/>
              <a:gd name="T73" fmla="*/ 2147483646 h 2064"/>
              <a:gd name="T74" fmla="*/ 2147483646 w 1689"/>
              <a:gd name="T75" fmla="*/ 2147483646 h 2064"/>
              <a:gd name="T76" fmla="*/ 2147483646 w 1689"/>
              <a:gd name="T77" fmla="*/ 2147483646 h 2064"/>
              <a:gd name="T78" fmla="*/ 2147483646 w 1689"/>
              <a:gd name="T79" fmla="*/ 2147483646 h 2064"/>
              <a:gd name="T80" fmla="*/ 2147483646 w 1689"/>
              <a:gd name="T81" fmla="*/ 2147483646 h 2064"/>
              <a:gd name="T82" fmla="*/ 2147483646 w 1689"/>
              <a:gd name="T83" fmla="*/ 2147483646 h 2064"/>
              <a:gd name="T84" fmla="*/ 2147483646 w 1689"/>
              <a:gd name="T85" fmla="*/ 2147483646 h 2064"/>
              <a:gd name="T86" fmla="*/ 2147483646 w 1689"/>
              <a:gd name="T87" fmla="*/ 2147483646 h 2064"/>
              <a:gd name="T88" fmla="*/ 2147483646 w 1689"/>
              <a:gd name="T89" fmla="*/ 2147483646 h 2064"/>
              <a:gd name="T90" fmla="*/ 2147483646 w 1689"/>
              <a:gd name="T91" fmla="*/ 2147483646 h 2064"/>
              <a:gd name="T92" fmla="*/ 2147483646 w 1689"/>
              <a:gd name="T93" fmla="*/ 2147483646 h 2064"/>
              <a:gd name="T94" fmla="*/ 2147483646 w 1689"/>
              <a:gd name="T95" fmla="*/ 2147483646 h 2064"/>
              <a:gd name="T96" fmla="*/ 2147483646 w 1689"/>
              <a:gd name="T97" fmla="*/ 2147483646 h 2064"/>
              <a:gd name="T98" fmla="*/ 2147483646 w 1689"/>
              <a:gd name="T99" fmla="*/ 2147483646 h 2064"/>
              <a:gd name="T100" fmla="*/ 2147483646 w 1689"/>
              <a:gd name="T101" fmla="*/ 2147483646 h 2064"/>
              <a:gd name="T102" fmla="*/ 2147483646 w 1689"/>
              <a:gd name="T103" fmla="*/ 2147483646 h 2064"/>
              <a:gd name="T104" fmla="*/ 2147483646 w 1689"/>
              <a:gd name="T105" fmla="*/ 2147483646 h 2064"/>
              <a:gd name="T106" fmla="*/ 2147483646 w 1689"/>
              <a:gd name="T107" fmla="*/ 2147483646 h 2064"/>
              <a:gd name="T108" fmla="*/ 2147483646 w 1689"/>
              <a:gd name="T109" fmla="*/ 2147483646 h 2064"/>
              <a:gd name="T110" fmla="*/ 2147483646 w 1689"/>
              <a:gd name="T111" fmla="*/ 2147483646 h 2064"/>
              <a:gd name="T112" fmla="*/ 2147483646 w 1689"/>
              <a:gd name="T113" fmla="*/ 2147483646 h 2064"/>
              <a:gd name="T114" fmla="*/ 2147483646 w 1689"/>
              <a:gd name="T115" fmla="*/ 2147483646 h 2064"/>
              <a:gd name="T116" fmla="*/ 2147483646 w 1689"/>
              <a:gd name="T117" fmla="*/ 2147483646 h 2064"/>
              <a:gd name="T118" fmla="*/ 2147483646 w 1689"/>
              <a:gd name="T119" fmla="*/ 2147483646 h 2064"/>
              <a:gd name="T120" fmla="*/ 2147483646 w 1689"/>
              <a:gd name="T121" fmla="*/ 2147483646 h 2064"/>
              <a:gd name="T122" fmla="*/ 2147483646 w 1689"/>
              <a:gd name="T123" fmla="*/ 2147483646 h 2064"/>
              <a:gd name="T124" fmla="*/ 2147483646 w 1689"/>
              <a:gd name="T125" fmla="*/ 2147483646 h 20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89"/>
              <a:gd name="T190" fmla="*/ 0 h 2064"/>
              <a:gd name="T191" fmla="*/ 1689 w 1689"/>
              <a:gd name="T192" fmla="*/ 2064 h 20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solidFill>
            <a:srgbClr val="2A6D83"/>
          </a:solidFill>
          <a:ln w="3175">
            <a:solidFill>
              <a:schemeClr val="bg1"/>
            </a:solidFill>
            <a:bevel/>
            <a:headEnd/>
            <a:tailEnd/>
          </a:ln>
        </p:spPr>
        <p:txBody>
          <a:bodyPr/>
          <a:lstStyle/>
          <a:p>
            <a:endParaRPr lang="zh-CN" altLang="en-US"/>
          </a:p>
        </p:txBody>
      </p:sp>
      <p:sp>
        <p:nvSpPr>
          <p:cNvPr id="17" name="稻壳儿小白白(http://dwz.cn/Wu2UP)"/>
          <p:cNvSpPr>
            <a:spLocks/>
          </p:cNvSpPr>
          <p:nvPr/>
        </p:nvSpPr>
        <p:spPr bwMode="auto">
          <a:xfrm>
            <a:off x="6978650" y="2894013"/>
            <a:ext cx="641350" cy="617537"/>
          </a:xfrm>
          <a:custGeom>
            <a:avLst/>
            <a:gdLst>
              <a:gd name="T0" fmla="*/ 2147483646 w 2215"/>
              <a:gd name="T1" fmla="*/ 2147483646 h 2153"/>
              <a:gd name="T2" fmla="*/ 2147483646 w 2215"/>
              <a:gd name="T3" fmla="*/ 2147483646 h 2153"/>
              <a:gd name="T4" fmla="*/ 2147483646 w 2215"/>
              <a:gd name="T5" fmla="*/ 2147483646 h 2153"/>
              <a:gd name="T6" fmla="*/ 2147483646 w 2215"/>
              <a:gd name="T7" fmla="*/ 2147483646 h 2153"/>
              <a:gd name="T8" fmla="*/ 2147483646 w 2215"/>
              <a:gd name="T9" fmla="*/ 2147483646 h 2153"/>
              <a:gd name="T10" fmla="*/ 2147483646 w 2215"/>
              <a:gd name="T11" fmla="*/ 2147483646 h 2153"/>
              <a:gd name="T12" fmla="*/ 2147483646 w 2215"/>
              <a:gd name="T13" fmla="*/ 2147483646 h 2153"/>
              <a:gd name="T14" fmla="*/ 2147483646 w 2215"/>
              <a:gd name="T15" fmla="*/ 2147483646 h 2153"/>
              <a:gd name="T16" fmla="*/ 2147483646 w 2215"/>
              <a:gd name="T17" fmla="*/ 2147483646 h 2153"/>
              <a:gd name="T18" fmla="*/ 2147483646 w 2215"/>
              <a:gd name="T19" fmla="*/ 2147483646 h 2153"/>
              <a:gd name="T20" fmla="*/ 2147483646 w 2215"/>
              <a:gd name="T21" fmla="*/ 2147483646 h 2153"/>
              <a:gd name="T22" fmla="*/ 2147483646 w 2215"/>
              <a:gd name="T23" fmla="*/ 2147483646 h 2153"/>
              <a:gd name="T24" fmla="*/ 2147483646 w 2215"/>
              <a:gd name="T25" fmla="*/ 2147483646 h 2153"/>
              <a:gd name="T26" fmla="*/ 2147483646 w 2215"/>
              <a:gd name="T27" fmla="*/ 2147483646 h 2153"/>
              <a:gd name="T28" fmla="*/ 2147483646 w 2215"/>
              <a:gd name="T29" fmla="*/ 2147483646 h 2153"/>
              <a:gd name="T30" fmla="*/ 2147483646 w 2215"/>
              <a:gd name="T31" fmla="*/ 2147483646 h 2153"/>
              <a:gd name="T32" fmla="*/ 2147483646 w 2215"/>
              <a:gd name="T33" fmla="*/ 2147483646 h 2153"/>
              <a:gd name="T34" fmla="*/ 2147483646 w 2215"/>
              <a:gd name="T35" fmla="*/ 2147483646 h 2153"/>
              <a:gd name="T36" fmla="*/ 2147483646 w 2215"/>
              <a:gd name="T37" fmla="*/ 2147483646 h 2153"/>
              <a:gd name="T38" fmla="*/ 2147483646 w 2215"/>
              <a:gd name="T39" fmla="*/ 2147483646 h 2153"/>
              <a:gd name="T40" fmla="*/ 2147483646 w 2215"/>
              <a:gd name="T41" fmla="*/ 2147483646 h 2153"/>
              <a:gd name="T42" fmla="*/ 2147483646 w 2215"/>
              <a:gd name="T43" fmla="*/ 2147483646 h 2153"/>
              <a:gd name="T44" fmla="*/ 2147483646 w 2215"/>
              <a:gd name="T45" fmla="*/ 2147483646 h 2153"/>
              <a:gd name="T46" fmla="*/ 2147483646 w 2215"/>
              <a:gd name="T47" fmla="*/ 2147483646 h 2153"/>
              <a:gd name="T48" fmla="*/ 2147483646 w 2215"/>
              <a:gd name="T49" fmla="*/ 2147483646 h 2153"/>
              <a:gd name="T50" fmla="*/ 2147483646 w 2215"/>
              <a:gd name="T51" fmla="*/ 2147483646 h 2153"/>
              <a:gd name="T52" fmla="*/ 2147483646 w 2215"/>
              <a:gd name="T53" fmla="*/ 2147483646 h 2153"/>
              <a:gd name="T54" fmla="*/ 2147483646 w 2215"/>
              <a:gd name="T55" fmla="*/ 2147483646 h 2153"/>
              <a:gd name="T56" fmla="*/ 2147483646 w 2215"/>
              <a:gd name="T57" fmla="*/ 2147483646 h 2153"/>
              <a:gd name="T58" fmla="*/ 2147483646 w 2215"/>
              <a:gd name="T59" fmla="*/ 2147483646 h 2153"/>
              <a:gd name="T60" fmla="*/ 2147483646 w 2215"/>
              <a:gd name="T61" fmla="*/ 2147483646 h 2153"/>
              <a:gd name="T62" fmla="*/ 2147483646 w 2215"/>
              <a:gd name="T63" fmla="*/ 2147483646 h 2153"/>
              <a:gd name="T64" fmla="*/ 2147483646 w 2215"/>
              <a:gd name="T65" fmla="*/ 2147483646 h 2153"/>
              <a:gd name="T66" fmla="*/ 2147483646 w 2215"/>
              <a:gd name="T67" fmla="*/ 2147483646 h 2153"/>
              <a:gd name="T68" fmla="*/ 2147483646 w 2215"/>
              <a:gd name="T69" fmla="*/ 2147483646 h 2153"/>
              <a:gd name="T70" fmla="*/ 2147483646 w 2215"/>
              <a:gd name="T71" fmla="*/ 2147483646 h 2153"/>
              <a:gd name="T72" fmla="*/ 2147483646 w 2215"/>
              <a:gd name="T73" fmla="*/ 2147483646 h 2153"/>
              <a:gd name="T74" fmla="*/ 2147483646 w 2215"/>
              <a:gd name="T75" fmla="*/ 2147483646 h 2153"/>
              <a:gd name="T76" fmla="*/ 2147483646 w 2215"/>
              <a:gd name="T77" fmla="*/ 2147483646 h 2153"/>
              <a:gd name="T78" fmla="*/ 2147483646 w 2215"/>
              <a:gd name="T79" fmla="*/ 2147483646 h 2153"/>
              <a:gd name="T80" fmla="*/ 2147483646 w 2215"/>
              <a:gd name="T81" fmla="*/ 2147483646 h 2153"/>
              <a:gd name="T82" fmla="*/ 2147483646 w 2215"/>
              <a:gd name="T83" fmla="*/ 2147483646 h 2153"/>
              <a:gd name="T84" fmla="*/ 2147483646 w 2215"/>
              <a:gd name="T85" fmla="*/ 2147483646 h 2153"/>
              <a:gd name="T86" fmla="*/ 2147483646 w 2215"/>
              <a:gd name="T87" fmla="*/ 2147483646 h 2153"/>
              <a:gd name="T88" fmla="*/ 2147483646 w 2215"/>
              <a:gd name="T89" fmla="*/ 2147483646 h 2153"/>
              <a:gd name="T90" fmla="*/ 2147483646 w 2215"/>
              <a:gd name="T91" fmla="*/ 2147483646 h 2153"/>
              <a:gd name="T92" fmla="*/ 2147483646 w 2215"/>
              <a:gd name="T93" fmla="*/ 2147483646 h 2153"/>
              <a:gd name="T94" fmla="*/ 2147483646 w 2215"/>
              <a:gd name="T95" fmla="*/ 2147483646 h 2153"/>
              <a:gd name="T96" fmla="*/ 2147483646 w 2215"/>
              <a:gd name="T97" fmla="*/ 2147483646 h 2153"/>
              <a:gd name="T98" fmla="*/ 2147483646 w 2215"/>
              <a:gd name="T99" fmla="*/ 2147483646 h 2153"/>
              <a:gd name="T100" fmla="*/ 2147483646 w 2215"/>
              <a:gd name="T101" fmla="*/ 2147483646 h 2153"/>
              <a:gd name="T102" fmla="*/ 2147483646 w 2215"/>
              <a:gd name="T103" fmla="*/ 2147483646 h 2153"/>
              <a:gd name="T104" fmla="*/ 2147483646 w 2215"/>
              <a:gd name="T105" fmla="*/ 2147483646 h 2153"/>
              <a:gd name="T106" fmla="*/ 2147483646 w 2215"/>
              <a:gd name="T107" fmla="*/ 2147483646 h 2153"/>
              <a:gd name="T108" fmla="*/ 2147483646 w 2215"/>
              <a:gd name="T109" fmla="*/ 2147483646 h 2153"/>
              <a:gd name="T110" fmla="*/ 2147483646 w 2215"/>
              <a:gd name="T111" fmla="*/ 2147483646 h 2153"/>
              <a:gd name="T112" fmla="*/ 2147483646 w 2215"/>
              <a:gd name="T113" fmla="*/ 2147483646 h 2153"/>
              <a:gd name="T114" fmla="*/ 2147483646 w 2215"/>
              <a:gd name="T115" fmla="*/ 2147483646 h 2153"/>
              <a:gd name="T116" fmla="*/ 2147483646 w 2215"/>
              <a:gd name="T117" fmla="*/ 2147483646 h 2153"/>
              <a:gd name="T118" fmla="*/ 2147483646 w 2215"/>
              <a:gd name="T119" fmla="*/ 2147483646 h 2153"/>
              <a:gd name="T120" fmla="*/ 2147483646 w 2215"/>
              <a:gd name="T121" fmla="*/ 2147483646 h 2153"/>
              <a:gd name="T122" fmla="*/ 2147483646 w 2215"/>
              <a:gd name="T123" fmla="*/ 2147483646 h 21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15"/>
              <a:gd name="T187" fmla="*/ 0 h 2153"/>
              <a:gd name="T188" fmla="*/ 2215 w 2215"/>
              <a:gd name="T189" fmla="*/ 2153 h 215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solidFill>
            <a:schemeClr val="tx1">
              <a:lumMod val="75000"/>
            </a:schemeClr>
          </a:solidFill>
          <a:ln w="3175">
            <a:solidFill>
              <a:schemeClr val="bg1"/>
            </a:solidFill>
            <a:bevel/>
            <a:headEnd/>
            <a:tailEnd/>
          </a:ln>
        </p:spPr>
        <p:txBody>
          <a:bodyPr/>
          <a:lstStyle/>
          <a:p>
            <a:pPr eaLnBrk="1" hangingPunct="1">
              <a:defRPr/>
            </a:pPr>
            <a:endParaRPr lang="zh-CN" altLang="en-US">
              <a:solidFill>
                <a:srgbClr val="333F4F"/>
              </a:solidFill>
            </a:endParaRPr>
          </a:p>
        </p:txBody>
      </p:sp>
      <p:sp>
        <p:nvSpPr>
          <p:cNvPr id="18" name="稻壳儿小白白(http://dwz.cn/Wu2UP)"/>
          <p:cNvSpPr>
            <a:spLocks noEditPoints="1"/>
          </p:cNvSpPr>
          <p:nvPr/>
        </p:nvSpPr>
        <p:spPr bwMode="auto">
          <a:xfrm>
            <a:off x="7762875" y="1912938"/>
            <a:ext cx="654050" cy="630237"/>
          </a:xfrm>
          <a:custGeom>
            <a:avLst/>
            <a:gdLst>
              <a:gd name="T0" fmla="*/ 2147483646 w 2212"/>
              <a:gd name="T1" fmla="*/ 2147483646 h 2187"/>
              <a:gd name="T2" fmla="*/ 2147483646 w 2212"/>
              <a:gd name="T3" fmla="*/ 2147483646 h 2187"/>
              <a:gd name="T4" fmla="*/ 2147483646 w 2212"/>
              <a:gd name="T5" fmla="*/ 2147483646 h 2187"/>
              <a:gd name="T6" fmla="*/ 2147483646 w 2212"/>
              <a:gd name="T7" fmla="*/ 2147483646 h 2187"/>
              <a:gd name="T8" fmla="*/ 2147483646 w 2212"/>
              <a:gd name="T9" fmla="*/ 2147483646 h 2187"/>
              <a:gd name="T10" fmla="*/ 2147483646 w 2212"/>
              <a:gd name="T11" fmla="*/ 2147483646 h 2187"/>
              <a:gd name="T12" fmla="*/ 2147483646 w 2212"/>
              <a:gd name="T13" fmla="*/ 2147483646 h 2187"/>
              <a:gd name="T14" fmla="*/ 2147483646 w 2212"/>
              <a:gd name="T15" fmla="*/ 2147483646 h 2187"/>
              <a:gd name="T16" fmla="*/ 2147483646 w 2212"/>
              <a:gd name="T17" fmla="*/ 2147483646 h 2187"/>
              <a:gd name="T18" fmla="*/ 2147483646 w 2212"/>
              <a:gd name="T19" fmla="*/ 2147483646 h 2187"/>
              <a:gd name="T20" fmla="*/ 2147483646 w 2212"/>
              <a:gd name="T21" fmla="*/ 2147483646 h 2187"/>
              <a:gd name="T22" fmla="*/ 2147483646 w 2212"/>
              <a:gd name="T23" fmla="*/ 2147483646 h 2187"/>
              <a:gd name="T24" fmla="*/ 2147483646 w 2212"/>
              <a:gd name="T25" fmla="*/ 2147483646 h 2187"/>
              <a:gd name="T26" fmla="*/ 2147483646 w 2212"/>
              <a:gd name="T27" fmla="*/ 2147483646 h 2187"/>
              <a:gd name="T28" fmla="*/ 2147483646 w 2212"/>
              <a:gd name="T29" fmla="*/ 2147483646 h 2187"/>
              <a:gd name="T30" fmla="*/ 2147483646 w 2212"/>
              <a:gd name="T31" fmla="*/ 2147483646 h 2187"/>
              <a:gd name="T32" fmla="*/ 2147483646 w 2212"/>
              <a:gd name="T33" fmla="*/ 2147483646 h 2187"/>
              <a:gd name="T34" fmla="*/ 2147483646 w 2212"/>
              <a:gd name="T35" fmla="*/ 2147483646 h 2187"/>
              <a:gd name="T36" fmla="*/ 2147483646 w 2212"/>
              <a:gd name="T37" fmla="*/ 0 h 2187"/>
              <a:gd name="T38" fmla="*/ 2147483646 w 2212"/>
              <a:gd name="T39" fmla="*/ 2147483646 h 2187"/>
              <a:gd name="T40" fmla="*/ 2147483646 w 2212"/>
              <a:gd name="T41" fmla="*/ 2147483646 h 2187"/>
              <a:gd name="T42" fmla="*/ 2147483646 w 2212"/>
              <a:gd name="T43" fmla="*/ 2147483646 h 2187"/>
              <a:gd name="T44" fmla="*/ 2147483646 w 2212"/>
              <a:gd name="T45" fmla="*/ 2147483646 h 2187"/>
              <a:gd name="T46" fmla="*/ 2147483646 w 2212"/>
              <a:gd name="T47" fmla="*/ 2147483646 h 2187"/>
              <a:gd name="T48" fmla="*/ 2147483646 w 2212"/>
              <a:gd name="T49" fmla="*/ 2147483646 h 2187"/>
              <a:gd name="T50" fmla="*/ 2147483646 w 2212"/>
              <a:gd name="T51" fmla="*/ 2147483646 h 2187"/>
              <a:gd name="T52" fmla="*/ 2147483646 w 2212"/>
              <a:gd name="T53" fmla="*/ 2147483646 h 2187"/>
              <a:gd name="T54" fmla="*/ 2147483646 w 2212"/>
              <a:gd name="T55" fmla="*/ 2147483646 h 2187"/>
              <a:gd name="T56" fmla="*/ 2147483646 w 2212"/>
              <a:gd name="T57" fmla="*/ 2147483646 h 2187"/>
              <a:gd name="T58" fmla="*/ 2147483646 w 2212"/>
              <a:gd name="T59" fmla="*/ 2147483646 h 2187"/>
              <a:gd name="T60" fmla="*/ 2147483646 w 2212"/>
              <a:gd name="T61" fmla="*/ 2147483646 h 2187"/>
              <a:gd name="T62" fmla="*/ 2147483646 w 2212"/>
              <a:gd name="T63" fmla="*/ 2147483646 h 2187"/>
              <a:gd name="T64" fmla="*/ 2147483646 w 2212"/>
              <a:gd name="T65" fmla="*/ 2147483646 h 2187"/>
              <a:gd name="T66" fmla="*/ 2147483646 w 2212"/>
              <a:gd name="T67" fmla="*/ 2147483646 h 2187"/>
              <a:gd name="T68" fmla="*/ 2147483646 w 2212"/>
              <a:gd name="T69" fmla="*/ 2147483646 h 2187"/>
              <a:gd name="T70" fmla="*/ 2147483646 w 2212"/>
              <a:gd name="T71" fmla="*/ 2147483646 h 2187"/>
              <a:gd name="T72" fmla="*/ 2147483646 w 2212"/>
              <a:gd name="T73" fmla="*/ 2147483646 h 2187"/>
              <a:gd name="T74" fmla="*/ 2147483646 w 2212"/>
              <a:gd name="T75" fmla="*/ 2147483646 h 2187"/>
              <a:gd name="T76" fmla="*/ 2147483646 w 2212"/>
              <a:gd name="T77" fmla="*/ 2147483646 h 2187"/>
              <a:gd name="T78" fmla="*/ 2147483646 w 2212"/>
              <a:gd name="T79" fmla="*/ 2147483646 h 2187"/>
              <a:gd name="T80" fmla="*/ 2147483646 w 2212"/>
              <a:gd name="T81" fmla="*/ 2147483646 h 2187"/>
              <a:gd name="T82" fmla="*/ 2147483646 w 2212"/>
              <a:gd name="T83" fmla="*/ 2147483646 h 2187"/>
              <a:gd name="T84" fmla="*/ 2147483646 w 2212"/>
              <a:gd name="T85" fmla="*/ 2147483646 h 2187"/>
              <a:gd name="T86" fmla="*/ 2147483646 w 2212"/>
              <a:gd name="T87" fmla="*/ 2147483646 h 2187"/>
              <a:gd name="T88" fmla="*/ 2147483646 w 2212"/>
              <a:gd name="T89" fmla="*/ 2147483646 h 2187"/>
              <a:gd name="T90" fmla="*/ 2147483646 w 2212"/>
              <a:gd name="T91" fmla="*/ 2147483646 h 2187"/>
              <a:gd name="T92" fmla="*/ 2147483646 w 2212"/>
              <a:gd name="T93" fmla="*/ 2147483646 h 2187"/>
              <a:gd name="T94" fmla="*/ 2147483646 w 2212"/>
              <a:gd name="T95" fmla="*/ 2147483646 h 2187"/>
              <a:gd name="T96" fmla="*/ 2147483646 w 2212"/>
              <a:gd name="T97" fmla="*/ 2147483646 h 2187"/>
              <a:gd name="T98" fmla="*/ 2147483646 w 2212"/>
              <a:gd name="T99" fmla="*/ 2147483646 h 2187"/>
              <a:gd name="T100" fmla="*/ 2147483646 w 2212"/>
              <a:gd name="T101" fmla="*/ 2147483646 h 2187"/>
              <a:gd name="T102" fmla="*/ 2147483646 w 2212"/>
              <a:gd name="T103" fmla="*/ 2147483646 h 2187"/>
              <a:gd name="T104" fmla="*/ 2147483646 w 2212"/>
              <a:gd name="T105" fmla="*/ 2147483646 h 2187"/>
              <a:gd name="T106" fmla="*/ 2147483646 w 2212"/>
              <a:gd name="T107" fmla="*/ 2147483646 h 2187"/>
              <a:gd name="T108" fmla="*/ 2147483646 w 2212"/>
              <a:gd name="T109" fmla="*/ 2147483646 h 2187"/>
              <a:gd name="T110" fmla="*/ 2147483646 w 2212"/>
              <a:gd name="T111" fmla="*/ 2147483646 h 2187"/>
              <a:gd name="T112" fmla="*/ 2147483646 w 2212"/>
              <a:gd name="T113" fmla="*/ 2147483646 h 2187"/>
              <a:gd name="T114" fmla="*/ 2147483646 w 2212"/>
              <a:gd name="T115" fmla="*/ 2147483646 h 2187"/>
              <a:gd name="T116" fmla="*/ 2147483646 w 2212"/>
              <a:gd name="T117" fmla="*/ 2147483646 h 2187"/>
              <a:gd name="T118" fmla="*/ 2147483646 w 2212"/>
              <a:gd name="T119" fmla="*/ 2147483646 h 2187"/>
              <a:gd name="T120" fmla="*/ 2147483646 w 2212"/>
              <a:gd name="T121" fmla="*/ 2147483646 h 2187"/>
              <a:gd name="T122" fmla="*/ 2147483646 w 2212"/>
              <a:gd name="T123" fmla="*/ 2147483646 h 2187"/>
              <a:gd name="T124" fmla="*/ 2147483646 w 2212"/>
              <a:gd name="T125" fmla="*/ 2147483646 h 21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12"/>
              <a:gd name="T190" fmla="*/ 0 h 2187"/>
              <a:gd name="T191" fmla="*/ 2212 w 2212"/>
              <a:gd name="T192" fmla="*/ 2187 h 21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solidFill>
            <a:schemeClr val="tx1">
              <a:lumMod val="75000"/>
            </a:schemeClr>
          </a:solidFill>
          <a:ln w="3175">
            <a:solidFill>
              <a:schemeClr val="bg1"/>
            </a:solidFill>
            <a:bevel/>
            <a:headEnd/>
            <a:tailEnd/>
          </a:ln>
        </p:spPr>
        <p:txBody>
          <a:bodyPr/>
          <a:lstStyle/>
          <a:p>
            <a:pPr eaLnBrk="1" hangingPunct="1">
              <a:defRPr/>
            </a:pPr>
            <a:endParaRPr lang="zh-CN" altLang="en-US">
              <a:solidFill>
                <a:srgbClr val="333F4F"/>
              </a:solidFill>
            </a:endParaRPr>
          </a:p>
        </p:txBody>
      </p:sp>
      <p:sp>
        <p:nvSpPr>
          <p:cNvPr id="19" name="稻壳儿小白白(http://dwz.cn/Wu2UP)"/>
          <p:cNvSpPr>
            <a:spLocks/>
          </p:cNvSpPr>
          <p:nvPr/>
        </p:nvSpPr>
        <p:spPr bwMode="auto">
          <a:xfrm>
            <a:off x="7818438" y="3505200"/>
            <a:ext cx="431800" cy="495300"/>
          </a:xfrm>
          <a:custGeom>
            <a:avLst/>
            <a:gdLst>
              <a:gd name="T0" fmla="*/ 2147483646 w 1493"/>
              <a:gd name="T1" fmla="*/ 2147483646 h 1731"/>
              <a:gd name="T2" fmla="*/ 2147483646 w 1493"/>
              <a:gd name="T3" fmla="*/ 2147483646 h 1731"/>
              <a:gd name="T4" fmla="*/ 2147483646 w 1493"/>
              <a:gd name="T5" fmla="*/ 2147483646 h 1731"/>
              <a:gd name="T6" fmla="*/ 2147483646 w 1493"/>
              <a:gd name="T7" fmla="*/ 2147483646 h 1731"/>
              <a:gd name="T8" fmla="*/ 2147483646 w 1493"/>
              <a:gd name="T9" fmla="*/ 2147483646 h 1731"/>
              <a:gd name="T10" fmla="*/ 2147483646 w 1493"/>
              <a:gd name="T11" fmla="*/ 2147483646 h 1731"/>
              <a:gd name="T12" fmla="*/ 2147483646 w 1493"/>
              <a:gd name="T13" fmla="*/ 2147483646 h 1731"/>
              <a:gd name="T14" fmla="*/ 2147483646 w 1493"/>
              <a:gd name="T15" fmla="*/ 2147483646 h 1731"/>
              <a:gd name="T16" fmla="*/ 2147483646 w 1493"/>
              <a:gd name="T17" fmla="*/ 2147483646 h 1731"/>
              <a:gd name="T18" fmla="*/ 2147483646 w 1493"/>
              <a:gd name="T19" fmla="*/ 2147483646 h 1731"/>
              <a:gd name="T20" fmla="*/ 2147483646 w 1493"/>
              <a:gd name="T21" fmla="*/ 2147483646 h 1731"/>
              <a:gd name="T22" fmla="*/ 2147483646 w 1493"/>
              <a:gd name="T23" fmla="*/ 2147483646 h 1731"/>
              <a:gd name="T24" fmla="*/ 2147483646 w 1493"/>
              <a:gd name="T25" fmla="*/ 2147483646 h 1731"/>
              <a:gd name="T26" fmla="*/ 2147483646 w 1493"/>
              <a:gd name="T27" fmla="*/ 2147483646 h 1731"/>
              <a:gd name="T28" fmla="*/ 2147483646 w 1493"/>
              <a:gd name="T29" fmla="*/ 2147483646 h 1731"/>
              <a:gd name="T30" fmla="*/ 2147483646 w 1493"/>
              <a:gd name="T31" fmla="*/ 2147483646 h 1731"/>
              <a:gd name="T32" fmla="*/ 2147483646 w 1493"/>
              <a:gd name="T33" fmla="*/ 2147483646 h 1731"/>
              <a:gd name="T34" fmla="*/ 2147483646 w 1493"/>
              <a:gd name="T35" fmla="*/ 2147483646 h 1731"/>
              <a:gd name="T36" fmla="*/ 2147483646 w 1493"/>
              <a:gd name="T37" fmla="*/ 2147483646 h 1731"/>
              <a:gd name="T38" fmla="*/ 2147483646 w 1493"/>
              <a:gd name="T39" fmla="*/ 2147483646 h 1731"/>
              <a:gd name="T40" fmla="*/ 2147483646 w 1493"/>
              <a:gd name="T41" fmla="*/ 2147483646 h 1731"/>
              <a:gd name="T42" fmla="*/ 2147483646 w 1493"/>
              <a:gd name="T43" fmla="*/ 2147483646 h 1731"/>
              <a:gd name="T44" fmla="*/ 2147483646 w 1493"/>
              <a:gd name="T45" fmla="*/ 2147483646 h 1731"/>
              <a:gd name="T46" fmla="*/ 2147483646 w 1493"/>
              <a:gd name="T47" fmla="*/ 2147483646 h 1731"/>
              <a:gd name="T48" fmla="*/ 2147483646 w 1493"/>
              <a:gd name="T49" fmla="*/ 2147483646 h 1731"/>
              <a:gd name="T50" fmla="*/ 2147483646 w 1493"/>
              <a:gd name="T51" fmla="*/ 2147483646 h 1731"/>
              <a:gd name="T52" fmla="*/ 2147483646 w 1493"/>
              <a:gd name="T53" fmla="*/ 2147483646 h 1731"/>
              <a:gd name="T54" fmla="*/ 2147483646 w 1493"/>
              <a:gd name="T55" fmla="*/ 2147483646 h 1731"/>
              <a:gd name="T56" fmla="*/ 2147483646 w 1493"/>
              <a:gd name="T57" fmla="*/ 2147483646 h 1731"/>
              <a:gd name="T58" fmla="*/ 2147483646 w 1493"/>
              <a:gd name="T59" fmla="*/ 2147483646 h 1731"/>
              <a:gd name="T60" fmla="*/ 2147483646 w 1493"/>
              <a:gd name="T61" fmla="*/ 2147483646 h 1731"/>
              <a:gd name="T62" fmla="*/ 2147483646 w 1493"/>
              <a:gd name="T63" fmla="*/ 2147483646 h 1731"/>
              <a:gd name="T64" fmla="*/ 2147483646 w 1493"/>
              <a:gd name="T65" fmla="*/ 2147483646 h 1731"/>
              <a:gd name="T66" fmla="*/ 2147483646 w 1493"/>
              <a:gd name="T67" fmla="*/ 2147483646 h 1731"/>
              <a:gd name="T68" fmla="*/ 2147483646 w 1493"/>
              <a:gd name="T69" fmla="*/ 2147483646 h 1731"/>
              <a:gd name="T70" fmla="*/ 2147483646 w 1493"/>
              <a:gd name="T71" fmla="*/ 2147483646 h 1731"/>
              <a:gd name="T72" fmla="*/ 2147483646 w 1493"/>
              <a:gd name="T73" fmla="*/ 2147483646 h 1731"/>
              <a:gd name="T74" fmla="*/ 2147483646 w 1493"/>
              <a:gd name="T75" fmla="*/ 2147483646 h 1731"/>
              <a:gd name="T76" fmla="*/ 2147483646 w 1493"/>
              <a:gd name="T77" fmla="*/ 2147483646 h 1731"/>
              <a:gd name="T78" fmla="*/ 2147483646 w 1493"/>
              <a:gd name="T79" fmla="*/ 2147483646 h 1731"/>
              <a:gd name="T80" fmla="*/ 2147483646 w 1493"/>
              <a:gd name="T81" fmla="*/ 2147483646 h 1731"/>
              <a:gd name="T82" fmla="*/ 2147483646 w 1493"/>
              <a:gd name="T83" fmla="*/ 2147483646 h 1731"/>
              <a:gd name="T84" fmla="*/ 2147483646 w 1493"/>
              <a:gd name="T85" fmla="*/ 2147483646 h 1731"/>
              <a:gd name="T86" fmla="*/ 2147483646 w 1493"/>
              <a:gd name="T87" fmla="*/ 2147483646 h 1731"/>
              <a:gd name="T88" fmla="*/ 2147483646 w 1493"/>
              <a:gd name="T89" fmla="*/ 2147483646 h 1731"/>
              <a:gd name="T90" fmla="*/ 2147483646 w 1493"/>
              <a:gd name="T91" fmla="*/ 2147483646 h 1731"/>
              <a:gd name="T92" fmla="*/ 2147483646 w 1493"/>
              <a:gd name="T93" fmla="*/ 2147483646 h 1731"/>
              <a:gd name="T94" fmla="*/ 2147483646 w 1493"/>
              <a:gd name="T95" fmla="*/ 2147483646 h 1731"/>
              <a:gd name="T96" fmla="*/ 2147483646 w 1493"/>
              <a:gd name="T97" fmla="*/ 2147483646 h 1731"/>
              <a:gd name="T98" fmla="*/ 2147483646 w 1493"/>
              <a:gd name="T99" fmla="*/ 2147483646 h 1731"/>
              <a:gd name="T100" fmla="*/ 2147483646 w 1493"/>
              <a:gd name="T101" fmla="*/ 2147483646 h 1731"/>
              <a:gd name="T102" fmla="*/ 2147483646 w 1493"/>
              <a:gd name="T103" fmla="*/ 2147483646 h 1731"/>
              <a:gd name="T104" fmla="*/ 2147483646 w 1493"/>
              <a:gd name="T105" fmla="*/ 2147483646 h 1731"/>
              <a:gd name="T106" fmla="*/ 2147483646 w 1493"/>
              <a:gd name="T107" fmla="*/ 2147483646 h 1731"/>
              <a:gd name="T108" fmla="*/ 2147483646 w 1493"/>
              <a:gd name="T109" fmla="*/ 2147483646 h 1731"/>
              <a:gd name="T110" fmla="*/ 2147483646 w 1493"/>
              <a:gd name="T111" fmla="*/ 2147483646 h 1731"/>
              <a:gd name="T112" fmla="*/ 2147483646 w 1493"/>
              <a:gd name="T113" fmla="*/ 2147483646 h 1731"/>
              <a:gd name="T114" fmla="*/ 2147483646 w 1493"/>
              <a:gd name="T115" fmla="*/ 2147483646 h 1731"/>
              <a:gd name="T116" fmla="*/ 2147483646 w 1493"/>
              <a:gd name="T117" fmla="*/ 2147483646 h 1731"/>
              <a:gd name="T118" fmla="*/ 2147483646 w 1493"/>
              <a:gd name="T119" fmla="*/ 2147483646 h 1731"/>
              <a:gd name="T120" fmla="*/ 2147483646 w 1493"/>
              <a:gd name="T121" fmla="*/ 2147483646 h 1731"/>
              <a:gd name="T122" fmla="*/ 2147483646 w 1493"/>
              <a:gd name="T123" fmla="*/ 2147483646 h 17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93"/>
              <a:gd name="T187" fmla="*/ 0 h 1731"/>
              <a:gd name="T188" fmla="*/ 1493 w 1493"/>
              <a:gd name="T189" fmla="*/ 1731 h 173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6" y="1710"/>
                </a:lnTo>
                <a:lnTo>
                  <a:pt x="984" y="1718"/>
                </a:lnTo>
                <a:lnTo>
                  <a:pt x="984" y="1731"/>
                </a:lnTo>
                <a:close/>
              </a:path>
            </a:pathLst>
          </a:custGeom>
          <a:solidFill>
            <a:srgbClr val="2A6D83"/>
          </a:solidFill>
          <a:ln w="3175">
            <a:solidFill>
              <a:schemeClr val="bg1"/>
            </a:solidFill>
            <a:bevel/>
            <a:headEnd/>
            <a:tailEnd/>
          </a:ln>
        </p:spPr>
        <p:txBody>
          <a:bodyPr/>
          <a:lstStyle/>
          <a:p>
            <a:endParaRPr lang="zh-CN" altLang="en-US"/>
          </a:p>
        </p:txBody>
      </p:sp>
      <p:sp>
        <p:nvSpPr>
          <p:cNvPr id="20" name="稻壳儿小白白(http://dwz.cn/Wu2UP)"/>
          <p:cNvSpPr>
            <a:spLocks noEditPoints="1"/>
          </p:cNvSpPr>
          <p:nvPr/>
        </p:nvSpPr>
        <p:spPr bwMode="auto">
          <a:xfrm>
            <a:off x="6907213" y="4252913"/>
            <a:ext cx="862012" cy="658812"/>
          </a:xfrm>
          <a:custGeom>
            <a:avLst/>
            <a:gdLst>
              <a:gd name="T0" fmla="*/ 2147483646 w 2993"/>
              <a:gd name="T1" fmla="*/ 2147483646 h 2287"/>
              <a:gd name="T2" fmla="*/ 2147483646 w 2993"/>
              <a:gd name="T3" fmla="*/ 2147483646 h 2287"/>
              <a:gd name="T4" fmla="*/ 2147483646 w 2993"/>
              <a:gd name="T5" fmla="*/ 2147483646 h 2287"/>
              <a:gd name="T6" fmla="*/ 2147483646 w 2993"/>
              <a:gd name="T7" fmla="*/ 2147483646 h 2287"/>
              <a:gd name="T8" fmla="*/ 2147483646 w 2993"/>
              <a:gd name="T9" fmla="*/ 2147483646 h 2287"/>
              <a:gd name="T10" fmla="*/ 2147483646 w 2993"/>
              <a:gd name="T11" fmla="*/ 2147483646 h 2287"/>
              <a:gd name="T12" fmla="*/ 2147483646 w 2993"/>
              <a:gd name="T13" fmla="*/ 2147483646 h 2287"/>
              <a:gd name="T14" fmla="*/ 2147483646 w 2993"/>
              <a:gd name="T15" fmla="*/ 2147483646 h 2287"/>
              <a:gd name="T16" fmla="*/ 2147483646 w 2993"/>
              <a:gd name="T17" fmla="*/ 2147483646 h 2287"/>
              <a:gd name="T18" fmla="*/ 2147483646 w 2993"/>
              <a:gd name="T19" fmla="*/ 2147483646 h 2287"/>
              <a:gd name="T20" fmla="*/ 2147483646 w 2993"/>
              <a:gd name="T21" fmla="*/ 2147483646 h 2287"/>
              <a:gd name="T22" fmla="*/ 2147483646 w 2993"/>
              <a:gd name="T23" fmla="*/ 2147483646 h 2287"/>
              <a:gd name="T24" fmla="*/ 2147483646 w 2993"/>
              <a:gd name="T25" fmla="*/ 2147483646 h 2287"/>
              <a:gd name="T26" fmla="*/ 2147483646 w 2993"/>
              <a:gd name="T27" fmla="*/ 2147483646 h 2287"/>
              <a:gd name="T28" fmla="*/ 2147483646 w 2993"/>
              <a:gd name="T29" fmla="*/ 2147483646 h 2287"/>
              <a:gd name="T30" fmla="*/ 2147483646 w 2993"/>
              <a:gd name="T31" fmla="*/ 2147483646 h 2287"/>
              <a:gd name="T32" fmla="*/ 2147483646 w 2993"/>
              <a:gd name="T33" fmla="*/ 2147483646 h 2287"/>
              <a:gd name="T34" fmla="*/ 2147483646 w 2993"/>
              <a:gd name="T35" fmla="*/ 2147483646 h 2287"/>
              <a:gd name="T36" fmla="*/ 2147483646 w 2993"/>
              <a:gd name="T37" fmla="*/ 2147483646 h 2287"/>
              <a:gd name="T38" fmla="*/ 2147483646 w 2993"/>
              <a:gd name="T39" fmla="*/ 2147483646 h 2287"/>
              <a:gd name="T40" fmla="*/ 2147483646 w 2993"/>
              <a:gd name="T41" fmla="*/ 0 h 2287"/>
              <a:gd name="T42" fmla="*/ 2147483646 w 2993"/>
              <a:gd name="T43" fmla="*/ 2147483646 h 2287"/>
              <a:gd name="T44" fmla="*/ 2147483646 w 2993"/>
              <a:gd name="T45" fmla="*/ 2147483646 h 2287"/>
              <a:gd name="T46" fmla="*/ 2147483646 w 2993"/>
              <a:gd name="T47" fmla="*/ 2147483646 h 2287"/>
              <a:gd name="T48" fmla="*/ 2147483646 w 2993"/>
              <a:gd name="T49" fmla="*/ 2147483646 h 2287"/>
              <a:gd name="T50" fmla="*/ 2147483646 w 2993"/>
              <a:gd name="T51" fmla="*/ 2147483646 h 2287"/>
              <a:gd name="T52" fmla="*/ 2147483646 w 2993"/>
              <a:gd name="T53" fmla="*/ 2147483646 h 2287"/>
              <a:gd name="T54" fmla="*/ 2147483646 w 2993"/>
              <a:gd name="T55" fmla="*/ 2147483646 h 2287"/>
              <a:gd name="T56" fmla="*/ 2147483646 w 2993"/>
              <a:gd name="T57" fmla="*/ 2147483646 h 2287"/>
              <a:gd name="T58" fmla="*/ 2147483646 w 2993"/>
              <a:gd name="T59" fmla="*/ 2147483646 h 2287"/>
              <a:gd name="T60" fmla="*/ 2147483646 w 2993"/>
              <a:gd name="T61" fmla="*/ 2147483646 h 2287"/>
              <a:gd name="T62" fmla="*/ 2147483646 w 2993"/>
              <a:gd name="T63" fmla="*/ 2147483646 h 2287"/>
              <a:gd name="T64" fmla="*/ 2147483646 w 2993"/>
              <a:gd name="T65" fmla="*/ 2147483646 h 2287"/>
              <a:gd name="T66" fmla="*/ 2147483646 w 2993"/>
              <a:gd name="T67" fmla="*/ 2147483646 h 2287"/>
              <a:gd name="T68" fmla="*/ 2147483646 w 2993"/>
              <a:gd name="T69" fmla="*/ 2147483646 h 2287"/>
              <a:gd name="T70" fmla="*/ 2147483646 w 2993"/>
              <a:gd name="T71" fmla="*/ 2147483646 h 2287"/>
              <a:gd name="T72" fmla="*/ 2147483646 w 2993"/>
              <a:gd name="T73" fmla="*/ 2147483646 h 2287"/>
              <a:gd name="T74" fmla="*/ 2147483646 w 2993"/>
              <a:gd name="T75" fmla="*/ 2147483646 h 2287"/>
              <a:gd name="T76" fmla="*/ 2147483646 w 2993"/>
              <a:gd name="T77" fmla="*/ 2147483646 h 2287"/>
              <a:gd name="T78" fmla="*/ 2147483646 w 2993"/>
              <a:gd name="T79" fmla="*/ 2147483646 h 2287"/>
              <a:gd name="T80" fmla="*/ 2147483646 w 2993"/>
              <a:gd name="T81" fmla="*/ 2147483646 h 2287"/>
              <a:gd name="T82" fmla="*/ 2147483646 w 2993"/>
              <a:gd name="T83" fmla="*/ 2147483646 h 2287"/>
              <a:gd name="T84" fmla="*/ 2147483646 w 2993"/>
              <a:gd name="T85" fmla="*/ 2147483646 h 2287"/>
              <a:gd name="T86" fmla="*/ 2147483646 w 2993"/>
              <a:gd name="T87" fmla="*/ 2147483646 h 2287"/>
              <a:gd name="T88" fmla="*/ 2147483646 w 2993"/>
              <a:gd name="T89" fmla="*/ 2147483646 h 2287"/>
              <a:gd name="T90" fmla="*/ 2147483646 w 2993"/>
              <a:gd name="T91" fmla="*/ 2147483646 h 2287"/>
              <a:gd name="T92" fmla="*/ 2147483646 w 2993"/>
              <a:gd name="T93" fmla="*/ 2147483646 h 2287"/>
              <a:gd name="T94" fmla="*/ 2147483646 w 2993"/>
              <a:gd name="T95" fmla="*/ 2147483646 h 2287"/>
              <a:gd name="T96" fmla="*/ 2147483646 w 2993"/>
              <a:gd name="T97" fmla="*/ 2147483646 h 2287"/>
              <a:gd name="T98" fmla="*/ 2147483646 w 2993"/>
              <a:gd name="T99" fmla="*/ 2147483646 h 2287"/>
              <a:gd name="T100" fmla="*/ 2147483646 w 2993"/>
              <a:gd name="T101" fmla="*/ 2147483646 h 2287"/>
              <a:gd name="T102" fmla="*/ 2147483646 w 2993"/>
              <a:gd name="T103" fmla="*/ 2147483646 h 2287"/>
              <a:gd name="T104" fmla="*/ 2147483646 w 2993"/>
              <a:gd name="T105" fmla="*/ 2147483646 h 2287"/>
              <a:gd name="T106" fmla="*/ 2147483646 w 2993"/>
              <a:gd name="T107" fmla="*/ 2147483646 h 2287"/>
              <a:gd name="T108" fmla="*/ 2147483646 w 2993"/>
              <a:gd name="T109" fmla="*/ 2147483646 h 2287"/>
              <a:gd name="T110" fmla="*/ 2147483646 w 2993"/>
              <a:gd name="T111" fmla="*/ 2147483646 h 2287"/>
              <a:gd name="T112" fmla="*/ 2147483646 w 2993"/>
              <a:gd name="T113" fmla="*/ 2147483646 h 2287"/>
              <a:gd name="T114" fmla="*/ 2147483646 w 2993"/>
              <a:gd name="T115" fmla="*/ 2147483646 h 2287"/>
              <a:gd name="T116" fmla="*/ 2147483646 w 2993"/>
              <a:gd name="T117" fmla="*/ 2147483646 h 2287"/>
              <a:gd name="T118" fmla="*/ 2147483646 w 2993"/>
              <a:gd name="T119" fmla="*/ 2147483646 h 2287"/>
              <a:gd name="T120" fmla="*/ 2147483646 w 2993"/>
              <a:gd name="T121" fmla="*/ 2147483646 h 2287"/>
              <a:gd name="T122" fmla="*/ 2147483646 w 2993"/>
              <a:gd name="T123" fmla="*/ 2147483646 h 2287"/>
              <a:gd name="T124" fmla="*/ 2147483646 w 2993"/>
              <a:gd name="T125" fmla="*/ 2147483646 h 2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993"/>
              <a:gd name="T190" fmla="*/ 0 h 2287"/>
              <a:gd name="T191" fmla="*/ 2993 w 2993"/>
              <a:gd name="T192" fmla="*/ 2287 h 22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solidFill>
            <a:srgbClr val="2A6D83"/>
          </a:solidFill>
          <a:ln w="3175">
            <a:solidFill>
              <a:schemeClr val="bg1"/>
            </a:solidFill>
            <a:bevel/>
            <a:headEnd/>
            <a:tailEnd/>
          </a:ln>
        </p:spPr>
        <p:txBody>
          <a:bodyPr/>
          <a:lstStyle/>
          <a:p>
            <a:endParaRPr lang="zh-CN" altLang="en-US"/>
          </a:p>
        </p:txBody>
      </p:sp>
      <p:sp>
        <p:nvSpPr>
          <p:cNvPr id="21" name="稻壳儿小白白(http://dwz.cn/Wu2UP)"/>
          <p:cNvSpPr>
            <a:spLocks/>
          </p:cNvSpPr>
          <p:nvPr/>
        </p:nvSpPr>
        <p:spPr bwMode="auto">
          <a:xfrm>
            <a:off x="7591425" y="2393950"/>
            <a:ext cx="125413" cy="204788"/>
          </a:xfrm>
          <a:custGeom>
            <a:avLst/>
            <a:gdLst>
              <a:gd name="T0" fmla="*/ 2147483646 w 430"/>
              <a:gd name="T1" fmla="*/ 2147483646 h 726"/>
              <a:gd name="T2" fmla="*/ 2147483646 w 430"/>
              <a:gd name="T3" fmla="*/ 2147483646 h 726"/>
              <a:gd name="T4" fmla="*/ 2147483646 w 430"/>
              <a:gd name="T5" fmla="*/ 2147483646 h 726"/>
              <a:gd name="T6" fmla="*/ 2147483646 w 430"/>
              <a:gd name="T7" fmla="*/ 2147483646 h 726"/>
              <a:gd name="T8" fmla="*/ 2147483646 w 430"/>
              <a:gd name="T9" fmla="*/ 2147483646 h 726"/>
              <a:gd name="T10" fmla="*/ 2147483646 w 430"/>
              <a:gd name="T11" fmla="*/ 2147483646 h 726"/>
              <a:gd name="T12" fmla="*/ 2147483646 w 430"/>
              <a:gd name="T13" fmla="*/ 2147483646 h 726"/>
              <a:gd name="T14" fmla="*/ 2147483646 w 430"/>
              <a:gd name="T15" fmla="*/ 2147483646 h 726"/>
              <a:gd name="T16" fmla="*/ 2147483646 w 430"/>
              <a:gd name="T17" fmla="*/ 2147483646 h 726"/>
              <a:gd name="T18" fmla="*/ 2147483646 w 430"/>
              <a:gd name="T19" fmla="*/ 2147483646 h 726"/>
              <a:gd name="T20" fmla="*/ 2147483646 w 430"/>
              <a:gd name="T21" fmla="*/ 2147483646 h 726"/>
              <a:gd name="T22" fmla="*/ 2147483646 w 430"/>
              <a:gd name="T23" fmla="*/ 2147483646 h 726"/>
              <a:gd name="T24" fmla="*/ 2147483646 w 430"/>
              <a:gd name="T25" fmla="*/ 2147483646 h 726"/>
              <a:gd name="T26" fmla="*/ 2147483646 w 430"/>
              <a:gd name="T27" fmla="*/ 2147483646 h 726"/>
              <a:gd name="T28" fmla="*/ 2147483646 w 430"/>
              <a:gd name="T29" fmla="*/ 2147483646 h 726"/>
              <a:gd name="T30" fmla="*/ 2147483646 w 430"/>
              <a:gd name="T31" fmla="*/ 2147483646 h 726"/>
              <a:gd name="T32" fmla="*/ 2147483646 w 430"/>
              <a:gd name="T33" fmla="*/ 2147483646 h 726"/>
              <a:gd name="T34" fmla="*/ 2147483646 w 430"/>
              <a:gd name="T35" fmla="*/ 2147483646 h 726"/>
              <a:gd name="T36" fmla="*/ 2147483646 w 430"/>
              <a:gd name="T37" fmla="*/ 2147483646 h 726"/>
              <a:gd name="T38" fmla="*/ 2147483646 w 430"/>
              <a:gd name="T39" fmla="*/ 2147483646 h 726"/>
              <a:gd name="T40" fmla="*/ 2147483646 w 430"/>
              <a:gd name="T41" fmla="*/ 2147483646 h 726"/>
              <a:gd name="T42" fmla="*/ 2147483646 w 430"/>
              <a:gd name="T43" fmla="*/ 2147483646 h 726"/>
              <a:gd name="T44" fmla="*/ 2147483646 w 430"/>
              <a:gd name="T45" fmla="*/ 2147483646 h 726"/>
              <a:gd name="T46" fmla="*/ 2147483646 w 430"/>
              <a:gd name="T47" fmla="*/ 2147483646 h 726"/>
              <a:gd name="T48" fmla="*/ 2147483646 w 430"/>
              <a:gd name="T49" fmla="*/ 2147483646 h 726"/>
              <a:gd name="T50" fmla="*/ 2147483646 w 430"/>
              <a:gd name="T51" fmla="*/ 2147483646 h 726"/>
              <a:gd name="T52" fmla="*/ 2147483646 w 430"/>
              <a:gd name="T53" fmla="*/ 2147483646 h 726"/>
              <a:gd name="T54" fmla="*/ 2147483646 w 430"/>
              <a:gd name="T55" fmla="*/ 2147483646 h 726"/>
              <a:gd name="T56" fmla="*/ 2147483646 w 430"/>
              <a:gd name="T57" fmla="*/ 2147483646 h 726"/>
              <a:gd name="T58" fmla="*/ 2147483646 w 430"/>
              <a:gd name="T59" fmla="*/ 2147483646 h 726"/>
              <a:gd name="T60" fmla="*/ 2147483646 w 430"/>
              <a:gd name="T61" fmla="*/ 2147483646 h 726"/>
              <a:gd name="T62" fmla="*/ 2147483646 w 430"/>
              <a:gd name="T63" fmla="*/ 2147483646 h 726"/>
              <a:gd name="T64" fmla="*/ 2147483646 w 430"/>
              <a:gd name="T65" fmla="*/ 2147483646 h 726"/>
              <a:gd name="T66" fmla="*/ 2147483646 w 430"/>
              <a:gd name="T67" fmla="*/ 2147483646 h 726"/>
              <a:gd name="T68" fmla="*/ 2147483646 w 430"/>
              <a:gd name="T69" fmla="*/ 2147483646 h 726"/>
              <a:gd name="T70" fmla="*/ 2147483646 w 430"/>
              <a:gd name="T71" fmla="*/ 2147483646 h 726"/>
              <a:gd name="T72" fmla="*/ 2147483646 w 430"/>
              <a:gd name="T73" fmla="*/ 2147483646 h 726"/>
              <a:gd name="T74" fmla="*/ 2147483646 w 430"/>
              <a:gd name="T75" fmla="*/ 2147483646 h 726"/>
              <a:gd name="T76" fmla="*/ 2147483646 w 430"/>
              <a:gd name="T77" fmla="*/ 2147483646 h 726"/>
              <a:gd name="T78" fmla="*/ 2147483646 w 430"/>
              <a:gd name="T79" fmla="*/ 2147483646 h 726"/>
              <a:gd name="T80" fmla="*/ 2147483646 w 430"/>
              <a:gd name="T81" fmla="*/ 2147483646 h 726"/>
              <a:gd name="T82" fmla="*/ 2147483646 w 430"/>
              <a:gd name="T83" fmla="*/ 2147483646 h 726"/>
              <a:gd name="T84" fmla="*/ 2147483646 w 430"/>
              <a:gd name="T85" fmla="*/ 2147483646 h 726"/>
              <a:gd name="T86" fmla="*/ 2147483646 w 430"/>
              <a:gd name="T87" fmla="*/ 2147483646 h 726"/>
              <a:gd name="T88" fmla="*/ 2147483646 w 430"/>
              <a:gd name="T89" fmla="*/ 2147483646 h 726"/>
              <a:gd name="T90" fmla="*/ 2147483646 w 430"/>
              <a:gd name="T91" fmla="*/ 2147483646 h 726"/>
              <a:gd name="T92" fmla="*/ 2147483646 w 430"/>
              <a:gd name="T93" fmla="*/ 2147483646 h 726"/>
              <a:gd name="T94" fmla="*/ 2147483646 w 430"/>
              <a:gd name="T95" fmla="*/ 2147483646 h 726"/>
              <a:gd name="T96" fmla="*/ 2147483646 w 430"/>
              <a:gd name="T97" fmla="*/ 2147483646 h 726"/>
              <a:gd name="T98" fmla="*/ 2147483646 w 430"/>
              <a:gd name="T99" fmla="*/ 2147483646 h 726"/>
              <a:gd name="T100" fmla="*/ 2147483646 w 430"/>
              <a:gd name="T101" fmla="*/ 2147483646 h 726"/>
              <a:gd name="T102" fmla="*/ 2147483646 w 430"/>
              <a:gd name="T103" fmla="*/ 2147483646 h 726"/>
              <a:gd name="T104" fmla="*/ 2147483646 w 430"/>
              <a:gd name="T105" fmla="*/ 2147483646 h 726"/>
              <a:gd name="T106" fmla="*/ 2147483646 w 430"/>
              <a:gd name="T107" fmla="*/ 2147483646 h 7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30"/>
              <a:gd name="T163" fmla="*/ 0 h 726"/>
              <a:gd name="T164" fmla="*/ 430 w 430"/>
              <a:gd name="T165" fmla="*/ 726 h 7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solidFill>
            <a:srgbClr val="117A68"/>
          </a:solidFill>
          <a:ln w="3175">
            <a:solidFill>
              <a:schemeClr val="bg1"/>
            </a:solidFill>
            <a:bevel/>
            <a:headEnd/>
            <a:tailEnd/>
          </a:ln>
        </p:spPr>
        <p:txBody>
          <a:bodyPr/>
          <a:lstStyle/>
          <a:p>
            <a:endParaRPr lang="zh-CN" altLang="en-US"/>
          </a:p>
        </p:txBody>
      </p:sp>
      <p:sp>
        <p:nvSpPr>
          <p:cNvPr id="22" name="稻壳儿小白白(http://dwz.cn/Wu2UP)"/>
          <p:cNvSpPr>
            <a:spLocks/>
          </p:cNvSpPr>
          <p:nvPr/>
        </p:nvSpPr>
        <p:spPr bwMode="auto">
          <a:xfrm>
            <a:off x="7458075" y="2282825"/>
            <a:ext cx="179388" cy="207963"/>
          </a:xfrm>
          <a:custGeom>
            <a:avLst/>
            <a:gdLst>
              <a:gd name="T0" fmla="*/ 2147483646 w 636"/>
              <a:gd name="T1" fmla="*/ 2147483646 h 711"/>
              <a:gd name="T2" fmla="*/ 2147483646 w 636"/>
              <a:gd name="T3" fmla="*/ 2147483646 h 711"/>
              <a:gd name="T4" fmla="*/ 2147483646 w 636"/>
              <a:gd name="T5" fmla="*/ 2147483646 h 711"/>
              <a:gd name="T6" fmla="*/ 2147483646 w 636"/>
              <a:gd name="T7" fmla="*/ 2147483646 h 711"/>
              <a:gd name="T8" fmla="*/ 2147483646 w 636"/>
              <a:gd name="T9" fmla="*/ 2147483646 h 711"/>
              <a:gd name="T10" fmla="*/ 2147483646 w 636"/>
              <a:gd name="T11" fmla="*/ 2147483646 h 711"/>
              <a:gd name="T12" fmla="*/ 2147483646 w 636"/>
              <a:gd name="T13" fmla="*/ 2147483646 h 711"/>
              <a:gd name="T14" fmla="*/ 2147483646 w 636"/>
              <a:gd name="T15" fmla="*/ 2147483646 h 711"/>
              <a:gd name="T16" fmla="*/ 2147483646 w 636"/>
              <a:gd name="T17" fmla="*/ 2147483646 h 711"/>
              <a:gd name="T18" fmla="*/ 2147483646 w 636"/>
              <a:gd name="T19" fmla="*/ 2147483646 h 711"/>
              <a:gd name="T20" fmla="*/ 2147483646 w 636"/>
              <a:gd name="T21" fmla="*/ 2147483646 h 711"/>
              <a:gd name="T22" fmla="*/ 2147483646 w 636"/>
              <a:gd name="T23" fmla="*/ 2147483646 h 711"/>
              <a:gd name="T24" fmla="*/ 2147483646 w 636"/>
              <a:gd name="T25" fmla="*/ 2147483646 h 711"/>
              <a:gd name="T26" fmla="*/ 2147483646 w 636"/>
              <a:gd name="T27" fmla="*/ 2147483646 h 711"/>
              <a:gd name="T28" fmla="*/ 2147483646 w 636"/>
              <a:gd name="T29" fmla="*/ 2147483646 h 711"/>
              <a:gd name="T30" fmla="*/ 2147483646 w 636"/>
              <a:gd name="T31" fmla="*/ 2147483646 h 711"/>
              <a:gd name="T32" fmla="*/ 2147483646 w 636"/>
              <a:gd name="T33" fmla="*/ 2147483646 h 711"/>
              <a:gd name="T34" fmla="*/ 2147483646 w 636"/>
              <a:gd name="T35" fmla="*/ 2147483646 h 711"/>
              <a:gd name="T36" fmla="*/ 2147483646 w 636"/>
              <a:gd name="T37" fmla="*/ 2147483646 h 711"/>
              <a:gd name="T38" fmla="*/ 2147483646 w 636"/>
              <a:gd name="T39" fmla="*/ 2147483646 h 711"/>
              <a:gd name="T40" fmla="*/ 2147483646 w 636"/>
              <a:gd name="T41" fmla="*/ 2147483646 h 711"/>
              <a:gd name="T42" fmla="*/ 2147483646 w 636"/>
              <a:gd name="T43" fmla="*/ 2147483646 h 711"/>
              <a:gd name="T44" fmla="*/ 2147483646 w 636"/>
              <a:gd name="T45" fmla="*/ 2147483646 h 711"/>
              <a:gd name="T46" fmla="*/ 2147483646 w 636"/>
              <a:gd name="T47" fmla="*/ 2147483646 h 711"/>
              <a:gd name="T48" fmla="*/ 2147483646 w 636"/>
              <a:gd name="T49" fmla="*/ 2147483646 h 711"/>
              <a:gd name="T50" fmla="*/ 2147483646 w 636"/>
              <a:gd name="T51" fmla="*/ 2147483646 h 711"/>
              <a:gd name="T52" fmla="*/ 2147483646 w 636"/>
              <a:gd name="T53" fmla="*/ 2147483646 h 711"/>
              <a:gd name="T54" fmla="*/ 2147483646 w 636"/>
              <a:gd name="T55" fmla="*/ 2147483646 h 711"/>
              <a:gd name="T56" fmla="*/ 2147483646 w 636"/>
              <a:gd name="T57" fmla="*/ 2147483646 h 711"/>
              <a:gd name="T58" fmla="*/ 2147483646 w 636"/>
              <a:gd name="T59" fmla="*/ 2147483646 h 711"/>
              <a:gd name="T60" fmla="*/ 2147483646 w 636"/>
              <a:gd name="T61" fmla="*/ 2147483646 h 711"/>
              <a:gd name="T62" fmla="*/ 2147483646 w 636"/>
              <a:gd name="T63" fmla="*/ 2147483646 h 711"/>
              <a:gd name="T64" fmla="*/ 2147483646 w 636"/>
              <a:gd name="T65" fmla="*/ 2147483646 h 711"/>
              <a:gd name="T66" fmla="*/ 2147483646 w 636"/>
              <a:gd name="T67" fmla="*/ 2147483646 h 711"/>
              <a:gd name="T68" fmla="*/ 2147483646 w 636"/>
              <a:gd name="T69" fmla="*/ 2147483646 h 711"/>
              <a:gd name="T70" fmla="*/ 2147483646 w 636"/>
              <a:gd name="T71" fmla="*/ 2147483646 h 711"/>
              <a:gd name="T72" fmla="*/ 2147483646 w 636"/>
              <a:gd name="T73" fmla="*/ 2147483646 h 711"/>
              <a:gd name="T74" fmla="*/ 2147483646 w 636"/>
              <a:gd name="T75" fmla="*/ 2147483646 h 711"/>
              <a:gd name="T76" fmla="*/ 2147483646 w 636"/>
              <a:gd name="T77" fmla="*/ 2147483646 h 711"/>
              <a:gd name="T78" fmla="*/ 2147483646 w 636"/>
              <a:gd name="T79" fmla="*/ 2147483646 h 711"/>
              <a:gd name="T80" fmla="*/ 2147483646 w 636"/>
              <a:gd name="T81" fmla="*/ 2147483646 h 711"/>
              <a:gd name="T82" fmla="*/ 2147483646 w 636"/>
              <a:gd name="T83" fmla="*/ 2147483646 h 711"/>
              <a:gd name="T84" fmla="*/ 2147483646 w 636"/>
              <a:gd name="T85" fmla="*/ 2147483646 h 711"/>
              <a:gd name="T86" fmla="*/ 2147483646 w 636"/>
              <a:gd name="T87" fmla="*/ 2147483646 h 711"/>
              <a:gd name="T88" fmla="*/ 2147483646 w 636"/>
              <a:gd name="T89" fmla="*/ 2147483646 h 711"/>
              <a:gd name="T90" fmla="*/ 2147483646 w 636"/>
              <a:gd name="T91" fmla="*/ 2147483646 h 711"/>
              <a:gd name="T92" fmla="*/ 2147483646 w 636"/>
              <a:gd name="T93" fmla="*/ 2147483646 h 711"/>
              <a:gd name="T94" fmla="*/ 2147483646 w 636"/>
              <a:gd name="T95" fmla="*/ 2147483646 h 711"/>
              <a:gd name="T96" fmla="*/ 2147483646 w 636"/>
              <a:gd name="T97" fmla="*/ 2147483646 h 711"/>
              <a:gd name="T98" fmla="*/ 2147483646 w 636"/>
              <a:gd name="T99" fmla="*/ 2147483646 h 711"/>
              <a:gd name="T100" fmla="*/ 0 w 636"/>
              <a:gd name="T101" fmla="*/ 2147483646 h 711"/>
              <a:gd name="T102" fmla="*/ 2147483646 w 636"/>
              <a:gd name="T103" fmla="*/ 2147483646 h 711"/>
              <a:gd name="T104" fmla="*/ 2147483646 w 636"/>
              <a:gd name="T105" fmla="*/ 2147483646 h 711"/>
              <a:gd name="T106" fmla="*/ 2147483646 w 636"/>
              <a:gd name="T107" fmla="*/ 2147483646 h 711"/>
              <a:gd name="T108" fmla="*/ 2147483646 w 636"/>
              <a:gd name="T109" fmla="*/ 2147483646 h 711"/>
              <a:gd name="T110" fmla="*/ 2147483646 w 636"/>
              <a:gd name="T111" fmla="*/ 2147483646 h 711"/>
              <a:gd name="T112" fmla="*/ 2147483646 w 636"/>
              <a:gd name="T113" fmla="*/ 2147483646 h 711"/>
              <a:gd name="T114" fmla="*/ 2147483646 w 636"/>
              <a:gd name="T115" fmla="*/ 2147483646 h 711"/>
              <a:gd name="T116" fmla="*/ 2147483646 w 636"/>
              <a:gd name="T117" fmla="*/ 2147483646 h 711"/>
              <a:gd name="T118" fmla="*/ 2147483646 w 636"/>
              <a:gd name="T119" fmla="*/ 2147483646 h 711"/>
              <a:gd name="T120" fmla="*/ 2147483646 w 636"/>
              <a:gd name="T121" fmla="*/ 2147483646 h 7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6"/>
              <a:gd name="T184" fmla="*/ 0 h 711"/>
              <a:gd name="T185" fmla="*/ 636 w 636"/>
              <a:gd name="T186" fmla="*/ 711 h 7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solidFill>
            <a:srgbClr val="117A68"/>
          </a:solidFill>
          <a:ln w="3175">
            <a:solidFill>
              <a:schemeClr val="bg1"/>
            </a:solidFill>
            <a:bevel/>
            <a:headEnd/>
            <a:tailEnd/>
          </a:ln>
        </p:spPr>
        <p:txBody>
          <a:bodyPr/>
          <a:lstStyle/>
          <a:p>
            <a:endParaRPr lang="zh-CN" altLang="en-US"/>
          </a:p>
        </p:txBody>
      </p:sp>
      <p:sp>
        <p:nvSpPr>
          <p:cNvPr id="23" name="稻壳儿小白白(http://dwz.cn/Wu2UP)"/>
          <p:cNvSpPr>
            <a:spLocks noEditPoints="1"/>
          </p:cNvSpPr>
          <p:nvPr/>
        </p:nvSpPr>
        <p:spPr bwMode="auto">
          <a:xfrm>
            <a:off x="7283450" y="2090738"/>
            <a:ext cx="595313" cy="825500"/>
          </a:xfrm>
          <a:custGeom>
            <a:avLst/>
            <a:gdLst>
              <a:gd name="T0" fmla="*/ 2147483646 w 2047"/>
              <a:gd name="T1" fmla="*/ 2147483646 h 2907"/>
              <a:gd name="T2" fmla="*/ 2147483646 w 2047"/>
              <a:gd name="T3" fmla="*/ 2147483646 h 2907"/>
              <a:gd name="T4" fmla="*/ 2147483646 w 2047"/>
              <a:gd name="T5" fmla="*/ 2147483646 h 2907"/>
              <a:gd name="T6" fmla="*/ 2147483646 w 2047"/>
              <a:gd name="T7" fmla="*/ 2147483646 h 2907"/>
              <a:gd name="T8" fmla="*/ 2147483646 w 2047"/>
              <a:gd name="T9" fmla="*/ 2147483646 h 2907"/>
              <a:gd name="T10" fmla="*/ 2147483646 w 2047"/>
              <a:gd name="T11" fmla="*/ 2147483646 h 2907"/>
              <a:gd name="T12" fmla="*/ 2147483646 w 2047"/>
              <a:gd name="T13" fmla="*/ 2147483646 h 2907"/>
              <a:gd name="T14" fmla="*/ 2147483646 w 2047"/>
              <a:gd name="T15" fmla="*/ 2147483646 h 2907"/>
              <a:gd name="T16" fmla="*/ 2147483646 w 2047"/>
              <a:gd name="T17" fmla="*/ 2147483646 h 2907"/>
              <a:gd name="T18" fmla="*/ 2147483646 w 2047"/>
              <a:gd name="T19" fmla="*/ 2147483646 h 2907"/>
              <a:gd name="T20" fmla="*/ 2147483646 w 2047"/>
              <a:gd name="T21" fmla="*/ 2147483646 h 2907"/>
              <a:gd name="T22" fmla="*/ 0 w 2047"/>
              <a:gd name="T23" fmla="*/ 2147483646 h 2907"/>
              <a:gd name="T24" fmla="*/ 2147483646 w 2047"/>
              <a:gd name="T25" fmla="*/ 2147483646 h 2907"/>
              <a:gd name="T26" fmla="*/ 2147483646 w 2047"/>
              <a:gd name="T27" fmla="*/ 2147483646 h 2907"/>
              <a:gd name="T28" fmla="*/ 2147483646 w 2047"/>
              <a:gd name="T29" fmla="*/ 2147483646 h 2907"/>
              <a:gd name="T30" fmla="*/ 2147483646 w 2047"/>
              <a:gd name="T31" fmla="*/ 2147483646 h 2907"/>
              <a:gd name="T32" fmla="*/ 2147483646 w 2047"/>
              <a:gd name="T33" fmla="*/ 2147483646 h 2907"/>
              <a:gd name="T34" fmla="*/ 2147483646 w 2047"/>
              <a:gd name="T35" fmla="*/ 2147483646 h 2907"/>
              <a:gd name="T36" fmla="*/ 2147483646 w 2047"/>
              <a:gd name="T37" fmla="*/ 2147483646 h 2907"/>
              <a:gd name="T38" fmla="*/ 2147483646 w 2047"/>
              <a:gd name="T39" fmla="*/ 2147483646 h 2907"/>
              <a:gd name="T40" fmla="*/ 2147483646 w 2047"/>
              <a:gd name="T41" fmla="*/ 2147483646 h 2907"/>
              <a:gd name="T42" fmla="*/ 2147483646 w 2047"/>
              <a:gd name="T43" fmla="*/ 2147483646 h 2907"/>
              <a:gd name="T44" fmla="*/ 2147483646 w 2047"/>
              <a:gd name="T45" fmla="*/ 2147483646 h 2907"/>
              <a:gd name="T46" fmla="*/ 2147483646 w 2047"/>
              <a:gd name="T47" fmla="*/ 2147483646 h 2907"/>
              <a:gd name="T48" fmla="*/ 2147483646 w 2047"/>
              <a:gd name="T49" fmla="*/ 2147483646 h 2907"/>
              <a:gd name="T50" fmla="*/ 2147483646 w 2047"/>
              <a:gd name="T51" fmla="*/ 2147483646 h 2907"/>
              <a:gd name="T52" fmla="*/ 2147483646 w 2047"/>
              <a:gd name="T53" fmla="*/ 2147483646 h 2907"/>
              <a:gd name="T54" fmla="*/ 2147483646 w 2047"/>
              <a:gd name="T55" fmla="*/ 2147483646 h 2907"/>
              <a:gd name="T56" fmla="*/ 2147483646 w 2047"/>
              <a:gd name="T57" fmla="*/ 2147483646 h 2907"/>
              <a:gd name="T58" fmla="*/ 2147483646 w 2047"/>
              <a:gd name="T59" fmla="*/ 2147483646 h 2907"/>
              <a:gd name="T60" fmla="*/ 2147483646 w 2047"/>
              <a:gd name="T61" fmla="*/ 2147483646 h 2907"/>
              <a:gd name="T62" fmla="*/ 2147483646 w 2047"/>
              <a:gd name="T63" fmla="*/ 2147483646 h 2907"/>
              <a:gd name="T64" fmla="*/ 2147483646 w 2047"/>
              <a:gd name="T65" fmla="*/ 2147483646 h 2907"/>
              <a:gd name="T66" fmla="*/ 2147483646 w 2047"/>
              <a:gd name="T67" fmla="*/ 2147483646 h 2907"/>
              <a:gd name="T68" fmla="*/ 2147483646 w 2047"/>
              <a:gd name="T69" fmla="*/ 2147483646 h 2907"/>
              <a:gd name="T70" fmla="*/ 2147483646 w 2047"/>
              <a:gd name="T71" fmla="*/ 2147483646 h 2907"/>
              <a:gd name="T72" fmla="*/ 2147483646 w 2047"/>
              <a:gd name="T73" fmla="*/ 2147483646 h 2907"/>
              <a:gd name="T74" fmla="*/ 2147483646 w 2047"/>
              <a:gd name="T75" fmla="*/ 2147483646 h 2907"/>
              <a:gd name="T76" fmla="*/ 2147483646 w 2047"/>
              <a:gd name="T77" fmla="*/ 2147483646 h 2907"/>
              <a:gd name="T78" fmla="*/ 2147483646 w 2047"/>
              <a:gd name="T79" fmla="*/ 2147483646 h 2907"/>
              <a:gd name="T80" fmla="*/ 2147483646 w 2047"/>
              <a:gd name="T81" fmla="*/ 2147483646 h 2907"/>
              <a:gd name="T82" fmla="*/ 2147483646 w 2047"/>
              <a:gd name="T83" fmla="*/ 2147483646 h 2907"/>
              <a:gd name="T84" fmla="*/ 2147483646 w 2047"/>
              <a:gd name="T85" fmla="*/ 2147483646 h 2907"/>
              <a:gd name="T86" fmla="*/ 2147483646 w 2047"/>
              <a:gd name="T87" fmla="*/ 2147483646 h 2907"/>
              <a:gd name="T88" fmla="*/ 2147483646 w 2047"/>
              <a:gd name="T89" fmla="*/ 2147483646 h 2907"/>
              <a:gd name="T90" fmla="*/ 2147483646 w 2047"/>
              <a:gd name="T91" fmla="*/ 2147483646 h 2907"/>
              <a:gd name="T92" fmla="*/ 2147483646 w 2047"/>
              <a:gd name="T93" fmla="*/ 2147483646 h 2907"/>
              <a:gd name="T94" fmla="*/ 2147483646 w 2047"/>
              <a:gd name="T95" fmla="*/ 2147483646 h 2907"/>
              <a:gd name="T96" fmla="*/ 2147483646 w 2047"/>
              <a:gd name="T97" fmla="*/ 2147483646 h 2907"/>
              <a:gd name="T98" fmla="*/ 2147483646 w 2047"/>
              <a:gd name="T99" fmla="*/ 2147483646 h 2907"/>
              <a:gd name="T100" fmla="*/ 2147483646 w 2047"/>
              <a:gd name="T101" fmla="*/ 2147483646 h 2907"/>
              <a:gd name="T102" fmla="*/ 2147483646 w 2047"/>
              <a:gd name="T103" fmla="*/ 2147483646 h 2907"/>
              <a:gd name="T104" fmla="*/ 2147483646 w 2047"/>
              <a:gd name="T105" fmla="*/ 2147483646 h 2907"/>
              <a:gd name="T106" fmla="*/ 2147483646 w 2047"/>
              <a:gd name="T107" fmla="*/ 2147483646 h 2907"/>
              <a:gd name="T108" fmla="*/ 2147483646 w 2047"/>
              <a:gd name="T109" fmla="*/ 2147483646 h 2907"/>
              <a:gd name="T110" fmla="*/ 2147483646 w 2047"/>
              <a:gd name="T111" fmla="*/ 2147483646 h 2907"/>
              <a:gd name="T112" fmla="*/ 2147483646 w 2047"/>
              <a:gd name="T113" fmla="*/ 2147483646 h 2907"/>
              <a:gd name="T114" fmla="*/ 2147483646 w 2047"/>
              <a:gd name="T115" fmla="*/ 2147483646 h 2907"/>
              <a:gd name="T116" fmla="*/ 2147483646 w 2047"/>
              <a:gd name="T117" fmla="*/ 2147483646 h 2907"/>
              <a:gd name="T118" fmla="*/ 2147483646 w 2047"/>
              <a:gd name="T119" fmla="*/ 2147483646 h 2907"/>
              <a:gd name="T120" fmla="*/ 2147483646 w 2047"/>
              <a:gd name="T121" fmla="*/ 2147483646 h 2907"/>
              <a:gd name="T122" fmla="*/ 2147483646 w 2047"/>
              <a:gd name="T123" fmla="*/ 2147483646 h 29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47"/>
              <a:gd name="T187" fmla="*/ 0 h 2907"/>
              <a:gd name="T188" fmla="*/ 2047 w 2047"/>
              <a:gd name="T189" fmla="*/ 2907 h 290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rgbClr val="2A6D83"/>
          </a:solidFill>
          <a:ln w="3175">
            <a:solidFill>
              <a:schemeClr val="bg1"/>
            </a:solidFill>
            <a:bevel/>
            <a:headEnd/>
            <a:tailEnd/>
          </a:ln>
        </p:spPr>
        <p:txBody>
          <a:bodyPr/>
          <a:lstStyle/>
          <a:p>
            <a:endParaRPr lang="zh-CN" altLang="en-US"/>
          </a:p>
        </p:txBody>
      </p:sp>
      <p:sp>
        <p:nvSpPr>
          <p:cNvPr id="24" name="稻壳儿小白白(http://dwz.cn/Wu2UP)"/>
          <p:cNvSpPr>
            <a:spLocks/>
          </p:cNvSpPr>
          <p:nvPr/>
        </p:nvSpPr>
        <p:spPr bwMode="auto">
          <a:xfrm>
            <a:off x="5773738" y="746125"/>
            <a:ext cx="2462212" cy="2003425"/>
          </a:xfrm>
          <a:custGeom>
            <a:avLst/>
            <a:gdLst>
              <a:gd name="T0" fmla="*/ 2147483646 w 8497"/>
              <a:gd name="T1" fmla="*/ 2147483646 h 7037"/>
              <a:gd name="T2" fmla="*/ 2147483646 w 8497"/>
              <a:gd name="T3" fmla="*/ 2147483646 h 7037"/>
              <a:gd name="T4" fmla="*/ 2147483646 w 8497"/>
              <a:gd name="T5" fmla="*/ 2147483646 h 7037"/>
              <a:gd name="T6" fmla="*/ 2147483646 w 8497"/>
              <a:gd name="T7" fmla="*/ 2147483646 h 7037"/>
              <a:gd name="T8" fmla="*/ 2147483646 w 8497"/>
              <a:gd name="T9" fmla="*/ 2147483646 h 7037"/>
              <a:gd name="T10" fmla="*/ 2147483646 w 8497"/>
              <a:gd name="T11" fmla="*/ 2147483646 h 7037"/>
              <a:gd name="T12" fmla="*/ 2147483646 w 8497"/>
              <a:gd name="T13" fmla="*/ 2147483646 h 7037"/>
              <a:gd name="T14" fmla="*/ 2147483646 w 8497"/>
              <a:gd name="T15" fmla="*/ 2147483646 h 7037"/>
              <a:gd name="T16" fmla="*/ 2147483646 w 8497"/>
              <a:gd name="T17" fmla="*/ 2147483646 h 7037"/>
              <a:gd name="T18" fmla="*/ 2147483646 w 8497"/>
              <a:gd name="T19" fmla="*/ 2147483646 h 7037"/>
              <a:gd name="T20" fmla="*/ 2147483646 w 8497"/>
              <a:gd name="T21" fmla="*/ 2147483646 h 7037"/>
              <a:gd name="T22" fmla="*/ 2147483646 w 8497"/>
              <a:gd name="T23" fmla="*/ 2147483646 h 7037"/>
              <a:gd name="T24" fmla="*/ 2147483646 w 8497"/>
              <a:gd name="T25" fmla="*/ 2147483646 h 7037"/>
              <a:gd name="T26" fmla="*/ 2147483646 w 8497"/>
              <a:gd name="T27" fmla="*/ 2147483646 h 7037"/>
              <a:gd name="T28" fmla="*/ 2147483646 w 8497"/>
              <a:gd name="T29" fmla="*/ 2147483646 h 7037"/>
              <a:gd name="T30" fmla="*/ 2147483646 w 8497"/>
              <a:gd name="T31" fmla="*/ 2147483646 h 7037"/>
              <a:gd name="T32" fmla="*/ 2147483646 w 8497"/>
              <a:gd name="T33" fmla="*/ 2147483646 h 7037"/>
              <a:gd name="T34" fmla="*/ 2147483646 w 8497"/>
              <a:gd name="T35" fmla="*/ 2147483646 h 7037"/>
              <a:gd name="T36" fmla="*/ 2147483646 w 8497"/>
              <a:gd name="T37" fmla="*/ 2147483646 h 7037"/>
              <a:gd name="T38" fmla="*/ 2147483646 w 8497"/>
              <a:gd name="T39" fmla="*/ 2147483646 h 7037"/>
              <a:gd name="T40" fmla="*/ 2147483646 w 8497"/>
              <a:gd name="T41" fmla="*/ 2147483646 h 7037"/>
              <a:gd name="T42" fmla="*/ 2147483646 w 8497"/>
              <a:gd name="T43" fmla="*/ 2147483646 h 7037"/>
              <a:gd name="T44" fmla="*/ 2147483646 w 8497"/>
              <a:gd name="T45" fmla="*/ 2147483646 h 7037"/>
              <a:gd name="T46" fmla="*/ 2147483646 w 8497"/>
              <a:gd name="T47" fmla="*/ 2147483646 h 7037"/>
              <a:gd name="T48" fmla="*/ 2147483646 w 8497"/>
              <a:gd name="T49" fmla="*/ 2147483646 h 7037"/>
              <a:gd name="T50" fmla="*/ 2147483646 w 8497"/>
              <a:gd name="T51" fmla="*/ 2147483646 h 7037"/>
              <a:gd name="T52" fmla="*/ 2147483646 w 8497"/>
              <a:gd name="T53" fmla="*/ 2147483646 h 7037"/>
              <a:gd name="T54" fmla="*/ 2147483646 w 8497"/>
              <a:gd name="T55" fmla="*/ 2147483646 h 7037"/>
              <a:gd name="T56" fmla="*/ 2147483646 w 8497"/>
              <a:gd name="T57" fmla="*/ 2147483646 h 7037"/>
              <a:gd name="T58" fmla="*/ 2147483646 w 8497"/>
              <a:gd name="T59" fmla="*/ 2147483646 h 7037"/>
              <a:gd name="T60" fmla="*/ 2147483646 w 8497"/>
              <a:gd name="T61" fmla="*/ 2147483646 h 7037"/>
              <a:gd name="T62" fmla="*/ 2147483646 w 8497"/>
              <a:gd name="T63" fmla="*/ 2147483646 h 7037"/>
              <a:gd name="T64" fmla="*/ 2147483646 w 8497"/>
              <a:gd name="T65" fmla="*/ 2147483646 h 7037"/>
              <a:gd name="T66" fmla="*/ 2147483646 w 8497"/>
              <a:gd name="T67" fmla="*/ 2147483646 h 7037"/>
              <a:gd name="T68" fmla="*/ 2147483646 w 8497"/>
              <a:gd name="T69" fmla="*/ 2147483646 h 7037"/>
              <a:gd name="T70" fmla="*/ 2147483646 w 8497"/>
              <a:gd name="T71" fmla="*/ 2147483646 h 7037"/>
              <a:gd name="T72" fmla="*/ 2147483646 w 8497"/>
              <a:gd name="T73" fmla="*/ 2147483646 h 7037"/>
              <a:gd name="T74" fmla="*/ 2147483646 w 8497"/>
              <a:gd name="T75" fmla="*/ 2147483646 h 7037"/>
              <a:gd name="T76" fmla="*/ 2147483646 w 8497"/>
              <a:gd name="T77" fmla="*/ 2147483646 h 7037"/>
              <a:gd name="T78" fmla="*/ 2147483646 w 8497"/>
              <a:gd name="T79" fmla="*/ 2147483646 h 7037"/>
              <a:gd name="T80" fmla="*/ 2147483646 w 8497"/>
              <a:gd name="T81" fmla="*/ 2147483646 h 7037"/>
              <a:gd name="T82" fmla="*/ 2147483646 w 8497"/>
              <a:gd name="T83" fmla="*/ 2147483646 h 7037"/>
              <a:gd name="T84" fmla="*/ 2147483646 w 8497"/>
              <a:gd name="T85" fmla="*/ 2147483646 h 7037"/>
              <a:gd name="T86" fmla="*/ 2147483646 w 8497"/>
              <a:gd name="T87" fmla="*/ 2147483646 h 7037"/>
              <a:gd name="T88" fmla="*/ 2147483646 w 8497"/>
              <a:gd name="T89" fmla="*/ 2147483646 h 7037"/>
              <a:gd name="T90" fmla="*/ 2147483646 w 8497"/>
              <a:gd name="T91" fmla="*/ 2147483646 h 7037"/>
              <a:gd name="T92" fmla="*/ 2147483646 w 8497"/>
              <a:gd name="T93" fmla="*/ 2147483646 h 7037"/>
              <a:gd name="T94" fmla="*/ 2147483646 w 8497"/>
              <a:gd name="T95" fmla="*/ 2147483646 h 7037"/>
              <a:gd name="T96" fmla="*/ 2147483646 w 8497"/>
              <a:gd name="T97" fmla="*/ 2147483646 h 7037"/>
              <a:gd name="T98" fmla="*/ 2147483646 w 8497"/>
              <a:gd name="T99" fmla="*/ 2147483646 h 7037"/>
              <a:gd name="T100" fmla="*/ 2147483646 w 8497"/>
              <a:gd name="T101" fmla="*/ 2147483646 h 7037"/>
              <a:gd name="T102" fmla="*/ 2147483646 w 8497"/>
              <a:gd name="T103" fmla="*/ 2147483646 h 7037"/>
              <a:gd name="T104" fmla="*/ 2147483646 w 8497"/>
              <a:gd name="T105" fmla="*/ 2147483646 h 7037"/>
              <a:gd name="T106" fmla="*/ 2147483646 w 8497"/>
              <a:gd name="T107" fmla="*/ 2147483646 h 7037"/>
              <a:gd name="T108" fmla="*/ 2147483646 w 8497"/>
              <a:gd name="T109" fmla="*/ 2147483646 h 7037"/>
              <a:gd name="T110" fmla="*/ 2147483646 w 8497"/>
              <a:gd name="T111" fmla="*/ 2147483646 h 7037"/>
              <a:gd name="T112" fmla="*/ 2147483646 w 8497"/>
              <a:gd name="T113" fmla="*/ 2147483646 h 7037"/>
              <a:gd name="T114" fmla="*/ 2147483646 w 8497"/>
              <a:gd name="T115" fmla="*/ 2147483646 h 7037"/>
              <a:gd name="T116" fmla="*/ 2147483646 w 8497"/>
              <a:gd name="T117" fmla="*/ 2147483646 h 7037"/>
              <a:gd name="T118" fmla="*/ 2147483646 w 8497"/>
              <a:gd name="T119" fmla="*/ 2147483646 h 7037"/>
              <a:gd name="T120" fmla="*/ 2147483646 w 8497"/>
              <a:gd name="T121" fmla="*/ 2147483646 h 7037"/>
              <a:gd name="T122" fmla="*/ 2147483646 w 8497"/>
              <a:gd name="T123" fmla="*/ 2147483646 h 7037"/>
              <a:gd name="T124" fmla="*/ 2147483646 w 8497"/>
              <a:gd name="T125" fmla="*/ 2147483646 h 70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97"/>
              <a:gd name="T190" fmla="*/ 0 h 7037"/>
              <a:gd name="T191" fmla="*/ 8497 w 8497"/>
              <a:gd name="T192" fmla="*/ 7037 h 70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5" y="6888"/>
                </a:lnTo>
                <a:lnTo>
                  <a:pt x="2615"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solidFill>
            <a:srgbClr val="BFBFBF"/>
          </a:solidFill>
          <a:ln w="3175">
            <a:solidFill>
              <a:schemeClr val="bg1"/>
            </a:solidFill>
            <a:bevel/>
            <a:headEnd/>
            <a:tailEnd/>
          </a:ln>
        </p:spPr>
        <p:txBody>
          <a:bodyPr/>
          <a:lstStyle/>
          <a:p>
            <a:endParaRPr lang="zh-CN" altLang="en-US"/>
          </a:p>
        </p:txBody>
      </p:sp>
      <p:sp>
        <p:nvSpPr>
          <p:cNvPr id="25" name="稻壳儿小白白(http://dwz.cn/Wu2UP)"/>
          <p:cNvSpPr>
            <a:spLocks/>
          </p:cNvSpPr>
          <p:nvPr/>
        </p:nvSpPr>
        <p:spPr bwMode="auto">
          <a:xfrm>
            <a:off x="6483350" y="2490788"/>
            <a:ext cx="582613" cy="1000125"/>
          </a:xfrm>
          <a:custGeom>
            <a:avLst/>
            <a:gdLst>
              <a:gd name="T0" fmla="*/ 2147483646 w 2030"/>
              <a:gd name="T1" fmla="*/ 2147483646 h 3463"/>
              <a:gd name="T2" fmla="*/ 2147483646 w 2030"/>
              <a:gd name="T3" fmla="*/ 2147483646 h 3463"/>
              <a:gd name="T4" fmla="*/ 2147483646 w 2030"/>
              <a:gd name="T5" fmla="*/ 2147483646 h 3463"/>
              <a:gd name="T6" fmla="*/ 2147483646 w 2030"/>
              <a:gd name="T7" fmla="*/ 2147483646 h 3463"/>
              <a:gd name="T8" fmla="*/ 2147483646 w 2030"/>
              <a:gd name="T9" fmla="*/ 2147483646 h 3463"/>
              <a:gd name="T10" fmla="*/ 0 w 2030"/>
              <a:gd name="T11" fmla="*/ 2147483646 h 3463"/>
              <a:gd name="T12" fmla="*/ 2147483646 w 2030"/>
              <a:gd name="T13" fmla="*/ 2147483646 h 3463"/>
              <a:gd name="T14" fmla="*/ 2147483646 w 2030"/>
              <a:gd name="T15" fmla="*/ 2147483646 h 3463"/>
              <a:gd name="T16" fmla="*/ 2147483646 w 2030"/>
              <a:gd name="T17" fmla="*/ 2147483646 h 3463"/>
              <a:gd name="T18" fmla="*/ 2147483646 w 2030"/>
              <a:gd name="T19" fmla="*/ 2147483646 h 3463"/>
              <a:gd name="T20" fmla="*/ 2147483646 w 2030"/>
              <a:gd name="T21" fmla="*/ 2147483646 h 3463"/>
              <a:gd name="T22" fmla="*/ 2147483646 w 2030"/>
              <a:gd name="T23" fmla="*/ 2147483646 h 3463"/>
              <a:gd name="T24" fmla="*/ 2147483646 w 2030"/>
              <a:gd name="T25" fmla="*/ 2147483646 h 3463"/>
              <a:gd name="T26" fmla="*/ 2147483646 w 2030"/>
              <a:gd name="T27" fmla="*/ 2147483646 h 3463"/>
              <a:gd name="T28" fmla="*/ 2147483646 w 2030"/>
              <a:gd name="T29" fmla="*/ 2147483646 h 3463"/>
              <a:gd name="T30" fmla="*/ 2147483646 w 2030"/>
              <a:gd name="T31" fmla="*/ 2147483646 h 3463"/>
              <a:gd name="T32" fmla="*/ 2147483646 w 2030"/>
              <a:gd name="T33" fmla="*/ 2147483646 h 3463"/>
              <a:gd name="T34" fmla="*/ 2147483646 w 2030"/>
              <a:gd name="T35" fmla="*/ 2147483646 h 3463"/>
              <a:gd name="T36" fmla="*/ 2147483646 w 2030"/>
              <a:gd name="T37" fmla="*/ 2147483646 h 3463"/>
              <a:gd name="T38" fmla="*/ 2147483646 w 2030"/>
              <a:gd name="T39" fmla="*/ 2147483646 h 3463"/>
              <a:gd name="T40" fmla="*/ 2147483646 w 2030"/>
              <a:gd name="T41" fmla="*/ 2147483646 h 3463"/>
              <a:gd name="T42" fmla="*/ 2147483646 w 2030"/>
              <a:gd name="T43" fmla="*/ 2147483646 h 3463"/>
              <a:gd name="T44" fmla="*/ 2147483646 w 2030"/>
              <a:gd name="T45" fmla="*/ 2147483646 h 3463"/>
              <a:gd name="T46" fmla="*/ 2147483646 w 2030"/>
              <a:gd name="T47" fmla="*/ 2147483646 h 3463"/>
              <a:gd name="T48" fmla="*/ 2147483646 w 2030"/>
              <a:gd name="T49" fmla="*/ 2147483646 h 3463"/>
              <a:gd name="T50" fmla="*/ 2147483646 w 2030"/>
              <a:gd name="T51" fmla="*/ 2147483646 h 3463"/>
              <a:gd name="T52" fmla="*/ 2147483646 w 2030"/>
              <a:gd name="T53" fmla="*/ 2147483646 h 3463"/>
              <a:gd name="T54" fmla="*/ 2147483646 w 2030"/>
              <a:gd name="T55" fmla="*/ 2147483646 h 3463"/>
              <a:gd name="T56" fmla="*/ 2147483646 w 2030"/>
              <a:gd name="T57" fmla="*/ 2147483646 h 3463"/>
              <a:gd name="T58" fmla="*/ 2147483646 w 2030"/>
              <a:gd name="T59" fmla="*/ 2147483646 h 3463"/>
              <a:gd name="T60" fmla="*/ 2147483646 w 2030"/>
              <a:gd name="T61" fmla="*/ 2147483646 h 3463"/>
              <a:gd name="T62" fmla="*/ 2147483646 w 2030"/>
              <a:gd name="T63" fmla="*/ 2147483646 h 3463"/>
              <a:gd name="T64" fmla="*/ 2147483646 w 2030"/>
              <a:gd name="T65" fmla="*/ 2147483646 h 3463"/>
              <a:gd name="T66" fmla="*/ 2147483646 w 2030"/>
              <a:gd name="T67" fmla="*/ 2147483646 h 3463"/>
              <a:gd name="T68" fmla="*/ 2147483646 w 2030"/>
              <a:gd name="T69" fmla="*/ 2147483646 h 3463"/>
              <a:gd name="T70" fmla="*/ 2147483646 w 2030"/>
              <a:gd name="T71" fmla="*/ 2147483646 h 3463"/>
              <a:gd name="T72" fmla="*/ 2147483646 w 2030"/>
              <a:gd name="T73" fmla="*/ 2147483646 h 3463"/>
              <a:gd name="T74" fmla="*/ 2147483646 w 2030"/>
              <a:gd name="T75" fmla="*/ 2147483646 h 3463"/>
              <a:gd name="T76" fmla="*/ 2147483646 w 2030"/>
              <a:gd name="T77" fmla="*/ 2147483646 h 3463"/>
              <a:gd name="T78" fmla="*/ 2147483646 w 2030"/>
              <a:gd name="T79" fmla="*/ 2147483646 h 3463"/>
              <a:gd name="T80" fmla="*/ 2147483646 w 2030"/>
              <a:gd name="T81" fmla="*/ 2147483646 h 3463"/>
              <a:gd name="T82" fmla="*/ 2147483646 w 2030"/>
              <a:gd name="T83" fmla="*/ 2147483646 h 3463"/>
              <a:gd name="T84" fmla="*/ 2147483646 w 2030"/>
              <a:gd name="T85" fmla="*/ 2147483646 h 3463"/>
              <a:gd name="T86" fmla="*/ 2147483646 w 2030"/>
              <a:gd name="T87" fmla="*/ 2147483646 h 3463"/>
              <a:gd name="T88" fmla="*/ 2147483646 w 2030"/>
              <a:gd name="T89" fmla="*/ 2147483646 h 3463"/>
              <a:gd name="T90" fmla="*/ 2147483646 w 2030"/>
              <a:gd name="T91" fmla="*/ 2147483646 h 3463"/>
              <a:gd name="T92" fmla="*/ 2147483646 w 2030"/>
              <a:gd name="T93" fmla="*/ 2147483646 h 3463"/>
              <a:gd name="T94" fmla="*/ 2147483646 w 2030"/>
              <a:gd name="T95" fmla="*/ 2147483646 h 3463"/>
              <a:gd name="T96" fmla="*/ 2147483646 w 2030"/>
              <a:gd name="T97" fmla="*/ 2147483646 h 3463"/>
              <a:gd name="T98" fmla="*/ 2147483646 w 2030"/>
              <a:gd name="T99" fmla="*/ 2147483646 h 3463"/>
              <a:gd name="T100" fmla="*/ 2147483646 w 2030"/>
              <a:gd name="T101" fmla="*/ 2147483646 h 3463"/>
              <a:gd name="T102" fmla="*/ 2147483646 w 2030"/>
              <a:gd name="T103" fmla="*/ 2147483646 h 3463"/>
              <a:gd name="T104" fmla="*/ 2147483646 w 2030"/>
              <a:gd name="T105" fmla="*/ 2147483646 h 3463"/>
              <a:gd name="T106" fmla="*/ 2147483646 w 2030"/>
              <a:gd name="T107" fmla="*/ 2147483646 h 3463"/>
              <a:gd name="T108" fmla="*/ 2147483646 w 2030"/>
              <a:gd name="T109" fmla="*/ 2147483646 h 3463"/>
              <a:gd name="T110" fmla="*/ 2147483646 w 2030"/>
              <a:gd name="T111" fmla="*/ 2147483646 h 3463"/>
              <a:gd name="T112" fmla="*/ 2147483646 w 2030"/>
              <a:gd name="T113" fmla="*/ 2147483646 h 3463"/>
              <a:gd name="T114" fmla="*/ 2147483646 w 2030"/>
              <a:gd name="T115" fmla="*/ 2147483646 h 3463"/>
              <a:gd name="T116" fmla="*/ 2147483646 w 2030"/>
              <a:gd name="T117" fmla="*/ 2147483646 h 3463"/>
              <a:gd name="T118" fmla="*/ 2147483646 w 2030"/>
              <a:gd name="T119" fmla="*/ 2147483646 h 3463"/>
              <a:gd name="T120" fmla="*/ 2147483646 w 2030"/>
              <a:gd name="T121" fmla="*/ 2147483646 h 3463"/>
              <a:gd name="T122" fmla="*/ 2147483646 w 2030"/>
              <a:gd name="T123" fmla="*/ 2147483646 h 3463"/>
              <a:gd name="T124" fmla="*/ 2147483646 w 2030"/>
              <a:gd name="T125" fmla="*/ 2147483646 h 3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30"/>
              <a:gd name="T190" fmla="*/ 0 h 3463"/>
              <a:gd name="T191" fmla="*/ 2030 w 2030"/>
              <a:gd name="T192" fmla="*/ 3463 h 34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solidFill>
            <a:srgbClr val="BFBFBF"/>
          </a:solidFill>
          <a:ln w="3175">
            <a:solidFill>
              <a:schemeClr val="bg1"/>
            </a:solidFill>
            <a:bevel/>
            <a:headEnd/>
            <a:tailEnd/>
          </a:ln>
        </p:spPr>
        <p:txBody>
          <a:bodyPr/>
          <a:lstStyle/>
          <a:p>
            <a:endParaRPr lang="zh-CN" altLang="en-US"/>
          </a:p>
        </p:txBody>
      </p:sp>
      <p:sp>
        <p:nvSpPr>
          <p:cNvPr id="26" name="稻壳儿小白白(http://dwz.cn/Wu2UP)"/>
          <p:cNvSpPr>
            <a:spLocks/>
          </p:cNvSpPr>
          <p:nvPr/>
        </p:nvSpPr>
        <p:spPr bwMode="auto">
          <a:xfrm>
            <a:off x="6456363" y="3435350"/>
            <a:ext cx="512762" cy="495300"/>
          </a:xfrm>
          <a:custGeom>
            <a:avLst/>
            <a:gdLst>
              <a:gd name="T0" fmla="*/ 2147483646 w 1775"/>
              <a:gd name="T1" fmla="*/ 2147483646 h 1753"/>
              <a:gd name="T2" fmla="*/ 2147483646 w 1775"/>
              <a:gd name="T3" fmla="*/ 2147483646 h 1753"/>
              <a:gd name="T4" fmla="*/ 2147483646 w 1775"/>
              <a:gd name="T5" fmla="*/ 2147483646 h 1753"/>
              <a:gd name="T6" fmla="*/ 2147483646 w 1775"/>
              <a:gd name="T7" fmla="*/ 2147483646 h 1753"/>
              <a:gd name="T8" fmla="*/ 2147483646 w 1775"/>
              <a:gd name="T9" fmla="*/ 2147483646 h 1753"/>
              <a:gd name="T10" fmla="*/ 2147483646 w 1775"/>
              <a:gd name="T11" fmla="*/ 2147483646 h 1753"/>
              <a:gd name="T12" fmla="*/ 2147483646 w 1775"/>
              <a:gd name="T13" fmla="*/ 2147483646 h 1753"/>
              <a:gd name="T14" fmla="*/ 2147483646 w 1775"/>
              <a:gd name="T15" fmla="*/ 2147483646 h 1753"/>
              <a:gd name="T16" fmla="*/ 2147483646 w 1775"/>
              <a:gd name="T17" fmla="*/ 2147483646 h 1753"/>
              <a:gd name="T18" fmla="*/ 2147483646 w 1775"/>
              <a:gd name="T19" fmla="*/ 2147483646 h 1753"/>
              <a:gd name="T20" fmla="*/ 2147483646 w 1775"/>
              <a:gd name="T21" fmla="*/ 2147483646 h 1753"/>
              <a:gd name="T22" fmla="*/ 2147483646 w 1775"/>
              <a:gd name="T23" fmla="*/ 2147483646 h 1753"/>
              <a:gd name="T24" fmla="*/ 2147483646 w 1775"/>
              <a:gd name="T25" fmla="*/ 2147483646 h 1753"/>
              <a:gd name="T26" fmla="*/ 2147483646 w 1775"/>
              <a:gd name="T27" fmla="*/ 2147483646 h 1753"/>
              <a:gd name="T28" fmla="*/ 2147483646 w 1775"/>
              <a:gd name="T29" fmla="*/ 2147483646 h 1753"/>
              <a:gd name="T30" fmla="*/ 2147483646 w 1775"/>
              <a:gd name="T31" fmla="*/ 2147483646 h 1753"/>
              <a:gd name="T32" fmla="*/ 2147483646 w 1775"/>
              <a:gd name="T33" fmla="*/ 2147483646 h 1753"/>
              <a:gd name="T34" fmla="*/ 2147483646 w 1775"/>
              <a:gd name="T35" fmla="*/ 2147483646 h 1753"/>
              <a:gd name="T36" fmla="*/ 2147483646 w 1775"/>
              <a:gd name="T37" fmla="*/ 2147483646 h 1753"/>
              <a:gd name="T38" fmla="*/ 2147483646 w 1775"/>
              <a:gd name="T39" fmla="*/ 2147483646 h 1753"/>
              <a:gd name="T40" fmla="*/ 2147483646 w 1775"/>
              <a:gd name="T41" fmla="*/ 2147483646 h 1753"/>
              <a:gd name="T42" fmla="*/ 2147483646 w 1775"/>
              <a:gd name="T43" fmla="*/ 2147483646 h 1753"/>
              <a:gd name="T44" fmla="*/ 2147483646 w 1775"/>
              <a:gd name="T45" fmla="*/ 2147483646 h 1753"/>
              <a:gd name="T46" fmla="*/ 2147483646 w 1775"/>
              <a:gd name="T47" fmla="*/ 2147483646 h 1753"/>
              <a:gd name="T48" fmla="*/ 2147483646 w 1775"/>
              <a:gd name="T49" fmla="*/ 2147483646 h 1753"/>
              <a:gd name="T50" fmla="*/ 2147483646 w 1775"/>
              <a:gd name="T51" fmla="*/ 2147483646 h 1753"/>
              <a:gd name="T52" fmla="*/ 2147483646 w 1775"/>
              <a:gd name="T53" fmla="*/ 2147483646 h 1753"/>
              <a:gd name="T54" fmla="*/ 2147483646 w 1775"/>
              <a:gd name="T55" fmla="*/ 2147483646 h 1753"/>
              <a:gd name="T56" fmla="*/ 2147483646 w 1775"/>
              <a:gd name="T57" fmla="*/ 2147483646 h 1753"/>
              <a:gd name="T58" fmla="*/ 2147483646 w 1775"/>
              <a:gd name="T59" fmla="*/ 2147483646 h 1753"/>
              <a:gd name="T60" fmla="*/ 2147483646 w 1775"/>
              <a:gd name="T61" fmla="*/ 2147483646 h 1753"/>
              <a:gd name="T62" fmla="*/ 2147483646 w 1775"/>
              <a:gd name="T63" fmla="*/ 2147483646 h 1753"/>
              <a:gd name="T64" fmla="*/ 2147483646 w 1775"/>
              <a:gd name="T65" fmla="*/ 2147483646 h 1753"/>
              <a:gd name="T66" fmla="*/ 2147483646 w 1775"/>
              <a:gd name="T67" fmla="*/ 2147483646 h 1753"/>
              <a:gd name="T68" fmla="*/ 2147483646 w 1775"/>
              <a:gd name="T69" fmla="*/ 2147483646 h 1753"/>
              <a:gd name="T70" fmla="*/ 2147483646 w 1775"/>
              <a:gd name="T71" fmla="*/ 2147483646 h 1753"/>
              <a:gd name="T72" fmla="*/ 2147483646 w 1775"/>
              <a:gd name="T73" fmla="*/ 2147483646 h 1753"/>
              <a:gd name="T74" fmla="*/ 2147483646 w 1775"/>
              <a:gd name="T75" fmla="*/ 2147483646 h 1753"/>
              <a:gd name="T76" fmla="*/ 2147483646 w 1775"/>
              <a:gd name="T77" fmla="*/ 2147483646 h 1753"/>
              <a:gd name="T78" fmla="*/ 2147483646 w 1775"/>
              <a:gd name="T79" fmla="*/ 2147483646 h 1753"/>
              <a:gd name="T80" fmla="*/ 2147483646 w 1775"/>
              <a:gd name="T81" fmla="*/ 2147483646 h 1753"/>
              <a:gd name="T82" fmla="*/ 2147483646 w 1775"/>
              <a:gd name="T83" fmla="*/ 2147483646 h 1753"/>
              <a:gd name="T84" fmla="*/ 2147483646 w 1775"/>
              <a:gd name="T85" fmla="*/ 2147483646 h 1753"/>
              <a:gd name="T86" fmla="*/ 2147483646 w 1775"/>
              <a:gd name="T87" fmla="*/ 2147483646 h 1753"/>
              <a:gd name="T88" fmla="*/ 2147483646 w 1775"/>
              <a:gd name="T89" fmla="*/ 2147483646 h 1753"/>
              <a:gd name="T90" fmla="*/ 2147483646 w 1775"/>
              <a:gd name="T91" fmla="*/ 2147483646 h 1753"/>
              <a:gd name="T92" fmla="*/ 2147483646 w 1775"/>
              <a:gd name="T93" fmla="*/ 2147483646 h 1753"/>
              <a:gd name="T94" fmla="*/ 2147483646 w 1775"/>
              <a:gd name="T95" fmla="*/ 2147483646 h 1753"/>
              <a:gd name="T96" fmla="*/ 2147483646 w 1775"/>
              <a:gd name="T97" fmla="*/ 2147483646 h 1753"/>
              <a:gd name="T98" fmla="*/ 2147483646 w 1775"/>
              <a:gd name="T99" fmla="*/ 2147483646 h 1753"/>
              <a:gd name="T100" fmla="*/ 2147483646 w 1775"/>
              <a:gd name="T101" fmla="*/ 2147483646 h 1753"/>
              <a:gd name="T102" fmla="*/ 2147483646 w 1775"/>
              <a:gd name="T103" fmla="*/ 2147483646 h 1753"/>
              <a:gd name="T104" fmla="*/ 2147483646 w 1775"/>
              <a:gd name="T105" fmla="*/ 2147483646 h 1753"/>
              <a:gd name="T106" fmla="*/ 2147483646 w 1775"/>
              <a:gd name="T107" fmla="*/ 2147483646 h 1753"/>
              <a:gd name="T108" fmla="*/ 2147483646 w 1775"/>
              <a:gd name="T109" fmla="*/ 2147483646 h 1753"/>
              <a:gd name="T110" fmla="*/ 2147483646 w 1775"/>
              <a:gd name="T111" fmla="*/ 2147483646 h 1753"/>
              <a:gd name="T112" fmla="*/ 2147483646 w 1775"/>
              <a:gd name="T113" fmla="*/ 2147483646 h 1753"/>
              <a:gd name="T114" fmla="*/ 2147483646 w 1775"/>
              <a:gd name="T115" fmla="*/ 2147483646 h 1753"/>
              <a:gd name="T116" fmla="*/ 2147483646 w 1775"/>
              <a:gd name="T117" fmla="*/ 2147483646 h 1753"/>
              <a:gd name="T118" fmla="*/ 2147483646 w 1775"/>
              <a:gd name="T119" fmla="*/ 2147483646 h 1753"/>
              <a:gd name="T120" fmla="*/ 2147483646 w 1775"/>
              <a:gd name="T121" fmla="*/ 2147483646 h 17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5"/>
              <a:gd name="T184" fmla="*/ 0 h 1753"/>
              <a:gd name="T185" fmla="*/ 1775 w 1775"/>
              <a:gd name="T186" fmla="*/ 1753 h 17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solidFill>
            <a:srgbClr val="BFBFBF"/>
          </a:solidFill>
          <a:ln w="3175">
            <a:solidFill>
              <a:schemeClr val="bg1"/>
            </a:solidFill>
            <a:bevel/>
            <a:headEnd/>
            <a:tailEnd/>
          </a:ln>
        </p:spPr>
        <p:txBody>
          <a:bodyPr/>
          <a:lstStyle/>
          <a:p>
            <a:endParaRPr lang="zh-CN" altLang="en-US"/>
          </a:p>
        </p:txBody>
      </p:sp>
      <p:sp>
        <p:nvSpPr>
          <p:cNvPr id="27" name="稻壳儿小白白(http://dwz.cn/Wu2UP)"/>
          <p:cNvSpPr>
            <a:spLocks/>
          </p:cNvSpPr>
          <p:nvPr/>
        </p:nvSpPr>
        <p:spPr bwMode="auto">
          <a:xfrm>
            <a:off x="6318250" y="4141788"/>
            <a:ext cx="862013" cy="620712"/>
          </a:xfrm>
          <a:custGeom>
            <a:avLst/>
            <a:gdLst>
              <a:gd name="T0" fmla="*/ 2147483646 w 2980"/>
              <a:gd name="T1" fmla="*/ 2147483646 h 2145"/>
              <a:gd name="T2" fmla="*/ 2147483646 w 2980"/>
              <a:gd name="T3" fmla="*/ 2147483646 h 2145"/>
              <a:gd name="T4" fmla="*/ 2147483646 w 2980"/>
              <a:gd name="T5" fmla="*/ 2147483646 h 2145"/>
              <a:gd name="T6" fmla="*/ 2147483646 w 2980"/>
              <a:gd name="T7" fmla="*/ 2147483646 h 2145"/>
              <a:gd name="T8" fmla="*/ 2147483646 w 2980"/>
              <a:gd name="T9" fmla="*/ 2147483646 h 2145"/>
              <a:gd name="T10" fmla="*/ 2147483646 w 2980"/>
              <a:gd name="T11" fmla="*/ 2147483646 h 2145"/>
              <a:gd name="T12" fmla="*/ 2147483646 w 2980"/>
              <a:gd name="T13" fmla="*/ 2147483646 h 2145"/>
              <a:gd name="T14" fmla="*/ 2147483646 w 2980"/>
              <a:gd name="T15" fmla="*/ 2147483646 h 2145"/>
              <a:gd name="T16" fmla="*/ 2147483646 w 2980"/>
              <a:gd name="T17" fmla="*/ 2147483646 h 2145"/>
              <a:gd name="T18" fmla="*/ 2147483646 w 2980"/>
              <a:gd name="T19" fmla="*/ 2147483646 h 2145"/>
              <a:gd name="T20" fmla="*/ 2147483646 w 2980"/>
              <a:gd name="T21" fmla="*/ 2147483646 h 2145"/>
              <a:gd name="T22" fmla="*/ 2147483646 w 2980"/>
              <a:gd name="T23" fmla="*/ 2147483646 h 2145"/>
              <a:gd name="T24" fmla="*/ 2147483646 w 2980"/>
              <a:gd name="T25" fmla="*/ 2147483646 h 2145"/>
              <a:gd name="T26" fmla="*/ 2147483646 w 2980"/>
              <a:gd name="T27" fmla="*/ 2147483646 h 2145"/>
              <a:gd name="T28" fmla="*/ 2147483646 w 2980"/>
              <a:gd name="T29" fmla="*/ 2147483646 h 2145"/>
              <a:gd name="T30" fmla="*/ 2147483646 w 2980"/>
              <a:gd name="T31" fmla="*/ 2147483646 h 2145"/>
              <a:gd name="T32" fmla="*/ 2147483646 w 2980"/>
              <a:gd name="T33" fmla="*/ 2147483646 h 2145"/>
              <a:gd name="T34" fmla="*/ 2147483646 w 2980"/>
              <a:gd name="T35" fmla="*/ 2147483646 h 2145"/>
              <a:gd name="T36" fmla="*/ 2147483646 w 2980"/>
              <a:gd name="T37" fmla="*/ 2147483646 h 2145"/>
              <a:gd name="T38" fmla="*/ 2147483646 w 2980"/>
              <a:gd name="T39" fmla="*/ 2147483646 h 2145"/>
              <a:gd name="T40" fmla="*/ 2147483646 w 2980"/>
              <a:gd name="T41" fmla="*/ 2147483646 h 2145"/>
              <a:gd name="T42" fmla="*/ 2147483646 w 2980"/>
              <a:gd name="T43" fmla="*/ 2147483646 h 2145"/>
              <a:gd name="T44" fmla="*/ 2147483646 w 2980"/>
              <a:gd name="T45" fmla="*/ 2147483646 h 2145"/>
              <a:gd name="T46" fmla="*/ 2147483646 w 2980"/>
              <a:gd name="T47" fmla="*/ 2147483646 h 2145"/>
              <a:gd name="T48" fmla="*/ 2147483646 w 2980"/>
              <a:gd name="T49" fmla="*/ 2147483646 h 2145"/>
              <a:gd name="T50" fmla="*/ 2147483646 w 2980"/>
              <a:gd name="T51" fmla="*/ 2147483646 h 2145"/>
              <a:gd name="T52" fmla="*/ 2147483646 w 2980"/>
              <a:gd name="T53" fmla="*/ 2147483646 h 2145"/>
              <a:gd name="T54" fmla="*/ 2147483646 w 2980"/>
              <a:gd name="T55" fmla="*/ 2147483646 h 2145"/>
              <a:gd name="T56" fmla="*/ 2147483646 w 2980"/>
              <a:gd name="T57" fmla="*/ 2147483646 h 2145"/>
              <a:gd name="T58" fmla="*/ 2147483646 w 2980"/>
              <a:gd name="T59" fmla="*/ 2147483646 h 2145"/>
              <a:gd name="T60" fmla="*/ 2147483646 w 2980"/>
              <a:gd name="T61" fmla="*/ 2147483646 h 2145"/>
              <a:gd name="T62" fmla="*/ 2147483646 w 2980"/>
              <a:gd name="T63" fmla="*/ 2147483646 h 2145"/>
              <a:gd name="T64" fmla="*/ 2147483646 w 2980"/>
              <a:gd name="T65" fmla="*/ 2147483646 h 2145"/>
              <a:gd name="T66" fmla="*/ 2147483646 w 2980"/>
              <a:gd name="T67" fmla="*/ 2147483646 h 2145"/>
              <a:gd name="T68" fmla="*/ 2147483646 w 2980"/>
              <a:gd name="T69" fmla="*/ 2147483646 h 2145"/>
              <a:gd name="T70" fmla="*/ 2147483646 w 2980"/>
              <a:gd name="T71" fmla="*/ 2147483646 h 2145"/>
              <a:gd name="T72" fmla="*/ 2147483646 w 2980"/>
              <a:gd name="T73" fmla="*/ 2147483646 h 2145"/>
              <a:gd name="T74" fmla="*/ 2147483646 w 2980"/>
              <a:gd name="T75" fmla="*/ 2147483646 h 2145"/>
              <a:gd name="T76" fmla="*/ 2147483646 w 2980"/>
              <a:gd name="T77" fmla="*/ 2147483646 h 2145"/>
              <a:gd name="T78" fmla="*/ 2147483646 w 2980"/>
              <a:gd name="T79" fmla="*/ 2147483646 h 2145"/>
              <a:gd name="T80" fmla="*/ 2147483646 w 2980"/>
              <a:gd name="T81" fmla="*/ 2147483646 h 2145"/>
              <a:gd name="T82" fmla="*/ 2147483646 w 2980"/>
              <a:gd name="T83" fmla="*/ 2147483646 h 2145"/>
              <a:gd name="T84" fmla="*/ 2147483646 w 2980"/>
              <a:gd name="T85" fmla="*/ 2147483646 h 2145"/>
              <a:gd name="T86" fmla="*/ 2147483646 w 2980"/>
              <a:gd name="T87" fmla="*/ 2147483646 h 2145"/>
              <a:gd name="T88" fmla="*/ 2147483646 w 2980"/>
              <a:gd name="T89" fmla="*/ 2147483646 h 2145"/>
              <a:gd name="T90" fmla="*/ 2147483646 w 2980"/>
              <a:gd name="T91" fmla="*/ 2147483646 h 2145"/>
              <a:gd name="T92" fmla="*/ 2147483646 w 2980"/>
              <a:gd name="T93" fmla="*/ 2147483646 h 2145"/>
              <a:gd name="T94" fmla="*/ 2147483646 w 2980"/>
              <a:gd name="T95" fmla="*/ 2147483646 h 2145"/>
              <a:gd name="T96" fmla="*/ 2147483646 w 2980"/>
              <a:gd name="T97" fmla="*/ 2147483646 h 2145"/>
              <a:gd name="T98" fmla="*/ 2147483646 w 2980"/>
              <a:gd name="T99" fmla="*/ 2147483646 h 2145"/>
              <a:gd name="T100" fmla="*/ 2147483646 w 2980"/>
              <a:gd name="T101" fmla="*/ 2147483646 h 2145"/>
              <a:gd name="T102" fmla="*/ 2147483646 w 2980"/>
              <a:gd name="T103" fmla="*/ 2147483646 h 2145"/>
              <a:gd name="T104" fmla="*/ 2147483646 w 2980"/>
              <a:gd name="T105" fmla="*/ 2147483646 h 2145"/>
              <a:gd name="T106" fmla="*/ 2147483646 w 2980"/>
              <a:gd name="T107" fmla="*/ 2147483646 h 2145"/>
              <a:gd name="T108" fmla="*/ 2147483646 w 2980"/>
              <a:gd name="T109" fmla="*/ 2147483646 h 2145"/>
              <a:gd name="T110" fmla="*/ 2147483646 w 2980"/>
              <a:gd name="T111" fmla="*/ 2147483646 h 2145"/>
              <a:gd name="T112" fmla="*/ 2147483646 w 2980"/>
              <a:gd name="T113" fmla="*/ 2147483646 h 2145"/>
              <a:gd name="T114" fmla="*/ 2147483646 w 2980"/>
              <a:gd name="T115" fmla="*/ 2147483646 h 2145"/>
              <a:gd name="T116" fmla="*/ 2147483646 w 2980"/>
              <a:gd name="T117" fmla="*/ 2147483646 h 2145"/>
              <a:gd name="T118" fmla="*/ 2147483646 w 2980"/>
              <a:gd name="T119" fmla="*/ 2147483646 h 2145"/>
              <a:gd name="T120" fmla="*/ 2147483646 w 2980"/>
              <a:gd name="T121" fmla="*/ 2147483646 h 2145"/>
              <a:gd name="T122" fmla="*/ 2147483646 w 2980"/>
              <a:gd name="T123" fmla="*/ 2147483646 h 21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980"/>
              <a:gd name="T187" fmla="*/ 0 h 2145"/>
              <a:gd name="T188" fmla="*/ 2980 w 2980"/>
              <a:gd name="T189" fmla="*/ 2145 h 21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solidFill>
            <a:srgbClr val="BFBFBF"/>
          </a:solidFill>
          <a:ln w="3175">
            <a:solidFill>
              <a:schemeClr val="bg1"/>
            </a:solidFill>
            <a:bevel/>
            <a:headEnd/>
            <a:tailEnd/>
          </a:ln>
        </p:spPr>
        <p:txBody>
          <a:bodyPr/>
          <a:lstStyle/>
          <a:p>
            <a:endParaRPr lang="zh-CN" altLang="en-US"/>
          </a:p>
        </p:txBody>
      </p:sp>
      <p:sp>
        <p:nvSpPr>
          <p:cNvPr id="28" name="稻壳儿小白白(http://dwz.cn/Wu2UP)"/>
          <p:cNvSpPr>
            <a:spLocks/>
          </p:cNvSpPr>
          <p:nvPr/>
        </p:nvSpPr>
        <p:spPr bwMode="auto">
          <a:xfrm>
            <a:off x="5511800" y="3729038"/>
            <a:ext cx="1001713" cy="1030287"/>
          </a:xfrm>
          <a:custGeom>
            <a:avLst/>
            <a:gdLst>
              <a:gd name="T0" fmla="*/ 2147483646 w 3417"/>
              <a:gd name="T1" fmla="*/ 2147483646 h 3582"/>
              <a:gd name="T2" fmla="*/ 2147483646 w 3417"/>
              <a:gd name="T3" fmla="*/ 2147483646 h 3582"/>
              <a:gd name="T4" fmla="*/ 2147483646 w 3417"/>
              <a:gd name="T5" fmla="*/ 2147483646 h 3582"/>
              <a:gd name="T6" fmla="*/ 2147483646 w 3417"/>
              <a:gd name="T7" fmla="*/ 2147483646 h 3582"/>
              <a:gd name="T8" fmla="*/ 2147483646 w 3417"/>
              <a:gd name="T9" fmla="*/ 2147483646 h 3582"/>
              <a:gd name="T10" fmla="*/ 2147483646 w 3417"/>
              <a:gd name="T11" fmla="*/ 2147483646 h 3582"/>
              <a:gd name="T12" fmla="*/ 2147483646 w 3417"/>
              <a:gd name="T13" fmla="*/ 2147483646 h 3582"/>
              <a:gd name="T14" fmla="*/ 2147483646 w 3417"/>
              <a:gd name="T15" fmla="*/ 2147483646 h 3582"/>
              <a:gd name="T16" fmla="*/ 2147483646 w 3417"/>
              <a:gd name="T17" fmla="*/ 2147483646 h 3582"/>
              <a:gd name="T18" fmla="*/ 2147483646 w 3417"/>
              <a:gd name="T19" fmla="*/ 2147483646 h 3582"/>
              <a:gd name="T20" fmla="*/ 2147483646 w 3417"/>
              <a:gd name="T21" fmla="*/ 2147483646 h 3582"/>
              <a:gd name="T22" fmla="*/ 2147483646 w 3417"/>
              <a:gd name="T23" fmla="*/ 2147483646 h 3582"/>
              <a:gd name="T24" fmla="*/ 2147483646 w 3417"/>
              <a:gd name="T25" fmla="*/ 2147483646 h 3582"/>
              <a:gd name="T26" fmla="*/ 2147483646 w 3417"/>
              <a:gd name="T27" fmla="*/ 2147483646 h 3582"/>
              <a:gd name="T28" fmla="*/ 2147483646 w 3417"/>
              <a:gd name="T29" fmla="*/ 2147483646 h 3582"/>
              <a:gd name="T30" fmla="*/ 2147483646 w 3417"/>
              <a:gd name="T31" fmla="*/ 2147483646 h 3582"/>
              <a:gd name="T32" fmla="*/ 2147483646 w 3417"/>
              <a:gd name="T33" fmla="*/ 2147483646 h 3582"/>
              <a:gd name="T34" fmla="*/ 2147483646 w 3417"/>
              <a:gd name="T35" fmla="*/ 2147483646 h 3582"/>
              <a:gd name="T36" fmla="*/ 2147483646 w 3417"/>
              <a:gd name="T37" fmla="*/ 2147483646 h 3582"/>
              <a:gd name="T38" fmla="*/ 2147483646 w 3417"/>
              <a:gd name="T39" fmla="*/ 2147483646 h 3582"/>
              <a:gd name="T40" fmla="*/ 2147483646 w 3417"/>
              <a:gd name="T41" fmla="*/ 2147483646 h 3582"/>
              <a:gd name="T42" fmla="*/ 2147483646 w 3417"/>
              <a:gd name="T43" fmla="*/ 2147483646 h 3582"/>
              <a:gd name="T44" fmla="*/ 2147483646 w 3417"/>
              <a:gd name="T45" fmla="*/ 2147483646 h 3582"/>
              <a:gd name="T46" fmla="*/ 2147483646 w 3417"/>
              <a:gd name="T47" fmla="*/ 2147483646 h 3582"/>
              <a:gd name="T48" fmla="*/ 2147483646 w 3417"/>
              <a:gd name="T49" fmla="*/ 2147483646 h 3582"/>
              <a:gd name="T50" fmla="*/ 2147483646 w 3417"/>
              <a:gd name="T51" fmla="*/ 2147483646 h 3582"/>
              <a:gd name="T52" fmla="*/ 2147483646 w 3417"/>
              <a:gd name="T53" fmla="*/ 2147483646 h 3582"/>
              <a:gd name="T54" fmla="*/ 2147483646 w 3417"/>
              <a:gd name="T55" fmla="*/ 2147483646 h 3582"/>
              <a:gd name="T56" fmla="*/ 2147483646 w 3417"/>
              <a:gd name="T57" fmla="*/ 2147483646 h 3582"/>
              <a:gd name="T58" fmla="*/ 2147483646 w 3417"/>
              <a:gd name="T59" fmla="*/ 2147483646 h 3582"/>
              <a:gd name="T60" fmla="*/ 2147483646 w 3417"/>
              <a:gd name="T61" fmla="*/ 2147483646 h 3582"/>
              <a:gd name="T62" fmla="*/ 2147483646 w 3417"/>
              <a:gd name="T63" fmla="*/ 2147483646 h 3582"/>
              <a:gd name="T64" fmla="*/ 2147483646 w 3417"/>
              <a:gd name="T65" fmla="*/ 2147483646 h 3582"/>
              <a:gd name="T66" fmla="*/ 2147483646 w 3417"/>
              <a:gd name="T67" fmla="*/ 2147483646 h 3582"/>
              <a:gd name="T68" fmla="*/ 2147483646 w 3417"/>
              <a:gd name="T69" fmla="*/ 2147483646 h 3582"/>
              <a:gd name="T70" fmla="*/ 2147483646 w 3417"/>
              <a:gd name="T71" fmla="*/ 2147483646 h 3582"/>
              <a:gd name="T72" fmla="*/ 2147483646 w 3417"/>
              <a:gd name="T73" fmla="*/ 2147483646 h 3582"/>
              <a:gd name="T74" fmla="*/ 2147483646 w 3417"/>
              <a:gd name="T75" fmla="*/ 2147483646 h 3582"/>
              <a:gd name="T76" fmla="*/ 2147483646 w 3417"/>
              <a:gd name="T77" fmla="*/ 2147483646 h 3582"/>
              <a:gd name="T78" fmla="*/ 2147483646 w 3417"/>
              <a:gd name="T79" fmla="*/ 2147483646 h 3582"/>
              <a:gd name="T80" fmla="*/ 2147483646 w 3417"/>
              <a:gd name="T81" fmla="*/ 2147483646 h 3582"/>
              <a:gd name="T82" fmla="*/ 2147483646 w 3417"/>
              <a:gd name="T83" fmla="*/ 2147483646 h 3582"/>
              <a:gd name="T84" fmla="*/ 2147483646 w 3417"/>
              <a:gd name="T85" fmla="*/ 2147483646 h 3582"/>
              <a:gd name="T86" fmla="*/ 2147483646 w 3417"/>
              <a:gd name="T87" fmla="*/ 2147483646 h 3582"/>
              <a:gd name="T88" fmla="*/ 2147483646 w 3417"/>
              <a:gd name="T89" fmla="*/ 2147483646 h 3582"/>
              <a:gd name="T90" fmla="*/ 2147483646 w 3417"/>
              <a:gd name="T91" fmla="*/ 2147483646 h 3582"/>
              <a:gd name="T92" fmla="*/ 2147483646 w 3417"/>
              <a:gd name="T93" fmla="*/ 2147483646 h 3582"/>
              <a:gd name="T94" fmla="*/ 2147483646 w 3417"/>
              <a:gd name="T95" fmla="*/ 2147483646 h 3582"/>
              <a:gd name="T96" fmla="*/ 2147483646 w 3417"/>
              <a:gd name="T97" fmla="*/ 2147483646 h 3582"/>
              <a:gd name="T98" fmla="*/ 2147483646 w 3417"/>
              <a:gd name="T99" fmla="*/ 2147483646 h 3582"/>
              <a:gd name="T100" fmla="*/ 2147483646 w 3417"/>
              <a:gd name="T101" fmla="*/ 2147483646 h 3582"/>
              <a:gd name="T102" fmla="*/ 2147483646 w 3417"/>
              <a:gd name="T103" fmla="*/ 2147483646 h 3582"/>
              <a:gd name="T104" fmla="*/ 2147483646 w 3417"/>
              <a:gd name="T105" fmla="*/ 2147483646 h 3582"/>
              <a:gd name="T106" fmla="*/ 2147483646 w 3417"/>
              <a:gd name="T107" fmla="*/ 2147483646 h 3582"/>
              <a:gd name="T108" fmla="*/ 2147483646 w 3417"/>
              <a:gd name="T109" fmla="*/ 2147483646 h 3582"/>
              <a:gd name="T110" fmla="*/ 2147483646 w 3417"/>
              <a:gd name="T111" fmla="*/ 2147483646 h 3582"/>
              <a:gd name="T112" fmla="*/ 2147483646 w 3417"/>
              <a:gd name="T113" fmla="*/ 2147483646 h 3582"/>
              <a:gd name="T114" fmla="*/ 2147483646 w 3417"/>
              <a:gd name="T115" fmla="*/ 2147483646 h 3582"/>
              <a:gd name="T116" fmla="*/ 2147483646 w 3417"/>
              <a:gd name="T117" fmla="*/ 2147483646 h 3582"/>
              <a:gd name="T118" fmla="*/ 2147483646 w 3417"/>
              <a:gd name="T119" fmla="*/ 2147483646 h 3582"/>
              <a:gd name="T120" fmla="*/ 2147483646 w 3417"/>
              <a:gd name="T121" fmla="*/ 2147483646 h 3582"/>
              <a:gd name="T122" fmla="*/ 2147483646 w 3417"/>
              <a:gd name="T123" fmla="*/ 2147483646 h 3582"/>
              <a:gd name="T124" fmla="*/ 2147483646 w 3417"/>
              <a:gd name="T125" fmla="*/ 2147483646 h 3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17"/>
              <a:gd name="T190" fmla="*/ 0 h 3582"/>
              <a:gd name="T191" fmla="*/ 3417 w 3417"/>
              <a:gd name="T192" fmla="*/ 3582 h 3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solidFill>
            <a:srgbClr val="BFBFBF"/>
          </a:solidFill>
          <a:ln w="3175">
            <a:solidFill>
              <a:schemeClr val="bg1"/>
            </a:solidFill>
            <a:bevel/>
            <a:headEnd/>
            <a:tailEnd/>
          </a:ln>
        </p:spPr>
        <p:txBody>
          <a:bodyPr/>
          <a:lstStyle/>
          <a:p>
            <a:endParaRPr lang="zh-CN" altLang="en-US"/>
          </a:p>
        </p:txBody>
      </p:sp>
      <p:sp>
        <p:nvSpPr>
          <p:cNvPr id="29" name="稻壳儿小白白(http://dwz.cn/Wu2UP)"/>
          <p:cNvSpPr>
            <a:spLocks/>
          </p:cNvSpPr>
          <p:nvPr/>
        </p:nvSpPr>
        <p:spPr bwMode="auto">
          <a:xfrm>
            <a:off x="4884738" y="2406650"/>
            <a:ext cx="1377950" cy="1003300"/>
          </a:xfrm>
          <a:custGeom>
            <a:avLst/>
            <a:gdLst>
              <a:gd name="T0" fmla="*/ 2147483646 w 4767"/>
              <a:gd name="T1" fmla="*/ 2147483646 h 3475"/>
              <a:gd name="T2" fmla="*/ 2147483646 w 4767"/>
              <a:gd name="T3" fmla="*/ 2147483646 h 3475"/>
              <a:gd name="T4" fmla="*/ 2147483646 w 4767"/>
              <a:gd name="T5" fmla="*/ 2147483646 h 3475"/>
              <a:gd name="T6" fmla="*/ 2147483646 w 4767"/>
              <a:gd name="T7" fmla="*/ 2147483646 h 3475"/>
              <a:gd name="T8" fmla="*/ 2147483646 w 4767"/>
              <a:gd name="T9" fmla="*/ 2147483646 h 3475"/>
              <a:gd name="T10" fmla="*/ 2147483646 w 4767"/>
              <a:gd name="T11" fmla="*/ 2147483646 h 3475"/>
              <a:gd name="T12" fmla="*/ 2147483646 w 4767"/>
              <a:gd name="T13" fmla="*/ 2147483646 h 3475"/>
              <a:gd name="T14" fmla="*/ 2147483646 w 4767"/>
              <a:gd name="T15" fmla="*/ 2147483646 h 3475"/>
              <a:gd name="T16" fmla="*/ 2147483646 w 4767"/>
              <a:gd name="T17" fmla="*/ 2147483646 h 3475"/>
              <a:gd name="T18" fmla="*/ 2147483646 w 4767"/>
              <a:gd name="T19" fmla="*/ 2147483646 h 3475"/>
              <a:gd name="T20" fmla="*/ 2147483646 w 4767"/>
              <a:gd name="T21" fmla="*/ 2147483646 h 3475"/>
              <a:gd name="T22" fmla="*/ 2147483646 w 4767"/>
              <a:gd name="T23" fmla="*/ 2147483646 h 3475"/>
              <a:gd name="T24" fmla="*/ 2147483646 w 4767"/>
              <a:gd name="T25" fmla="*/ 2147483646 h 3475"/>
              <a:gd name="T26" fmla="*/ 2147483646 w 4767"/>
              <a:gd name="T27" fmla="*/ 2147483646 h 3475"/>
              <a:gd name="T28" fmla="*/ 2147483646 w 4767"/>
              <a:gd name="T29" fmla="*/ 2147483646 h 3475"/>
              <a:gd name="T30" fmla="*/ 2147483646 w 4767"/>
              <a:gd name="T31" fmla="*/ 2147483646 h 3475"/>
              <a:gd name="T32" fmla="*/ 2147483646 w 4767"/>
              <a:gd name="T33" fmla="*/ 2147483646 h 3475"/>
              <a:gd name="T34" fmla="*/ 2147483646 w 4767"/>
              <a:gd name="T35" fmla="*/ 2147483646 h 3475"/>
              <a:gd name="T36" fmla="*/ 2147483646 w 4767"/>
              <a:gd name="T37" fmla="*/ 2147483646 h 3475"/>
              <a:gd name="T38" fmla="*/ 2147483646 w 4767"/>
              <a:gd name="T39" fmla="*/ 2147483646 h 3475"/>
              <a:gd name="T40" fmla="*/ 2147483646 w 4767"/>
              <a:gd name="T41" fmla="*/ 2147483646 h 3475"/>
              <a:gd name="T42" fmla="*/ 2147483646 w 4767"/>
              <a:gd name="T43" fmla="*/ 2147483646 h 3475"/>
              <a:gd name="T44" fmla="*/ 2147483646 w 4767"/>
              <a:gd name="T45" fmla="*/ 2147483646 h 3475"/>
              <a:gd name="T46" fmla="*/ 2147483646 w 4767"/>
              <a:gd name="T47" fmla="*/ 2147483646 h 3475"/>
              <a:gd name="T48" fmla="*/ 2147483646 w 4767"/>
              <a:gd name="T49" fmla="*/ 2147483646 h 3475"/>
              <a:gd name="T50" fmla="*/ 2147483646 w 4767"/>
              <a:gd name="T51" fmla="*/ 2147483646 h 3475"/>
              <a:gd name="T52" fmla="*/ 2147483646 w 4767"/>
              <a:gd name="T53" fmla="*/ 2147483646 h 3475"/>
              <a:gd name="T54" fmla="*/ 2147483646 w 4767"/>
              <a:gd name="T55" fmla="*/ 2147483646 h 3475"/>
              <a:gd name="T56" fmla="*/ 2147483646 w 4767"/>
              <a:gd name="T57" fmla="*/ 2147483646 h 3475"/>
              <a:gd name="T58" fmla="*/ 2147483646 w 4767"/>
              <a:gd name="T59" fmla="*/ 2147483646 h 3475"/>
              <a:gd name="T60" fmla="*/ 2147483646 w 4767"/>
              <a:gd name="T61" fmla="*/ 2147483646 h 3475"/>
              <a:gd name="T62" fmla="*/ 2147483646 w 4767"/>
              <a:gd name="T63" fmla="*/ 2147483646 h 3475"/>
              <a:gd name="T64" fmla="*/ 2147483646 w 4767"/>
              <a:gd name="T65" fmla="*/ 2147483646 h 3475"/>
              <a:gd name="T66" fmla="*/ 2147483646 w 4767"/>
              <a:gd name="T67" fmla="*/ 2147483646 h 3475"/>
              <a:gd name="T68" fmla="*/ 2147483646 w 4767"/>
              <a:gd name="T69" fmla="*/ 2147483646 h 3475"/>
              <a:gd name="T70" fmla="*/ 2147483646 w 4767"/>
              <a:gd name="T71" fmla="*/ 2147483646 h 3475"/>
              <a:gd name="T72" fmla="*/ 2147483646 w 4767"/>
              <a:gd name="T73" fmla="*/ 2147483646 h 3475"/>
              <a:gd name="T74" fmla="*/ 2147483646 w 4767"/>
              <a:gd name="T75" fmla="*/ 2147483646 h 3475"/>
              <a:gd name="T76" fmla="*/ 2147483646 w 4767"/>
              <a:gd name="T77" fmla="*/ 2147483646 h 3475"/>
              <a:gd name="T78" fmla="*/ 2147483646 w 4767"/>
              <a:gd name="T79" fmla="*/ 2147483646 h 3475"/>
              <a:gd name="T80" fmla="*/ 2147483646 w 4767"/>
              <a:gd name="T81" fmla="*/ 2147483646 h 3475"/>
              <a:gd name="T82" fmla="*/ 2147483646 w 4767"/>
              <a:gd name="T83" fmla="*/ 2147483646 h 3475"/>
              <a:gd name="T84" fmla="*/ 2147483646 w 4767"/>
              <a:gd name="T85" fmla="*/ 2147483646 h 3475"/>
              <a:gd name="T86" fmla="*/ 2147483646 w 4767"/>
              <a:gd name="T87" fmla="*/ 2147483646 h 3475"/>
              <a:gd name="T88" fmla="*/ 2147483646 w 4767"/>
              <a:gd name="T89" fmla="*/ 2147483646 h 3475"/>
              <a:gd name="T90" fmla="*/ 2147483646 w 4767"/>
              <a:gd name="T91" fmla="*/ 2147483646 h 3475"/>
              <a:gd name="T92" fmla="*/ 2147483646 w 4767"/>
              <a:gd name="T93" fmla="*/ 2147483646 h 3475"/>
              <a:gd name="T94" fmla="*/ 2147483646 w 4767"/>
              <a:gd name="T95" fmla="*/ 2147483646 h 3475"/>
              <a:gd name="T96" fmla="*/ 2147483646 w 4767"/>
              <a:gd name="T97" fmla="*/ 2147483646 h 3475"/>
              <a:gd name="T98" fmla="*/ 2147483646 w 4767"/>
              <a:gd name="T99" fmla="*/ 2147483646 h 3475"/>
              <a:gd name="T100" fmla="*/ 2147483646 w 4767"/>
              <a:gd name="T101" fmla="*/ 2147483646 h 3475"/>
              <a:gd name="T102" fmla="*/ 2147483646 w 4767"/>
              <a:gd name="T103" fmla="*/ 2147483646 h 3475"/>
              <a:gd name="T104" fmla="*/ 2147483646 w 4767"/>
              <a:gd name="T105" fmla="*/ 2147483646 h 3475"/>
              <a:gd name="T106" fmla="*/ 2147483646 w 4767"/>
              <a:gd name="T107" fmla="*/ 2147483646 h 3475"/>
              <a:gd name="T108" fmla="*/ 2147483646 w 4767"/>
              <a:gd name="T109" fmla="*/ 2147483646 h 3475"/>
              <a:gd name="T110" fmla="*/ 2147483646 w 4767"/>
              <a:gd name="T111" fmla="*/ 2147483646 h 3475"/>
              <a:gd name="T112" fmla="*/ 2147483646 w 4767"/>
              <a:gd name="T113" fmla="*/ 2147483646 h 3475"/>
              <a:gd name="T114" fmla="*/ 2147483646 w 4767"/>
              <a:gd name="T115" fmla="*/ 2147483646 h 3475"/>
              <a:gd name="T116" fmla="*/ 2147483646 w 4767"/>
              <a:gd name="T117" fmla="*/ 2147483646 h 3475"/>
              <a:gd name="T118" fmla="*/ 2147483646 w 4767"/>
              <a:gd name="T119" fmla="*/ 2147483646 h 3475"/>
              <a:gd name="T120" fmla="*/ 2147483646 w 4767"/>
              <a:gd name="T121" fmla="*/ 2147483646 h 3475"/>
              <a:gd name="T122" fmla="*/ 2147483646 w 4767"/>
              <a:gd name="T123" fmla="*/ 2147483646 h 34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767"/>
              <a:gd name="T187" fmla="*/ 0 h 3475"/>
              <a:gd name="T188" fmla="*/ 4767 w 4767"/>
              <a:gd name="T189" fmla="*/ 3475 h 34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solidFill>
            <a:srgbClr val="BFBFBF"/>
          </a:solidFill>
          <a:ln w="3175">
            <a:solidFill>
              <a:schemeClr val="bg1"/>
            </a:solidFill>
            <a:bevel/>
            <a:headEnd/>
            <a:tailEnd/>
          </a:ln>
        </p:spPr>
        <p:txBody>
          <a:bodyPr/>
          <a:lstStyle/>
          <a:p>
            <a:endParaRPr lang="zh-CN" altLang="en-US"/>
          </a:p>
        </p:txBody>
      </p:sp>
      <p:sp>
        <p:nvSpPr>
          <p:cNvPr id="30" name="稻壳儿小白白(http://dwz.cn/Wu2UP)"/>
          <p:cNvSpPr>
            <a:spLocks/>
          </p:cNvSpPr>
          <p:nvPr/>
        </p:nvSpPr>
        <p:spPr bwMode="auto">
          <a:xfrm>
            <a:off x="3709988" y="2586038"/>
            <a:ext cx="2071687" cy="1358900"/>
          </a:xfrm>
          <a:custGeom>
            <a:avLst/>
            <a:gdLst>
              <a:gd name="T0" fmla="*/ 2147483646 w 7150"/>
              <a:gd name="T1" fmla="*/ 2147483646 h 4733"/>
              <a:gd name="T2" fmla="*/ 2147483646 w 7150"/>
              <a:gd name="T3" fmla="*/ 2147483646 h 4733"/>
              <a:gd name="T4" fmla="*/ 2147483646 w 7150"/>
              <a:gd name="T5" fmla="*/ 2147483646 h 4733"/>
              <a:gd name="T6" fmla="*/ 2147483646 w 7150"/>
              <a:gd name="T7" fmla="*/ 2147483646 h 4733"/>
              <a:gd name="T8" fmla="*/ 2147483646 w 7150"/>
              <a:gd name="T9" fmla="*/ 2147483646 h 4733"/>
              <a:gd name="T10" fmla="*/ 2147483646 w 7150"/>
              <a:gd name="T11" fmla="*/ 2147483646 h 4733"/>
              <a:gd name="T12" fmla="*/ 2147483646 w 7150"/>
              <a:gd name="T13" fmla="*/ 2147483646 h 4733"/>
              <a:gd name="T14" fmla="*/ 2147483646 w 7150"/>
              <a:gd name="T15" fmla="*/ 2147483646 h 4733"/>
              <a:gd name="T16" fmla="*/ 2147483646 w 7150"/>
              <a:gd name="T17" fmla="*/ 2147483646 h 4733"/>
              <a:gd name="T18" fmla="*/ 2147483646 w 7150"/>
              <a:gd name="T19" fmla="*/ 2147483646 h 4733"/>
              <a:gd name="T20" fmla="*/ 2147483646 w 7150"/>
              <a:gd name="T21" fmla="*/ 2147483646 h 4733"/>
              <a:gd name="T22" fmla="*/ 2147483646 w 7150"/>
              <a:gd name="T23" fmla="*/ 2147483646 h 4733"/>
              <a:gd name="T24" fmla="*/ 2147483646 w 7150"/>
              <a:gd name="T25" fmla="*/ 2147483646 h 4733"/>
              <a:gd name="T26" fmla="*/ 2147483646 w 7150"/>
              <a:gd name="T27" fmla="*/ 2147483646 h 4733"/>
              <a:gd name="T28" fmla="*/ 2147483646 w 7150"/>
              <a:gd name="T29" fmla="*/ 2147483646 h 4733"/>
              <a:gd name="T30" fmla="*/ 2147483646 w 7150"/>
              <a:gd name="T31" fmla="*/ 2147483646 h 4733"/>
              <a:gd name="T32" fmla="*/ 2147483646 w 7150"/>
              <a:gd name="T33" fmla="*/ 2147483646 h 4733"/>
              <a:gd name="T34" fmla="*/ 2147483646 w 7150"/>
              <a:gd name="T35" fmla="*/ 2147483646 h 4733"/>
              <a:gd name="T36" fmla="*/ 2147483646 w 7150"/>
              <a:gd name="T37" fmla="*/ 2147483646 h 4733"/>
              <a:gd name="T38" fmla="*/ 2147483646 w 7150"/>
              <a:gd name="T39" fmla="*/ 2147483646 h 4733"/>
              <a:gd name="T40" fmla="*/ 2147483646 w 7150"/>
              <a:gd name="T41" fmla="*/ 2147483646 h 4733"/>
              <a:gd name="T42" fmla="*/ 2147483646 w 7150"/>
              <a:gd name="T43" fmla="*/ 2147483646 h 4733"/>
              <a:gd name="T44" fmla="*/ 2147483646 w 7150"/>
              <a:gd name="T45" fmla="*/ 2147483646 h 4733"/>
              <a:gd name="T46" fmla="*/ 2147483646 w 7150"/>
              <a:gd name="T47" fmla="*/ 2147483646 h 4733"/>
              <a:gd name="T48" fmla="*/ 2147483646 w 7150"/>
              <a:gd name="T49" fmla="*/ 2147483646 h 4733"/>
              <a:gd name="T50" fmla="*/ 2147483646 w 7150"/>
              <a:gd name="T51" fmla="*/ 2147483646 h 4733"/>
              <a:gd name="T52" fmla="*/ 2147483646 w 7150"/>
              <a:gd name="T53" fmla="*/ 2147483646 h 4733"/>
              <a:gd name="T54" fmla="*/ 2147483646 w 7150"/>
              <a:gd name="T55" fmla="*/ 2147483646 h 4733"/>
              <a:gd name="T56" fmla="*/ 2147483646 w 7150"/>
              <a:gd name="T57" fmla="*/ 2147483646 h 4733"/>
              <a:gd name="T58" fmla="*/ 2147483646 w 7150"/>
              <a:gd name="T59" fmla="*/ 2147483646 h 4733"/>
              <a:gd name="T60" fmla="*/ 2147483646 w 7150"/>
              <a:gd name="T61" fmla="*/ 2147483646 h 4733"/>
              <a:gd name="T62" fmla="*/ 2147483646 w 7150"/>
              <a:gd name="T63" fmla="*/ 2147483646 h 4733"/>
              <a:gd name="T64" fmla="*/ 2147483646 w 7150"/>
              <a:gd name="T65" fmla="*/ 2147483646 h 4733"/>
              <a:gd name="T66" fmla="*/ 2147483646 w 7150"/>
              <a:gd name="T67" fmla="*/ 2147483646 h 4733"/>
              <a:gd name="T68" fmla="*/ 2147483646 w 7150"/>
              <a:gd name="T69" fmla="*/ 2147483646 h 4733"/>
              <a:gd name="T70" fmla="*/ 2147483646 w 7150"/>
              <a:gd name="T71" fmla="*/ 2147483646 h 4733"/>
              <a:gd name="T72" fmla="*/ 2147483646 w 7150"/>
              <a:gd name="T73" fmla="*/ 2147483646 h 4733"/>
              <a:gd name="T74" fmla="*/ 2147483646 w 7150"/>
              <a:gd name="T75" fmla="*/ 2147483646 h 4733"/>
              <a:gd name="T76" fmla="*/ 2147483646 w 7150"/>
              <a:gd name="T77" fmla="*/ 2147483646 h 4733"/>
              <a:gd name="T78" fmla="*/ 2147483646 w 7150"/>
              <a:gd name="T79" fmla="*/ 2147483646 h 4733"/>
              <a:gd name="T80" fmla="*/ 2147483646 w 7150"/>
              <a:gd name="T81" fmla="*/ 2147483646 h 4733"/>
              <a:gd name="T82" fmla="*/ 2147483646 w 7150"/>
              <a:gd name="T83" fmla="*/ 2147483646 h 4733"/>
              <a:gd name="T84" fmla="*/ 2147483646 w 7150"/>
              <a:gd name="T85" fmla="*/ 2147483646 h 4733"/>
              <a:gd name="T86" fmla="*/ 2147483646 w 7150"/>
              <a:gd name="T87" fmla="*/ 2147483646 h 4733"/>
              <a:gd name="T88" fmla="*/ 2147483646 w 7150"/>
              <a:gd name="T89" fmla="*/ 2147483646 h 4733"/>
              <a:gd name="T90" fmla="*/ 2147483646 w 7150"/>
              <a:gd name="T91" fmla="*/ 2147483646 h 4733"/>
              <a:gd name="T92" fmla="*/ 2147483646 w 7150"/>
              <a:gd name="T93" fmla="*/ 2147483646 h 4733"/>
              <a:gd name="T94" fmla="*/ 2147483646 w 7150"/>
              <a:gd name="T95" fmla="*/ 2147483646 h 4733"/>
              <a:gd name="T96" fmla="*/ 2147483646 w 7150"/>
              <a:gd name="T97" fmla="*/ 2147483646 h 4733"/>
              <a:gd name="T98" fmla="*/ 2147483646 w 7150"/>
              <a:gd name="T99" fmla="*/ 2147483646 h 4733"/>
              <a:gd name="T100" fmla="*/ 2147483646 w 7150"/>
              <a:gd name="T101" fmla="*/ 2147483646 h 4733"/>
              <a:gd name="T102" fmla="*/ 2147483646 w 7150"/>
              <a:gd name="T103" fmla="*/ 2147483646 h 4733"/>
              <a:gd name="T104" fmla="*/ 2147483646 w 7150"/>
              <a:gd name="T105" fmla="*/ 2147483646 h 4733"/>
              <a:gd name="T106" fmla="*/ 2147483646 w 7150"/>
              <a:gd name="T107" fmla="*/ 2147483646 h 4733"/>
              <a:gd name="T108" fmla="*/ 2147483646 w 7150"/>
              <a:gd name="T109" fmla="*/ 2147483646 h 4733"/>
              <a:gd name="T110" fmla="*/ 2147483646 w 7150"/>
              <a:gd name="T111" fmla="*/ 2147483646 h 4733"/>
              <a:gd name="T112" fmla="*/ 2147483646 w 7150"/>
              <a:gd name="T113" fmla="*/ 2147483646 h 4733"/>
              <a:gd name="T114" fmla="*/ 2147483646 w 7150"/>
              <a:gd name="T115" fmla="*/ 2147483646 h 4733"/>
              <a:gd name="T116" fmla="*/ 2147483646 w 7150"/>
              <a:gd name="T117" fmla="*/ 2147483646 h 4733"/>
              <a:gd name="T118" fmla="*/ 2147483646 w 7150"/>
              <a:gd name="T119" fmla="*/ 2147483646 h 4733"/>
              <a:gd name="T120" fmla="*/ 2147483646 w 7150"/>
              <a:gd name="T121" fmla="*/ 2147483646 h 4733"/>
              <a:gd name="T122" fmla="*/ 2147483646 w 7150"/>
              <a:gd name="T123" fmla="*/ 2147483646 h 4733"/>
              <a:gd name="T124" fmla="*/ 2147483646 w 7150"/>
              <a:gd name="T125" fmla="*/ 2147483646 h 47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150"/>
              <a:gd name="T190" fmla="*/ 0 h 4733"/>
              <a:gd name="T191" fmla="*/ 7150 w 7150"/>
              <a:gd name="T192" fmla="*/ 4733 h 473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solidFill>
            <a:srgbClr val="BFBFBF"/>
          </a:solidFill>
          <a:ln w="3175">
            <a:solidFill>
              <a:schemeClr val="bg1"/>
            </a:solidFill>
            <a:bevel/>
            <a:headEnd/>
            <a:tailEnd/>
          </a:ln>
        </p:spPr>
        <p:txBody>
          <a:bodyPr/>
          <a:lstStyle/>
          <a:p>
            <a:endParaRPr lang="zh-CN" altLang="en-US"/>
          </a:p>
        </p:txBody>
      </p:sp>
      <p:sp>
        <p:nvSpPr>
          <p:cNvPr id="31" name="稻壳儿小白白(http://dwz.cn/Wu2UP)"/>
          <p:cNvSpPr>
            <a:spLocks/>
          </p:cNvSpPr>
          <p:nvPr/>
        </p:nvSpPr>
        <p:spPr bwMode="auto">
          <a:xfrm>
            <a:off x="3519488" y="1089025"/>
            <a:ext cx="2198687" cy="1674813"/>
          </a:xfrm>
          <a:custGeom>
            <a:avLst/>
            <a:gdLst>
              <a:gd name="T0" fmla="*/ 2147483646 w 7557"/>
              <a:gd name="T1" fmla="*/ 2147483646 h 5874"/>
              <a:gd name="T2" fmla="*/ 2147483646 w 7557"/>
              <a:gd name="T3" fmla="*/ 2147483646 h 5874"/>
              <a:gd name="T4" fmla="*/ 2147483646 w 7557"/>
              <a:gd name="T5" fmla="*/ 2147483646 h 5874"/>
              <a:gd name="T6" fmla="*/ 2147483646 w 7557"/>
              <a:gd name="T7" fmla="*/ 2147483646 h 5874"/>
              <a:gd name="T8" fmla="*/ 2147483646 w 7557"/>
              <a:gd name="T9" fmla="*/ 2147483646 h 5874"/>
              <a:gd name="T10" fmla="*/ 2147483646 w 7557"/>
              <a:gd name="T11" fmla="*/ 2147483646 h 5874"/>
              <a:gd name="T12" fmla="*/ 2147483646 w 7557"/>
              <a:gd name="T13" fmla="*/ 2147483646 h 5874"/>
              <a:gd name="T14" fmla="*/ 2147483646 w 7557"/>
              <a:gd name="T15" fmla="*/ 2147483646 h 5874"/>
              <a:gd name="T16" fmla="*/ 2147483646 w 7557"/>
              <a:gd name="T17" fmla="*/ 2147483646 h 5874"/>
              <a:gd name="T18" fmla="*/ 2147483646 w 7557"/>
              <a:gd name="T19" fmla="*/ 0 h 5874"/>
              <a:gd name="T20" fmla="*/ 2147483646 w 7557"/>
              <a:gd name="T21" fmla="*/ 2147483646 h 5874"/>
              <a:gd name="T22" fmla="*/ 2147483646 w 7557"/>
              <a:gd name="T23" fmla="*/ 2147483646 h 5874"/>
              <a:gd name="T24" fmla="*/ 2147483646 w 7557"/>
              <a:gd name="T25" fmla="*/ 2147483646 h 5874"/>
              <a:gd name="T26" fmla="*/ 2147483646 w 7557"/>
              <a:gd name="T27" fmla="*/ 2147483646 h 5874"/>
              <a:gd name="T28" fmla="*/ 2147483646 w 7557"/>
              <a:gd name="T29" fmla="*/ 2147483646 h 5874"/>
              <a:gd name="T30" fmla="*/ 2147483646 w 7557"/>
              <a:gd name="T31" fmla="*/ 2147483646 h 5874"/>
              <a:gd name="T32" fmla="*/ 2147483646 w 7557"/>
              <a:gd name="T33" fmla="*/ 2147483646 h 5874"/>
              <a:gd name="T34" fmla="*/ 2147483646 w 7557"/>
              <a:gd name="T35" fmla="*/ 2147483646 h 5874"/>
              <a:gd name="T36" fmla="*/ 2147483646 w 7557"/>
              <a:gd name="T37" fmla="*/ 2147483646 h 5874"/>
              <a:gd name="T38" fmla="*/ 2147483646 w 7557"/>
              <a:gd name="T39" fmla="*/ 2147483646 h 5874"/>
              <a:gd name="T40" fmla="*/ 2147483646 w 7557"/>
              <a:gd name="T41" fmla="*/ 2147483646 h 5874"/>
              <a:gd name="T42" fmla="*/ 2147483646 w 7557"/>
              <a:gd name="T43" fmla="*/ 2147483646 h 5874"/>
              <a:gd name="T44" fmla="*/ 2147483646 w 7557"/>
              <a:gd name="T45" fmla="*/ 2147483646 h 5874"/>
              <a:gd name="T46" fmla="*/ 2147483646 w 7557"/>
              <a:gd name="T47" fmla="*/ 2147483646 h 5874"/>
              <a:gd name="T48" fmla="*/ 2147483646 w 7557"/>
              <a:gd name="T49" fmla="*/ 2147483646 h 5874"/>
              <a:gd name="T50" fmla="*/ 2147483646 w 7557"/>
              <a:gd name="T51" fmla="*/ 2147483646 h 5874"/>
              <a:gd name="T52" fmla="*/ 2147483646 w 7557"/>
              <a:gd name="T53" fmla="*/ 2147483646 h 5874"/>
              <a:gd name="T54" fmla="*/ 2147483646 w 7557"/>
              <a:gd name="T55" fmla="*/ 2147483646 h 5874"/>
              <a:gd name="T56" fmla="*/ 2147483646 w 7557"/>
              <a:gd name="T57" fmla="*/ 2147483646 h 5874"/>
              <a:gd name="T58" fmla="*/ 2147483646 w 7557"/>
              <a:gd name="T59" fmla="*/ 2147483646 h 5874"/>
              <a:gd name="T60" fmla="*/ 2147483646 w 7557"/>
              <a:gd name="T61" fmla="*/ 2147483646 h 5874"/>
              <a:gd name="T62" fmla="*/ 2147483646 w 7557"/>
              <a:gd name="T63" fmla="*/ 2147483646 h 5874"/>
              <a:gd name="T64" fmla="*/ 2147483646 w 7557"/>
              <a:gd name="T65" fmla="*/ 2147483646 h 5874"/>
              <a:gd name="T66" fmla="*/ 2147483646 w 7557"/>
              <a:gd name="T67" fmla="*/ 2147483646 h 5874"/>
              <a:gd name="T68" fmla="*/ 2147483646 w 7557"/>
              <a:gd name="T69" fmla="*/ 2147483646 h 5874"/>
              <a:gd name="T70" fmla="*/ 2147483646 w 7557"/>
              <a:gd name="T71" fmla="*/ 2147483646 h 5874"/>
              <a:gd name="T72" fmla="*/ 2147483646 w 7557"/>
              <a:gd name="T73" fmla="*/ 2147483646 h 5874"/>
              <a:gd name="T74" fmla="*/ 2147483646 w 7557"/>
              <a:gd name="T75" fmla="*/ 2147483646 h 5874"/>
              <a:gd name="T76" fmla="*/ 2147483646 w 7557"/>
              <a:gd name="T77" fmla="*/ 2147483646 h 5874"/>
              <a:gd name="T78" fmla="*/ 2147483646 w 7557"/>
              <a:gd name="T79" fmla="*/ 2147483646 h 5874"/>
              <a:gd name="T80" fmla="*/ 2147483646 w 7557"/>
              <a:gd name="T81" fmla="*/ 2147483646 h 5874"/>
              <a:gd name="T82" fmla="*/ 2147483646 w 7557"/>
              <a:gd name="T83" fmla="*/ 2147483646 h 5874"/>
              <a:gd name="T84" fmla="*/ 2147483646 w 7557"/>
              <a:gd name="T85" fmla="*/ 2147483646 h 5874"/>
              <a:gd name="T86" fmla="*/ 2147483646 w 7557"/>
              <a:gd name="T87" fmla="*/ 2147483646 h 5874"/>
              <a:gd name="T88" fmla="*/ 2147483646 w 7557"/>
              <a:gd name="T89" fmla="*/ 2147483646 h 5874"/>
              <a:gd name="T90" fmla="*/ 2147483646 w 7557"/>
              <a:gd name="T91" fmla="*/ 2147483646 h 5874"/>
              <a:gd name="T92" fmla="*/ 2147483646 w 7557"/>
              <a:gd name="T93" fmla="*/ 2147483646 h 5874"/>
              <a:gd name="T94" fmla="*/ 2147483646 w 7557"/>
              <a:gd name="T95" fmla="*/ 2147483646 h 5874"/>
              <a:gd name="T96" fmla="*/ 2147483646 w 7557"/>
              <a:gd name="T97" fmla="*/ 2147483646 h 5874"/>
              <a:gd name="T98" fmla="*/ 2147483646 w 7557"/>
              <a:gd name="T99" fmla="*/ 2147483646 h 5874"/>
              <a:gd name="T100" fmla="*/ 2147483646 w 7557"/>
              <a:gd name="T101" fmla="*/ 2147483646 h 5874"/>
              <a:gd name="T102" fmla="*/ 2147483646 w 7557"/>
              <a:gd name="T103" fmla="*/ 2147483646 h 5874"/>
              <a:gd name="T104" fmla="*/ 2147483646 w 7557"/>
              <a:gd name="T105" fmla="*/ 2147483646 h 5874"/>
              <a:gd name="T106" fmla="*/ 2147483646 w 7557"/>
              <a:gd name="T107" fmla="*/ 2147483646 h 5874"/>
              <a:gd name="T108" fmla="*/ 2147483646 w 7557"/>
              <a:gd name="T109" fmla="*/ 2147483646 h 5874"/>
              <a:gd name="T110" fmla="*/ 2147483646 w 7557"/>
              <a:gd name="T111" fmla="*/ 2147483646 h 5874"/>
              <a:gd name="T112" fmla="*/ 2147483646 w 7557"/>
              <a:gd name="T113" fmla="*/ 2147483646 h 5874"/>
              <a:gd name="T114" fmla="*/ 2147483646 w 7557"/>
              <a:gd name="T115" fmla="*/ 2147483646 h 5874"/>
              <a:gd name="T116" fmla="*/ 2147483646 w 7557"/>
              <a:gd name="T117" fmla="*/ 2147483646 h 5874"/>
              <a:gd name="T118" fmla="*/ 2147483646 w 7557"/>
              <a:gd name="T119" fmla="*/ 2147483646 h 5874"/>
              <a:gd name="T120" fmla="*/ 2147483646 w 7557"/>
              <a:gd name="T121" fmla="*/ 2147483646 h 5874"/>
              <a:gd name="T122" fmla="*/ 2147483646 w 7557"/>
              <a:gd name="T123" fmla="*/ 2147483646 h 5874"/>
              <a:gd name="T124" fmla="*/ 2147483646 w 7557"/>
              <a:gd name="T125" fmla="*/ 2147483646 h 58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557"/>
              <a:gd name="T190" fmla="*/ 0 h 5874"/>
              <a:gd name="T191" fmla="*/ 7557 w 7557"/>
              <a:gd name="T192" fmla="*/ 5874 h 58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rgbClr val="BFBFBF"/>
          </a:solidFill>
          <a:ln w="3175">
            <a:solidFill>
              <a:schemeClr val="bg1"/>
            </a:solidFill>
            <a:bevel/>
            <a:headEnd/>
            <a:tailEnd/>
          </a:ln>
        </p:spPr>
        <p:txBody>
          <a:bodyPr/>
          <a:lstStyle/>
          <a:p>
            <a:endParaRPr lang="zh-CN" altLang="en-US"/>
          </a:p>
        </p:txBody>
      </p:sp>
      <p:sp>
        <p:nvSpPr>
          <p:cNvPr id="32" name="稻壳儿小白白(http://dwz.cn/Wu2UP)"/>
          <p:cNvSpPr>
            <a:spLocks/>
          </p:cNvSpPr>
          <p:nvPr/>
        </p:nvSpPr>
        <p:spPr bwMode="auto">
          <a:xfrm>
            <a:off x="6386513" y="2516188"/>
            <a:ext cx="333375" cy="522287"/>
          </a:xfrm>
          <a:custGeom>
            <a:avLst/>
            <a:gdLst>
              <a:gd name="T0" fmla="*/ 2147483646 w 1159"/>
              <a:gd name="T1" fmla="*/ 2147483646 h 1815"/>
              <a:gd name="T2" fmla="*/ 2147483646 w 1159"/>
              <a:gd name="T3" fmla="*/ 2147483646 h 1815"/>
              <a:gd name="T4" fmla="*/ 2147483646 w 1159"/>
              <a:gd name="T5" fmla="*/ 2147483646 h 1815"/>
              <a:gd name="T6" fmla="*/ 2147483646 w 1159"/>
              <a:gd name="T7" fmla="*/ 2147483646 h 1815"/>
              <a:gd name="T8" fmla="*/ 2147483646 w 1159"/>
              <a:gd name="T9" fmla="*/ 2147483646 h 1815"/>
              <a:gd name="T10" fmla="*/ 2147483646 w 1159"/>
              <a:gd name="T11" fmla="*/ 2147483646 h 1815"/>
              <a:gd name="T12" fmla="*/ 2147483646 w 1159"/>
              <a:gd name="T13" fmla="*/ 2147483646 h 1815"/>
              <a:gd name="T14" fmla="*/ 2147483646 w 1159"/>
              <a:gd name="T15" fmla="*/ 2147483646 h 1815"/>
              <a:gd name="T16" fmla="*/ 2147483646 w 1159"/>
              <a:gd name="T17" fmla="*/ 2147483646 h 1815"/>
              <a:gd name="T18" fmla="*/ 2147483646 w 1159"/>
              <a:gd name="T19" fmla="*/ 2147483646 h 1815"/>
              <a:gd name="T20" fmla="*/ 2147483646 w 1159"/>
              <a:gd name="T21" fmla="*/ 2147483646 h 1815"/>
              <a:gd name="T22" fmla="*/ 2147483646 w 1159"/>
              <a:gd name="T23" fmla="*/ 2147483646 h 1815"/>
              <a:gd name="T24" fmla="*/ 2147483646 w 1159"/>
              <a:gd name="T25" fmla="*/ 2147483646 h 1815"/>
              <a:gd name="T26" fmla="*/ 2147483646 w 1159"/>
              <a:gd name="T27" fmla="*/ 2147483646 h 1815"/>
              <a:gd name="T28" fmla="*/ 2147483646 w 1159"/>
              <a:gd name="T29" fmla="*/ 2147483646 h 1815"/>
              <a:gd name="T30" fmla="*/ 2147483646 w 1159"/>
              <a:gd name="T31" fmla="*/ 2147483646 h 1815"/>
              <a:gd name="T32" fmla="*/ 2147483646 w 1159"/>
              <a:gd name="T33" fmla="*/ 2147483646 h 1815"/>
              <a:gd name="T34" fmla="*/ 2147483646 w 1159"/>
              <a:gd name="T35" fmla="*/ 2147483646 h 1815"/>
              <a:gd name="T36" fmla="*/ 2147483646 w 1159"/>
              <a:gd name="T37" fmla="*/ 2147483646 h 1815"/>
              <a:gd name="T38" fmla="*/ 2147483646 w 1159"/>
              <a:gd name="T39" fmla="*/ 2147483646 h 1815"/>
              <a:gd name="T40" fmla="*/ 2147483646 w 1159"/>
              <a:gd name="T41" fmla="*/ 2147483646 h 1815"/>
              <a:gd name="T42" fmla="*/ 2147483646 w 1159"/>
              <a:gd name="T43" fmla="*/ 2147483646 h 1815"/>
              <a:gd name="T44" fmla="*/ 2147483646 w 1159"/>
              <a:gd name="T45" fmla="*/ 2147483646 h 1815"/>
              <a:gd name="T46" fmla="*/ 2147483646 w 1159"/>
              <a:gd name="T47" fmla="*/ 2147483646 h 1815"/>
              <a:gd name="T48" fmla="*/ 2147483646 w 1159"/>
              <a:gd name="T49" fmla="*/ 2147483646 h 1815"/>
              <a:gd name="T50" fmla="*/ 2147483646 w 1159"/>
              <a:gd name="T51" fmla="*/ 2147483646 h 1815"/>
              <a:gd name="T52" fmla="*/ 2147483646 w 1159"/>
              <a:gd name="T53" fmla="*/ 2147483646 h 1815"/>
              <a:gd name="T54" fmla="*/ 2147483646 w 1159"/>
              <a:gd name="T55" fmla="*/ 2147483646 h 1815"/>
              <a:gd name="T56" fmla="*/ 2147483646 w 1159"/>
              <a:gd name="T57" fmla="*/ 2147483646 h 1815"/>
              <a:gd name="T58" fmla="*/ 2147483646 w 1159"/>
              <a:gd name="T59" fmla="*/ 2147483646 h 1815"/>
              <a:gd name="T60" fmla="*/ 2147483646 w 1159"/>
              <a:gd name="T61" fmla="*/ 2147483646 h 1815"/>
              <a:gd name="T62" fmla="*/ 2147483646 w 1159"/>
              <a:gd name="T63" fmla="*/ 2147483646 h 1815"/>
              <a:gd name="T64" fmla="*/ 2147483646 w 1159"/>
              <a:gd name="T65" fmla="*/ 2147483646 h 1815"/>
              <a:gd name="T66" fmla="*/ 2147483646 w 1159"/>
              <a:gd name="T67" fmla="*/ 2147483646 h 1815"/>
              <a:gd name="T68" fmla="*/ 2147483646 w 1159"/>
              <a:gd name="T69" fmla="*/ 2147483646 h 1815"/>
              <a:gd name="T70" fmla="*/ 2147483646 w 1159"/>
              <a:gd name="T71" fmla="*/ 2147483646 h 1815"/>
              <a:gd name="T72" fmla="*/ 2147483646 w 1159"/>
              <a:gd name="T73" fmla="*/ 2147483646 h 1815"/>
              <a:gd name="T74" fmla="*/ 2147483646 w 1159"/>
              <a:gd name="T75" fmla="*/ 2147483646 h 1815"/>
              <a:gd name="T76" fmla="*/ 2147483646 w 1159"/>
              <a:gd name="T77" fmla="*/ 2147483646 h 1815"/>
              <a:gd name="T78" fmla="*/ 2147483646 w 1159"/>
              <a:gd name="T79" fmla="*/ 2147483646 h 1815"/>
              <a:gd name="T80" fmla="*/ 2147483646 w 1159"/>
              <a:gd name="T81" fmla="*/ 2147483646 h 1815"/>
              <a:gd name="T82" fmla="*/ 2147483646 w 1159"/>
              <a:gd name="T83" fmla="*/ 2147483646 h 1815"/>
              <a:gd name="T84" fmla="*/ 2147483646 w 1159"/>
              <a:gd name="T85" fmla="*/ 2147483646 h 1815"/>
              <a:gd name="T86" fmla="*/ 2147483646 w 1159"/>
              <a:gd name="T87" fmla="*/ 2147483646 h 1815"/>
              <a:gd name="T88" fmla="*/ 2147483646 w 1159"/>
              <a:gd name="T89" fmla="*/ 2147483646 h 1815"/>
              <a:gd name="T90" fmla="*/ 2147483646 w 1159"/>
              <a:gd name="T91" fmla="*/ 2147483646 h 1815"/>
              <a:gd name="T92" fmla="*/ 2147483646 w 1159"/>
              <a:gd name="T93" fmla="*/ 2147483646 h 1815"/>
              <a:gd name="T94" fmla="*/ 2147483646 w 1159"/>
              <a:gd name="T95" fmla="*/ 2147483646 h 1815"/>
              <a:gd name="T96" fmla="*/ 2147483646 w 1159"/>
              <a:gd name="T97" fmla="*/ 2147483646 h 1815"/>
              <a:gd name="T98" fmla="*/ 2147483646 w 1159"/>
              <a:gd name="T99" fmla="*/ 2147483646 h 1815"/>
              <a:gd name="T100" fmla="*/ 2147483646 w 1159"/>
              <a:gd name="T101" fmla="*/ 2147483646 h 1815"/>
              <a:gd name="T102" fmla="*/ 2147483646 w 1159"/>
              <a:gd name="T103" fmla="*/ 2147483646 h 1815"/>
              <a:gd name="T104" fmla="*/ 2147483646 w 1159"/>
              <a:gd name="T105" fmla="*/ 2147483646 h 1815"/>
              <a:gd name="T106" fmla="*/ 2147483646 w 1159"/>
              <a:gd name="T107" fmla="*/ 2147483646 h 1815"/>
              <a:gd name="T108" fmla="*/ 2147483646 w 1159"/>
              <a:gd name="T109" fmla="*/ 2147483646 h 1815"/>
              <a:gd name="T110" fmla="*/ 2147483646 w 1159"/>
              <a:gd name="T111" fmla="*/ 2147483646 h 1815"/>
              <a:gd name="T112" fmla="*/ 2147483646 w 1159"/>
              <a:gd name="T113" fmla="*/ 2147483646 h 1815"/>
              <a:gd name="T114" fmla="*/ 2147483646 w 1159"/>
              <a:gd name="T115" fmla="*/ 2147483646 h 1815"/>
              <a:gd name="T116" fmla="*/ 2147483646 w 1159"/>
              <a:gd name="T117" fmla="*/ 2147483646 h 1815"/>
              <a:gd name="T118" fmla="*/ 2147483646 w 1159"/>
              <a:gd name="T119" fmla="*/ 2147483646 h 1815"/>
              <a:gd name="T120" fmla="*/ 2147483646 w 1159"/>
              <a:gd name="T121" fmla="*/ 2147483646 h 18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59"/>
              <a:gd name="T184" fmla="*/ 0 h 1815"/>
              <a:gd name="T185" fmla="*/ 1159 w 1159"/>
              <a:gd name="T186" fmla="*/ 1815 h 18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solidFill>
            <a:srgbClr val="BFBFBF"/>
          </a:solidFill>
          <a:ln w="3175">
            <a:solidFill>
              <a:schemeClr val="bg1"/>
            </a:solidFill>
            <a:bevel/>
            <a:headEnd/>
            <a:tailEnd/>
          </a:ln>
        </p:spPr>
        <p:txBody>
          <a:bodyPr/>
          <a:lstStyle/>
          <a:p>
            <a:endParaRPr lang="zh-CN" altLang="en-US"/>
          </a:p>
        </p:txBody>
      </p:sp>
      <p:sp>
        <p:nvSpPr>
          <p:cNvPr id="33" name="稻壳儿小白白(http://dwz.cn/Wu2UP)"/>
          <p:cNvSpPr>
            <a:spLocks/>
          </p:cNvSpPr>
          <p:nvPr/>
        </p:nvSpPr>
        <p:spPr bwMode="auto">
          <a:xfrm>
            <a:off x="5265738" y="2001838"/>
            <a:ext cx="1558925" cy="1360487"/>
          </a:xfrm>
          <a:custGeom>
            <a:avLst/>
            <a:gdLst>
              <a:gd name="T0" fmla="*/ 2147483646 w 5358"/>
              <a:gd name="T1" fmla="*/ 2147483646 h 4735"/>
              <a:gd name="T2" fmla="*/ 2147483646 w 5358"/>
              <a:gd name="T3" fmla="*/ 2147483646 h 4735"/>
              <a:gd name="T4" fmla="*/ 2147483646 w 5358"/>
              <a:gd name="T5" fmla="*/ 2147483646 h 4735"/>
              <a:gd name="T6" fmla="*/ 2147483646 w 5358"/>
              <a:gd name="T7" fmla="*/ 2147483646 h 4735"/>
              <a:gd name="T8" fmla="*/ 2147483646 w 5358"/>
              <a:gd name="T9" fmla="*/ 2147483646 h 4735"/>
              <a:gd name="T10" fmla="*/ 2147483646 w 5358"/>
              <a:gd name="T11" fmla="*/ 2147483646 h 4735"/>
              <a:gd name="T12" fmla="*/ 2147483646 w 5358"/>
              <a:gd name="T13" fmla="*/ 2147483646 h 4735"/>
              <a:gd name="T14" fmla="*/ 2147483646 w 5358"/>
              <a:gd name="T15" fmla="*/ 2147483646 h 4735"/>
              <a:gd name="T16" fmla="*/ 2147483646 w 5358"/>
              <a:gd name="T17" fmla="*/ 2147483646 h 4735"/>
              <a:gd name="T18" fmla="*/ 2147483646 w 5358"/>
              <a:gd name="T19" fmla="*/ 2147483646 h 4735"/>
              <a:gd name="T20" fmla="*/ 2147483646 w 5358"/>
              <a:gd name="T21" fmla="*/ 2147483646 h 4735"/>
              <a:gd name="T22" fmla="*/ 2147483646 w 5358"/>
              <a:gd name="T23" fmla="*/ 2147483646 h 4735"/>
              <a:gd name="T24" fmla="*/ 2147483646 w 5358"/>
              <a:gd name="T25" fmla="*/ 2147483646 h 4735"/>
              <a:gd name="T26" fmla="*/ 2147483646 w 5358"/>
              <a:gd name="T27" fmla="*/ 2147483646 h 4735"/>
              <a:gd name="T28" fmla="*/ 2147483646 w 5358"/>
              <a:gd name="T29" fmla="*/ 2147483646 h 4735"/>
              <a:gd name="T30" fmla="*/ 2147483646 w 5358"/>
              <a:gd name="T31" fmla="*/ 2147483646 h 4735"/>
              <a:gd name="T32" fmla="*/ 2147483646 w 5358"/>
              <a:gd name="T33" fmla="*/ 2147483646 h 4735"/>
              <a:gd name="T34" fmla="*/ 2147483646 w 5358"/>
              <a:gd name="T35" fmla="*/ 2147483646 h 4735"/>
              <a:gd name="T36" fmla="*/ 2147483646 w 5358"/>
              <a:gd name="T37" fmla="*/ 2147483646 h 4735"/>
              <a:gd name="T38" fmla="*/ 2147483646 w 5358"/>
              <a:gd name="T39" fmla="*/ 2147483646 h 4735"/>
              <a:gd name="T40" fmla="*/ 2147483646 w 5358"/>
              <a:gd name="T41" fmla="*/ 2147483646 h 4735"/>
              <a:gd name="T42" fmla="*/ 2147483646 w 5358"/>
              <a:gd name="T43" fmla="*/ 2147483646 h 4735"/>
              <a:gd name="T44" fmla="*/ 2147483646 w 5358"/>
              <a:gd name="T45" fmla="*/ 2147483646 h 4735"/>
              <a:gd name="T46" fmla="*/ 2147483646 w 5358"/>
              <a:gd name="T47" fmla="*/ 2147483646 h 4735"/>
              <a:gd name="T48" fmla="*/ 2147483646 w 5358"/>
              <a:gd name="T49" fmla="*/ 2147483646 h 4735"/>
              <a:gd name="T50" fmla="*/ 2147483646 w 5358"/>
              <a:gd name="T51" fmla="*/ 2147483646 h 4735"/>
              <a:gd name="T52" fmla="*/ 2147483646 w 5358"/>
              <a:gd name="T53" fmla="*/ 2147483646 h 4735"/>
              <a:gd name="T54" fmla="*/ 2147483646 w 5358"/>
              <a:gd name="T55" fmla="*/ 2147483646 h 4735"/>
              <a:gd name="T56" fmla="*/ 2147483646 w 5358"/>
              <a:gd name="T57" fmla="*/ 2147483646 h 4735"/>
              <a:gd name="T58" fmla="*/ 2147483646 w 5358"/>
              <a:gd name="T59" fmla="*/ 2147483646 h 4735"/>
              <a:gd name="T60" fmla="*/ 2147483646 w 5358"/>
              <a:gd name="T61" fmla="*/ 2147483646 h 4735"/>
              <a:gd name="T62" fmla="*/ 2147483646 w 5358"/>
              <a:gd name="T63" fmla="*/ 2147483646 h 4735"/>
              <a:gd name="T64" fmla="*/ 2147483646 w 5358"/>
              <a:gd name="T65" fmla="*/ 2147483646 h 4735"/>
              <a:gd name="T66" fmla="*/ 2147483646 w 5358"/>
              <a:gd name="T67" fmla="*/ 2147483646 h 4735"/>
              <a:gd name="T68" fmla="*/ 2147483646 w 5358"/>
              <a:gd name="T69" fmla="*/ 2147483646 h 4735"/>
              <a:gd name="T70" fmla="*/ 2147483646 w 5358"/>
              <a:gd name="T71" fmla="*/ 2147483646 h 4735"/>
              <a:gd name="T72" fmla="*/ 2147483646 w 5358"/>
              <a:gd name="T73" fmla="*/ 2147483646 h 4735"/>
              <a:gd name="T74" fmla="*/ 2147483646 w 5358"/>
              <a:gd name="T75" fmla="*/ 2147483646 h 4735"/>
              <a:gd name="T76" fmla="*/ 2147483646 w 5358"/>
              <a:gd name="T77" fmla="*/ 2147483646 h 4735"/>
              <a:gd name="T78" fmla="*/ 2147483646 w 5358"/>
              <a:gd name="T79" fmla="*/ 2147483646 h 4735"/>
              <a:gd name="T80" fmla="*/ 2147483646 w 5358"/>
              <a:gd name="T81" fmla="*/ 2147483646 h 4735"/>
              <a:gd name="T82" fmla="*/ 2147483646 w 5358"/>
              <a:gd name="T83" fmla="*/ 2147483646 h 4735"/>
              <a:gd name="T84" fmla="*/ 2147483646 w 5358"/>
              <a:gd name="T85" fmla="*/ 2147483646 h 4735"/>
              <a:gd name="T86" fmla="*/ 2147483646 w 5358"/>
              <a:gd name="T87" fmla="*/ 2147483646 h 4735"/>
              <a:gd name="T88" fmla="*/ 2147483646 w 5358"/>
              <a:gd name="T89" fmla="*/ 2147483646 h 4735"/>
              <a:gd name="T90" fmla="*/ 2147483646 w 5358"/>
              <a:gd name="T91" fmla="*/ 2147483646 h 4735"/>
              <a:gd name="T92" fmla="*/ 2147483646 w 5358"/>
              <a:gd name="T93" fmla="*/ 2147483646 h 4735"/>
              <a:gd name="T94" fmla="*/ 2147483646 w 5358"/>
              <a:gd name="T95" fmla="*/ 2147483646 h 4735"/>
              <a:gd name="T96" fmla="*/ 2147483646 w 5358"/>
              <a:gd name="T97" fmla="*/ 2147483646 h 4735"/>
              <a:gd name="T98" fmla="*/ 2147483646 w 5358"/>
              <a:gd name="T99" fmla="*/ 2147483646 h 4735"/>
              <a:gd name="T100" fmla="*/ 2147483646 w 5358"/>
              <a:gd name="T101" fmla="*/ 2147483646 h 4735"/>
              <a:gd name="T102" fmla="*/ 2147483646 w 5358"/>
              <a:gd name="T103" fmla="*/ 2147483646 h 4735"/>
              <a:gd name="T104" fmla="*/ 2147483646 w 5358"/>
              <a:gd name="T105" fmla="*/ 2147483646 h 4735"/>
              <a:gd name="T106" fmla="*/ 2147483646 w 5358"/>
              <a:gd name="T107" fmla="*/ 2147483646 h 4735"/>
              <a:gd name="T108" fmla="*/ 2147483646 w 5358"/>
              <a:gd name="T109" fmla="*/ 2147483646 h 4735"/>
              <a:gd name="T110" fmla="*/ 2147483646 w 5358"/>
              <a:gd name="T111" fmla="*/ 2147483646 h 4735"/>
              <a:gd name="T112" fmla="*/ 2147483646 w 5358"/>
              <a:gd name="T113" fmla="*/ 2147483646 h 4735"/>
              <a:gd name="T114" fmla="*/ 2147483646 w 5358"/>
              <a:gd name="T115" fmla="*/ 2147483646 h 4735"/>
              <a:gd name="T116" fmla="*/ 2147483646 w 5358"/>
              <a:gd name="T117" fmla="*/ 2147483646 h 4735"/>
              <a:gd name="T118" fmla="*/ 2147483646 w 5358"/>
              <a:gd name="T119" fmla="*/ 2147483646 h 4735"/>
              <a:gd name="T120" fmla="*/ 2147483646 w 5358"/>
              <a:gd name="T121" fmla="*/ 2147483646 h 4735"/>
              <a:gd name="T122" fmla="*/ 2147483646 w 5358"/>
              <a:gd name="T123" fmla="*/ 2147483646 h 4735"/>
              <a:gd name="T124" fmla="*/ 2147483646 w 5358"/>
              <a:gd name="T125" fmla="*/ 2147483646 h 47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358"/>
              <a:gd name="T190" fmla="*/ 0 h 4735"/>
              <a:gd name="T191" fmla="*/ 5358 w 5358"/>
              <a:gd name="T192" fmla="*/ 4735 h 473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solidFill>
            <a:srgbClr val="BFBFBF"/>
          </a:solidFill>
          <a:ln w="3175">
            <a:solidFill>
              <a:schemeClr val="bg1"/>
            </a:solidFill>
            <a:bevel/>
            <a:headEnd/>
            <a:tailEnd/>
          </a:ln>
        </p:spPr>
        <p:txBody>
          <a:bodyPr/>
          <a:lstStyle/>
          <a:p>
            <a:endParaRPr lang="zh-CN" altLang="en-US"/>
          </a:p>
        </p:txBody>
      </p:sp>
      <p:sp>
        <p:nvSpPr>
          <p:cNvPr id="34" name="稻壳儿小白白(http://dwz.cn/Wu2UP)"/>
          <p:cNvSpPr>
            <a:spLocks/>
          </p:cNvSpPr>
          <p:nvPr/>
        </p:nvSpPr>
        <p:spPr bwMode="auto">
          <a:xfrm>
            <a:off x="5635625" y="3094038"/>
            <a:ext cx="1166813" cy="1055687"/>
          </a:xfrm>
          <a:custGeom>
            <a:avLst/>
            <a:gdLst>
              <a:gd name="T0" fmla="*/ 2147483646 w 4006"/>
              <a:gd name="T1" fmla="*/ 2147483646 h 3723"/>
              <a:gd name="T2" fmla="*/ 2147483646 w 4006"/>
              <a:gd name="T3" fmla="*/ 2147483646 h 3723"/>
              <a:gd name="T4" fmla="*/ 2147483646 w 4006"/>
              <a:gd name="T5" fmla="*/ 2147483646 h 3723"/>
              <a:gd name="T6" fmla="*/ 2147483646 w 4006"/>
              <a:gd name="T7" fmla="*/ 2147483646 h 3723"/>
              <a:gd name="T8" fmla="*/ 2147483646 w 4006"/>
              <a:gd name="T9" fmla="*/ 2147483646 h 3723"/>
              <a:gd name="T10" fmla="*/ 2147483646 w 4006"/>
              <a:gd name="T11" fmla="*/ 2147483646 h 3723"/>
              <a:gd name="T12" fmla="*/ 2147483646 w 4006"/>
              <a:gd name="T13" fmla="*/ 2147483646 h 3723"/>
              <a:gd name="T14" fmla="*/ 2147483646 w 4006"/>
              <a:gd name="T15" fmla="*/ 2147483646 h 3723"/>
              <a:gd name="T16" fmla="*/ 2147483646 w 4006"/>
              <a:gd name="T17" fmla="*/ 2147483646 h 3723"/>
              <a:gd name="T18" fmla="*/ 2147483646 w 4006"/>
              <a:gd name="T19" fmla="*/ 2147483646 h 3723"/>
              <a:gd name="T20" fmla="*/ 2147483646 w 4006"/>
              <a:gd name="T21" fmla="*/ 2147483646 h 3723"/>
              <a:gd name="T22" fmla="*/ 2147483646 w 4006"/>
              <a:gd name="T23" fmla="*/ 2147483646 h 3723"/>
              <a:gd name="T24" fmla="*/ 2147483646 w 4006"/>
              <a:gd name="T25" fmla="*/ 2147483646 h 3723"/>
              <a:gd name="T26" fmla="*/ 2147483646 w 4006"/>
              <a:gd name="T27" fmla="*/ 2147483646 h 3723"/>
              <a:gd name="T28" fmla="*/ 2147483646 w 4006"/>
              <a:gd name="T29" fmla="*/ 2147483646 h 3723"/>
              <a:gd name="T30" fmla="*/ 2147483646 w 4006"/>
              <a:gd name="T31" fmla="*/ 2147483646 h 3723"/>
              <a:gd name="T32" fmla="*/ 2147483646 w 4006"/>
              <a:gd name="T33" fmla="*/ 2147483646 h 3723"/>
              <a:gd name="T34" fmla="*/ 2147483646 w 4006"/>
              <a:gd name="T35" fmla="*/ 2147483646 h 3723"/>
              <a:gd name="T36" fmla="*/ 2147483646 w 4006"/>
              <a:gd name="T37" fmla="*/ 2147483646 h 3723"/>
              <a:gd name="T38" fmla="*/ 2147483646 w 4006"/>
              <a:gd name="T39" fmla="*/ 2147483646 h 3723"/>
              <a:gd name="T40" fmla="*/ 2147483646 w 4006"/>
              <a:gd name="T41" fmla="*/ 2147483646 h 3723"/>
              <a:gd name="T42" fmla="*/ 2147483646 w 4006"/>
              <a:gd name="T43" fmla="*/ 2147483646 h 3723"/>
              <a:gd name="T44" fmla="*/ 2147483646 w 4006"/>
              <a:gd name="T45" fmla="*/ 2147483646 h 3723"/>
              <a:gd name="T46" fmla="*/ 2147483646 w 4006"/>
              <a:gd name="T47" fmla="*/ 2147483646 h 3723"/>
              <a:gd name="T48" fmla="*/ 2147483646 w 4006"/>
              <a:gd name="T49" fmla="*/ 2147483646 h 3723"/>
              <a:gd name="T50" fmla="*/ 2147483646 w 4006"/>
              <a:gd name="T51" fmla="*/ 2147483646 h 3723"/>
              <a:gd name="T52" fmla="*/ 2147483646 w 4006"/>
              <a:gd name="T53" fmla="*/ 2147483646 h 3723"/>
              <a:gd name="T54" fmla="*/ 2147483646 w 4006"/>
              <a:gd name="T55" fmla="*/ 2147483646 h 3723"/>
              <a:gd name="T56" fmla="*/ 2147483646 w 4006"/>
              <a:gd name="T57" fmla="*/ 2147483646 h 3723"/>
              <a:gd name="T58" fmla="*/ 2147483646 w 4006"/>
              <a:gd name="T59" fmla="*/ 2147483646 h 3723"/>
              <a:gd name="T60" fmla="*/ 2147483646 w 4006"/>
              <a:gd name="T61" fmla="*/ 2147483646 h 3723"/>
              <a:gd name="T62" fmla="*/ 2147483646 w 4006"/>
              <a:gd name="T63" fmla="*/ 2147483646 h 3723"/>
              <a:gd name="T64" fmla="*/ 2147483646 w 4006"/>
              <a:gd name="T65" fmla="*/ 2147483646 h 3723"/>
              <a:gd name="T66" fmla="*/ 2147483646 w 4006"/>
              <a:gd name="T67" fmla="*/ 2147483646 h 3723"/>
              <a:gd name="T68" fmla="*/ 2147483646 w 4006"/>
              <a:gd name="T69" fmla="*/ 2147483646 h 3723"/>
              <a:gd name="T70" fmla="*/ 2147483646 w 4006"/>
              <a:gd name="T71" fmla="*/ 2147483646 h 3723"/>
              <a:gd name="T72" fmla="*/ 2147483646 w 4006"/>
              <a:gd name="T73" fmla="*/ 2147483646 h 3723"/>
              <a:gd name="T74" fmla="*/ 2147483646 w 4006"/>
              <a:gd name="T75" fmla="*/ 2147483646 h 3723"/>
              <a:gd name="T76" fmla="*/ 2147483646 w 4006"/>
              <a:gd name="T77" fmla="*/ 2147483646 h 3723"/>
              <a:gd name="T78" fmla="*/ 2147483646 w 4006"/>
              <a:gd name="T79" fmla="*/ 2147483646 h 3723"/>
              <a:gd name="T80" fmla="*/ 2147483646 w 4006"/>
              <a:gd name="T81" fmla="*/ 2147483646 h 3723"/>
              <a:gd name="T82" fmla="*/ 2147483646 w 4006"/>
              <a:gd name="T83" fmla="*/ 2147483646 h 3723"/>
              <a:gd name="T84" fmla="*/ 2147483646 w 4006"/>
              <a:gd name="T85" fmla="*/ 2147483646 h 3723"/>
              <a:gd name="T86" fmla="*/ 2147483646 w 4006"/>
              <a:gd name="T87" fmla="*/ 2147483646 h 3723"/>
              <a:gd name="T88" fmla="*/ 2147483646 w 4006"/>
              <a:gd name="T89" fmla="*/ 2147483646 h 3723"/>
              <a:gd name="T90" fmla="*/ 2147483646 w 4006"/>
              <a:gd name="T91" fmla="*/ 2147483646 h 3723"/>
              <a:gd name="T92" fmla="*/ 2147483646 w 4006"/>
              <a:gd name="T93" fmla="*/ 2147483646 h 3723"/>
              <a:gd name="T94" fmla="*/ 2147483646 w 4006"/>
              <a:gd name="T95" fmla="*/ 2147483646 h 3723"/>
              <a:gd name="T96" fmla="*/ 2147483646 w 4006"/>
              <a:gd name="T97" fmla="*/ 2147483646 h 3723"/>
              <a:gd name="T98" fmla="*/ 2147483646 w 4006"/>
              <a:gd name="T99" fmla="*/ 2147483646 h 3723"/>
              <a:gd name="T100" fmla="*/ 2147483646 w 4006"/>
              <a:gd name="T101" fmla="*/ 2147483646 h 3723"/>
              <a:gd name="T102" fmla="*/ 2147483646 w 4006"/>
              <a:gd name="T103" fmla="*/ 2147483646 h 3723"/>
              <a:gd name="T104" fmla="*/ 2147483646 w 4006"/>
              <a:gd name="T105" fmla="*/ 2147483646 h 3723"/>
              <a:gd name="T106" fmla="*/ 2147483646 w 4006"/>
              <a:gd name="T107" fmla="*/ 2147483646 h 3723"/>
              <a:gd name="T108" fmla="*/ 2147483646 w 4006"/>
              <a:gd name="T109" fmla="*/ 2147483646 h 3723"/>
              <a:gd name="T110" fmla="*/ 2147483646 w 4006"/>
              <a:gd name="T111" fmla="*/ 2147483646 h 3723"/>
              <a:gd name="T112" fmla="*/ 2147483646 w 4006"/>
              <a:gd name="T113" fmla="*/ 2147483646 h 3723"/>
              <a:gd name="T114" fmla="*/ 2147483646 w 4006"/>
              <a:gd name="T115" fmla="*/ 2147483646 h 3723"/>
              <a:gd name="T116" fmla="*/ 2147483646 w 4006"/>
              <a:gd name="T117" fmla="*/ 2147483646 h 3723"/>
              <a:gd name="T118" fmla="*/ 2147483646 w 4006"/>
              <a:gd name="T119" fmla="*/ 2147483646 h 3723"/>
              <a:gd name="T120" fmla="*/ 2147483646 w 4006"/>
              <a:gd name="T121" fmla="*/ 2147483646 h 3723"/>
              <a:gd name="T122" fmla="*/ 2147483646 w 4006"/>
              <a:gd name="T123" fmla="*/ 2147483646 h 3723"/>
              <a:gd name="T124" fmla="*/ 2147483646 w 4006"/>
              <a:gd name="T125" fmla="*/ 2147483646 h 37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006"/>
              <a:gd name="T190" fmla="*/ 0 h 3723"/>
              <a:gd name="T191" fmla="*/ 4006 w 4006"/>
              <a:gd name="T192" fmla="*/ 3723 h 37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solidFill>
            <a:srgbClr val="BFBFBF"/>
          </a:solidFill>
          <a:ln w="3175">
            <a:solidFill>
              <a:schemeClr val="bg1"/>
            </a:solidFill>
            <a:bevel/>
            <a:headEnd/>
            <a:tailEnd/>
          </a:ln>
        </p:spPr>
        <p:txBody>
          <a:bodyPr/>
          <a:lstStyle/>
          <a:p>
            <a:endParaRPr lang="zh-CN" altLang="en-US"/>
          </a:p>
        </p:txBody>
      </p:sp>
      <p:sp>
        <p:nvSpPr>
          <p:cNvPr id="35" name="稻壳儿小白白(http://dwz.cn/Wu2UP)"/>
          <p:cNvSpPr>
            <a:spLocks/>
          </p:cNvSpPr>
          <p:nvPr/>
        </p:nvSpPr>
        <p:spPr bwMode="auto">
          <a:xfrm>
            <a:off x="6242050" y="3800475"/>
            <a:ext cx="650875" cy="550863"/>
          </a:xfrm>
          <a:custGeom>
            <a:avLst/>
            <a:gdLst>
              <a:gd name="T0" fmla="*/ 2147483646 w 2274"/>
              <a:gd name="T1" fmla="*/ 2147483646 h 1956"/>
              <a:gd name="T2" fmla="*/ 2147483646 w 2274"/>
              <a:gd name="T3" fmla="*/ 2147483646 h 1956"/>
              <a:gd name="T4" fmla="*/ 2147483646 w 2274"/>
              <a:gd name="T5" fmla="*/ 2147483646 h 1956"/>
              <a:gd name="T6" fmla="*/ 2147483646 w 2274"/>
              <a:gd name="T7" fmla="*/ 2147483646 h 1956"/>
              <a:gd name="T8" fmla="*/ 2147483646 w 2274"/>
              <a:gd name="T9" fmla="*/ 2147483646 h 1956"/>
              <a:gd name="T10" fmla="*/ 2147483646 w 2274"/>
              <a:gd name="T11" fmla="*/ 2147483646 h 1956"/>
              <a:gd name="T12" fmla="*/ 2147483646 w 2274"/>
              <a:gd name="T13" fmla="*/ 2147483646 h 1956"/>
              <a:gd name="T14" fmla="*/ 2147483646 w 2274"/>
              <a:gd name="T15" fmla="*/ 2147483646 h 1956"/>
              <a:gd name="T16" fmla="*/ 2147483646 w 2274"/>
              <a:gd name="T17" fmla="*/ 2147483646 h 1956"/>
              <a:gd name="T18" fmla="*/ 2147483646 w 2274"/>
              <a:gd name="T19" fmla="*/ 2147483646 h 1956"/>
              <a:gd name="T20" fmla="*/ 2147483646 w 2274"/>
              <a:gd name="T21" fmla="*/ 2147483646 h 1956"/>
              <a:gd name="T22" fmla="*/ 2147483646 w 2274"/>
              <a:gd name="T23" fmla="*/ 2147483646 h 1956"/>
              <a:gd name="T24" fmla="*/ 2147483646 w 2274"/>
              <a:gd name="T25" fmla="*/ 2147483646 h 1956"/>
              <a:gd name="T26" fmla="*/ 2147483646 w 2274"/>
              <a:gd name="T27" fmla="*/ 2147483646 h 1956"/>
              <a:gd name="T28" fmla="*/ 2147483646 w 2274"/>
              <a:gd name="T29" fmla="*/ 2147483646 h 1956"/>
              <a:gd name="T30" fmla="*/ 2147483646 w 2274"/>
              <a:gd name="T31" fmla="*/ 2147483646 h 1956"/>
              <a:gd name="T32" fmla="*/ 2147483646 w 2274"/>
              <a:gd name="T33" fmla="*/ 2147483646 h 1956"/>
              <a:gd name="T34" fmla="*/ 2147483646 w 2274"/>
              <a:gd name="T35" fmla="*/ 2147483646 h 1956"/>
              <a:gd name="T36" fmla="*/ 2147483646 w 2274"/>
              <a:gd name="T37" fmla="*/ 2147483646 h 1956"/>
              <a:gd name="T38" fmla="*/ 2147483646 w 2274"/>
              <a:gd name="T39" fmla="*/ 2147483646 h 1956"/>
              <a:gd name="T40" fmla="*/ 2147483646 w 2274"/>
              <a:gd name="T41" fmla="*/ 2147483646 h 1956"/>
              <a:gd name="T42" fmla="*/ 2147483646 w 2274"/>
              <a:gd name="T43" fmla="*/ 2147483646 h 1956"/>
              <a:gd name="T44" fmla="*/ 2147483646 w 2274"/>
              <a:gd name="T45" fmla="*/ 2147483646 h 1956"/>
              <a:gd name="T46" fmla="*/ 2147483646 w 2274"/>
              <a:gd name="T47" fmla="*/ 2147483646 h 1956"/>
              <a:gd name="T48" fmla="*/ 2147483646 w 2274"/>
              <a:gd name="T49" fmla="*/ 2147483646 h 1956"/>
              <a:gd name="T50" fmla="*/ 2147483646 w 2274"/>
              <a:gd name="T51" fmla="*/ 2147483646 h 1956"/>
              <a:gd name="T52" fmla="*/ 2147483646 w 2274"/>
              <a:gd name="T53" fmla="*/ 2147483646 h 1956"/>
              <a:gd name="T54" fmla="*/ 2147483646 w 2274"/>
              <a:gd name="T55" fmla="*/ 2147483646 h 1956"/>
              <a:gd name="T56" fmla="*/ 2147483646 w 2274"/>
              <a:gd name="T57" fmla="*/ 2147483646 h 1956"/>
              <a:gd name="T58" fmla="*/ 2147483646 w 2274"/>
              <a:gd name="T59" fmla="*/ 2147483646 h 1956"/>
              <a:gd name="T60" fmla="*/ 2147483646 w 2274"/>
              <a:gd name="T61" fmla="*/ 2147483646 h 1956"/>
              <a:gd name="T62" fmla="*/ 2147483646 w 2274"/>
              <a:gd name="T63" fmla="*/ 2147483646 h 1956"/>
              <a:gd name="T64" fmla="*/ 2147483646 w 2274"/>
              <a:gd name="T65" fmla="*/ 2147483646 h 1956"/>
              <a:gd name="T66" fmla="*/ 2147483646 w 2274"/>
              <a:gd name="T67" fmla="*/ 2147483646 h 1956"/>
              <a:gd name="T68" fmla="*/ 2147483646 w 2274"/>
              <a:gd name="T69" fmla="*/ 2147483646 h 1956"/>
              <a:gd name="T70" fmla="*/ 2147483646 w 2274"/>
              <a:gd name="T71" fmla="*/ 2147483646 h 1956"/>
              <a:gd name="T72" fmla="*/ 2147483646 w 2274"/>
              <a:gd name="T73" fmla="*/ 2147483646 h 1956"/>
              <a:gd name="T74" fmla="*/ 2147483646 w 2274"/>
              <a:gd name="T75" fmla="*/ 2147483646 h 1956"/>
              <a:gd name="T76" fmla="*/ 2147483646 w 2274"/>
              <a:gd name="T77" fmla="*/ 2147483646 h 1956"/>
              <a:gd name="T78" fmla="*/ 2147483646 w 2274"/>
              <a:gd name="T79" fmla="*/ 2147483646 h 1956"/>
              <a:gd name="T80" fmla="*/ 2147483646 w 2274"/>
              <a:gd name="T81" fmla="*/ 2147483646 h 1956"/>
              <a:gd name="T82" fmla="*/ 2147483646 w 2274"/>
              <a:gd name="T83" fmla="*/ 2147483646 h 1956"/>
              <a:gd name="T84" fmla="*/ 2147483646 w 2274"/>
              <a:gd name="T85" fmla="*/ 2147483646 h 1956"/>
              <a:gd name="T86" fmla="*/ 2147483646 w 2274"/>
              <a:gd name="T87" fmla="*/ 2147483646 h 1956"/>
              <a:gd name="T88" fmla="*/ 2147483646 w 2274"/>
              <a:gd name="T89" fmla="*/ 2147483646 h 1956"/>
              <a:gd name="T90" fmla="*/ 2147483646 w 2274"/>
              <a:gd name="T91" fmla="*/ 2147483646 h 1956"/>
              <a:gd name="T92" fmla="*/ 0 w 2274"/>
              <a:gd name="T93" fmla="*/ 2147483646 h 1956"/>
              <a:gd name="T94" fmla="*/ 2147483646 w 2274"/>
              <a:gd name="T95" fmla="*/ 2147483646 h 1956"/>
              <a:gd name="T96" fmla="*/ 2147483646 w 2274"/>
              <a:gd name="T97" fmla="*/ 2147483646 h 1956"/>
              <a:gd name="T98" fmla="*/ 2147483646 w 2274"/>
              <a:gd name="T99" fmla="*/ 2147483646 h 1956"/>
              <a:gd name="T100" fmla="*/ 2147483646 w 2274"/>
              <a:gd name="T101" fmla="*/ 2147483646 h 1956"/>
              <a:gd name="T102" fmla="*/ 2147483646 w 2274"/>
              <a:gd name="T103" fmla="*/ 2147483646 h 1956"/>
              <a:gd name="T104" fmla="*/ 2147483646 w 2274"/>
              <a:gd name="T105" fmla="*/ 2147483646 h 1956"/>
              <a:gd name="T106" fmla="*/ 2147483646 w 2274"/>
              <a:gd name="T107" fmla="*/ 2147483646 h 1956"/>
              <a:gd name="T108" fmla="*/ 2147483646 w 2274"/>
              <a:gd name="T109" fmla="*/ 2147483646 h 1956"/>
              <a:gd name="T110" fmla="*/ 2147483646 w 2274"/>
              <a:gd name="T111" fmla="*/ 2147483646 h 1956"/>
              <a:gd name="T112" fmla="*/ 2147483646 w 2274"/>
              <a:gd name="T113" fmla="*/ 2147483646 h 1956"/>
              <a:gd name="T114" fmla="*/ 2147483646 w 2274"/>
              <a:gd name="T115" fmla="*/ 2147483646 h 1956"/>
              <a:gd name="T116" fmla="*/ 2147483646 w 2274"/>
              <a:gd name="T117" fmla="*/ 2147483646 h 1956"/>
              <a:gd name="T118" fmla="*/ 2147483646 w 2274"/>
              <a:gd name="T119" fmla="*/ 2147483646 h 1956"/>
              <a:gd name="T120" fmla="*/ 2147483646 w 2274"/>
              <a:gd name="T121" fmla="*/ 2147483646 h 1956"/>
              <a:gd name="T122" fmla="*/ 2147483646 w 2274"/>
              <a:gd name="T123" fmla="*/ 2147483646 h 1956"/>
              <a:gd name="T124" fmla="*/ 2147483646 w 2274"/>
              <a:gd name="T125" fmla="*/ 2147483646 h 19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4"/>
              <a:gd name="T190" fmla="*/ 0 h 1956"/>
              <a:gd name="T191" fmla="*/ 2274 w 2274"/>
              <a:gd name="T192" fmla="*/ 1956 h 19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solidFill>
            <a:srgbClr val="BFBFBF"/>
          </a:solidFill>
          <a:ln w="3175">
            <a:solidFill>
              <a:schemeClr val="bg1"/>
            </a:solidFill>
            <a:bevel/>
            <a:headEnd/>
            <a:tailEnd/>
          </a:ln>
        </p:spPr>
        <p:txBody>
          <a:bodyPr/>
          <a:lstStyle/>
          <a:p>
            <a:endParaRPr lang="zh-CN" altLang="en-US"/>
          </a:p>
        </p:txBody>
      </p:sp>
      <p:sp>
        <p:nvSpPr>
          <p:cNvPr id="36" name="稻壳儿小白白(http://dwz.cn/Wu2UP)"/>
          <p:cNvSpPr>
            <a:spLocks/>
          </p:cNvSpPr>
          <p:nvPr/>
        </p:nvSpPr>
        <p:spPr bwMode="auto">
          <a:xfrm>
            <a:off x="7402513" y="4645025"/>
            <a:ext cx="26987" cy="14288"/>
          </a:xfrm>
          <a:custGeom>
            <a:avLst/>
            <a:gdLst>
              <a:gd name="T0" fmla="*/ 2147483646 w 78"/>
              <a:gd name="T1" fmla="*/ 2147483646 h 64"/>
              <a:gd name="T2" fmla="*/ 2147483646 w 78"/>
              <a:gd name="T3" fmla="*/ 2147483646 h 64"/>
              <a:gd name="T4" fmla="*/ 2147483646 w 78"/>
              <a:gd name="T5" fmla="*/ 2147483646 h 64"/>
              <a:gd name="T6" fmla="*/ 2147483646 w 78"/>
              <a:gd name="T7" fmla="*/ 2147483646 h 64"/>
              <a:gd name="T8" fmla="*/ 2147483646 w 78"/>
              <a:gd name="T9" fmla="*/ 2147483646 h 64"/>
              <a:gd name="T10" fmla="*/ 2147483646 w 78"/>
              <a:gd name="T11" fmla="*/ 2147483646 h 64"/>
              <a:gd name="T12" fmla="*/ 2147483646 w 78"/>
              <a:gd name="T13" fmla="*/ 2147483646 h 64"/>
              <a:gd name="T14" fmla="*/ 2147483646 w 78"/>
              <a:gd name="T15" fmla="*/ 2147483646 h 64"/>
              <a:gd name="T16" fmla="*/ 2147483646 w 78"/>
              <a:gd name="T17" fmla="*/ 2147483646 h 64"/>
              <a:gd name="T18" fmla="*/ 2147483646 w 78"/>
              <a:gd name="T19" fmla="*/ 2147483646 h 64"/>
              <a:gd name="T20" fmla="*/ 2147483646 w 78"/>
              <a:gd name="T21" fmla="*/ 2147483646 h 64"/>
              <a:gd name="T22" fmla="*/ 2147483646 w 78"/>
              <a:gd name="T23" fmla="*/ 0 h 64"/>
              <a:gd name="T24" fmla="*/ 2147483646 w 78"/>
              <a:gd name="T25" fmla="*/ 2147483646 h 64"/>
              <a:gd name="T26" fmla="*/ 2147483646 w 78"/>
              <a:gd name="T27" fmla="*/ 2147483646 h 64"/>
              <a:gd name="T28" fmla="*/ 2147483646 w 78"/>
              <a:gd name="T29" fmla="*/ 2147483646 h 64"/>
              <a:gd name="T30" fmla="*/ 2147483646 w 78"/>
              <a:gd name="T31" fmla="*/ 2147483646 h 64"/>
              <a:gd name="T32" fmla="*/ 2147483646 w 78"/>
              <a:gd name="T33" fmla="*/ 2147483646 h 64"/>
              <a:gd name="T34" fmla="*/ 2147483646 w 78"/>
              <a:gd name="T35" fmla="*/ 2147483646 h 64"/>
              <a:gd name="T36" fmla="*/ 2147483646 w 78"/>
              <a:gd name="T37" fmla="*/ 2147483646 h 64"/>
              <a:gd name="T38" fmla="*/ 2147483646 w 78"/>
              <a:gd name="T39" fmla="*/ 2147483646 h 64"/>
              <a:gd name="T40" fmla="*/ 2147483646 w 78"/>
              <a:gd name="T41" fmla="*/ 2147483646 h 64"/>
              <a:gd name="T42" fmla="*/ 2147483646 w 78"/>
              <a:gd name="T43" fmla="*/ 2147483646 h 64"/>
              <a:gd name="T44" fmla="*/ 2147483646 w 78"/>
              <a:gd name="T45" fmla="*/ 2147483646 h 64"/>
              <a:gd name="T46" fmla="*/ 2147483646 w 78"/>
              <a:gd name="T47" fmla="*/ 2147483646 h 64"/>
              <a:gd name="T48" fmla="*/ 2147483646 w 78"/>
              <a:gd name="T49" fmla="*/ 2147483646 h 64"/>
              <a:gd name="T50" fmla="*/ 2147483646 w 78"/>
              <a:gd name="T51" fmla="*/ 2147483646 h 64"/>
              <a:gd name="T52" fmla="*/ 2147483646 w 78"/>
              <a:gd name="T53" fmla="*/ 2147483646 h 64"/>
              <a:gd name="T54" fmla="*/ 2147483646 w 78"/>
              <a:gd name="T55" fmla="*/ 2147483646 h 64"/>
              <a:gd name="T56" fmla="*/ 2147483646 w 78"/>
              <a:gd name="T57" fmla="*/ 2147483646 h 64"/>
              <a:gd name="T58" fmla="*/ 2147483646 w 78"/>
              <a:gd name="T59" fmla="*/ 2147483646 h 64"/>
              <a:gd name="T60" fmla="*/ 2147483646 w 78"/>
              <a:gd name="T61" fmla="*/ 2147483646 h 64"/>
              <a:gd name="T62" fmla="*/ 2147483646 w 78"/>
              <a:gd name="T63" fmla="*/ 2147483646 h 64"/>
              <a:gd name="T64" fmla="*/ 0 w 78"/>
              <a:gd name="T65" fmla="*/ 2147483646 h 64"/>
              <a:gd name="T66" fmla="*/ 0 w 78"/>
              <a:gd name="T67" fmla="*/ 2147483646 h 64"/>
              <a:gd name="T68" fmla="*/ 0 w 78"/>
              <a:gd name="T69" fmla="*/ 2147483646 h 64"/>
              <a:gd name="T70" fmla="*/ 2147483646 w 78"/>
              <a:gd name="T71" fmla="*/ 2147483646 h 64"/>
              <a:gd name="T72" fmla="*/ 2147483646 w 78"/>
              <a:gd name="T73" fmla="*/ 2147483646 h 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8"/>
              <a:gd name="T112" fmla="*/ 0 h 64"/>
              <a:gd name="T113" fmla="*/ 78 w 78"/>
              <a:gd name="T114" fmla="*/ 64 h 6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solidFill>
            <a:srgbClr val="BBE0E3"/>
          </a:solidFill>
          <a:ln w="3175">
            <a:solidFill>
              <a:schemeClr val="bg1"/>
            </a:solidFill>
            <a:bevel/>
            <a:headEnd/>
            <a:tailEnd/>
          </a:ln>
        </p:spPr>
        <p:txBody>
          <a:bodyPr/>
          <a:lstStyle/>
          <a:p>
            <a:endParaRPr lang="zh-CN" altLang="en-US"/>
          </a:p>
        </p:txBody>
      </p:sp>
      <p:sp>
        <p:nvSpPr>
          <p:cNvPr id="37" name="稻壳儿小白白(http://dwz.cn/Wu2UP)"/>
          <p:cNvSpPr>
            <a:spLocks/>
          </p:cNvSpPr>
          <p:nvPr/>
        </p:nvSpPr>
        <p:spPr bwMode="auto">
          <a:xfrm>
            <a:off x="8112125" y="4219575"/>
            <a:ext cx="193675" cy="425450"/>
          </a:xfrm>
          <a:custGeom>
            <a:avLst/>
            <a:gdLst>
              <a:gd name="T0" fmla="*/ 2147483646 w 666"/>
              <a:gd name="T1" fmla="*/ 2147483646 h 1493"/>
              <a:gd name="T2" fmla="*/ 2147483646 w 666"/>
              <a:gd name="T3" fmla="*/ 2147483646 h 1493"/>
              <a:gd name="T4" fmla="*/ 2147483646 w 666"/>
              <a:gd name="T5" fmla="*/ 2147483646 h 1493"/>
              <a:gd name="T6" fmla="*/ 2147483646 w 666"/>
              <a:gd name="T7" fmla="*/ 2147483646 h 1493"/>
              <a:gd name="T8" fmla="*/ 2147483646 w 666"/>
              <a:gd name="T9" fmla="*/ 2147483646 h 1493"/>
              <a:gd name="T10" fmla="*/ 2147483646 w 666"/>
              <a:gd name="T11" fmla="*/ 2147483646 h 1493"/>
              <a:gd name="T12" fmla="*/ 2147483646 w 666"/>
              <a:gd name="T13" fmla="*/ 2147483646 h 1493"/>
              <a:gd name="T14" fmla="*/ 2147483646 w 666"/>
              <a:gd name="T15" fmla="*/ 2147483646 h 1493"/>
              <a:gd name="T16" fmla="*/ 2147483646 w 666"/>
              <a:gd name="T17" fmla="*/ 0 h 1493"/>
              <a:gd name="T18" fmla="*/ 2147483646 w 666"/>
              <a:gd name="T19" fmla="*/ 2147483646 h 1493"/>
              <a:gd name="T20" fmla="*/ 2147483646 w 666"/>
              <a:gd name="T21" fmla="*/ 2147483646 h 1493"/>
              <a:gd name="T22" fmla="*/ 2147483646 w 666"/>
              <a:gd name="T23" fmla="*/ 2147483646 h 1493"/>
              <a:gd name="T24" fmla="*/ 2147483646 w 666"/>
              <a:gd name="T25" fmla="*/ 2147483646 h 1493"/>
              <a:gd name="T26" fmla="*/ 2147483646 w 666"/>
              <a:gd name="T27" fmla="*/ 2147483646 h 1493"/>
              <a:gd name="T28" fmla="*/ 2147483646 w 666"/>
              <a:gd name="T29" fmla="*/ 2147483646 h 1493"/>
              <a:gd name="T30" fmla="*/ 2147483646 w 666"/>
              <a:gd name="T31" fmla="*/ 2147483646 h 1493"/>
              <a:gd name="T32" fmla="*/ 2147483646 w 666"/>
              <a:gd name="T33" fmla="*/ 2147483646 h 1493"/>
              <a:gd name="T34" fmla="*/ 2147483646 w 666"/>
              <a:gd name="T35" fmla="*/ 2147483646 h 1493"/>
              <a:gd name="T36" fmla="*/ 2147483646 w 666"/>
              <a:gd name="T37" fmla="*/ 2147483646 h 1493"/>
              <a:gd name="T38" fmla="*/ 2147483646 w 666"/>
              <a:gd name="T39" fmla="*/ 2147483646 h 1493"/>
              <a:gd name="T40" fmla="*/ 2147483646 w 666"/>
              <a:gd name="T41" fmla="*/ 2147483646 h 1493"/>
              <a:gd name="T42" fmla="*/ 2147483646 w 666"/>
              <a:gd name="T43" fmla="*/ 2147483646 h 1493"/>
              <a:gd name="T44" fmla="*/ 2147483646 w 666"/>
              <a:gd name="T45" fmla="*/ 2147483646 h 1493"/>
              <a:gd name="T46" fmla="*/ 2147483646 w 666"/>
              <a:gd name="T47" fmla="*/ 2147483646 h 1493"/>
              <a:gd name="T48" fmla="*/ 2147483646 w 666"/>
              <a:gd name="T49" fmla="*/ 2147483646 h 1493"/>
              <a:gd name="T50" fmla="*/ 2147483646 w 666"/>
              <a:gd name="T51" fmla="*/ 2147483646 h 1493"/>
              <a:gd name="T52" fmla="*/ 2147483646 w 666"/>
              <a:gd name="T53" fmla="*/ 2147483646 h 1493"/>
              <a:gd name="T54" fmla="*/ 2147483646 w 666"/>
              <a:gd name="T55" fmla="*/ 2147483646 h 1493"/>
              <a:gd name="T56" fmla="*/ 2147483646 w 666"/>
              <a:gd name="T57" fmla="*/ 2147483646 h 1493"/>
              <a:gd name="T58" fmla="*/ 2147483646 w 666"/>
              <a:gd name="T59" fmla="*/ 2147483646 h 1493"/>
              <a:gd name="T60" fmla="*/ 2147483646 w 666"/>
              <a:gd name="T61" fmla="*/ 2147483646 h 1493"/>
              <a:gd name="T62" fmla="*/ 2147483646 w 666"/>
              <a:gd name="T63" fmla="*/ 2147483646 h 1493"/>
              <a:gd name="T64" fmla="*/ 2147483646 w 666"/>
              <a:gd name="T65" fmla="*/ 2147483646 h 1493"/>
              <a:gd name="T66" fmla="*/ 2147483646 w 666"/>
              <a:gd name="T67" fmla="*/ 2147483646 h 1493"/>
              <a:gd name="T68" fmla="*/ 2147483646 w 666"/>
              <a:gd name="T69" fmla="*/ 2147483646 h 1493"/>
              <a:gd name="T70" fmla="*/ 2147483646 w 666"/>
              <a:gd name="T71" fmla="*/ 2147483646 h 1493"/>
              <a:gd name="T72" fmla="*/ 2147483646 w 666"/>
              <a:gd name="T73" fmla="*/ 2147483646 h 1493"/>
              <a:gd name="T74" fmla="*/ 2147483646 w 666"/>
              <a:gd name="T75" fmla="*/ 2147483646 h 1493"/>
              <a:gd name="T76" fmla="*/ 2147483646 w 666"/>
              <a:gd name="T77" fmla="*/ 2147483646 h 1493"/>
              <a:gd name="T78" fmla="*/ 2147483646 w 666"/>
              <a:gd name="T79" fmla="*/ 2147483646 h 1493"/>
              <a:gd name="T80" fmla="*/ 2147483646 w 666"/>
              <a:gd name="T81" fmla="*/ 2147483646 h 1493"/>
              <a:gd name="T82" fmla="*/ 2147483646 w 666"/>
              <a:gd name="T83" fmla="*/ 2147483646 h 1493"/>
              <a:gd name="T84" fmla="*/ 2147483646 w 666"/>
              <a:gd name="T85" fmla="*/ 2147483646 h 1493"/>
              <a:gd name="T86" fmla="*/ 2147483646 w 666"/>
              <a:gd name="T87" fmla="*/ 2147483646 h 1493"/>
              <a:gd name="T88" fmla="*/ 2147483646 w 666"/>
              <a:gd name="T89" fmla="*/ 2147483646 h 1493"/>
              <a:gd name="T90" fmla="*/ 2147483646 w 666"/>
              <a:gd name="T91" fmla="*/ 2147483646 h 1493"/>
              <a:gd name="T92" fmla="*/ 2147483646 w 666"/>
              <a:gd name="T93" fmla="*/ 2147483646 h 1493"/>
              <a:gd name="T94" fmla="*/ 2147483646 w 666"/>
              <a:gd name="T95" fmla="*/ 2147483646 h 1493"/>
              <a:gd name="T96" fmla="*/ 2147483646 w 666"/>
              <a:gd name="T97" fmla="*/ 2147483646 h 1493"/>
              <a:gd name="T98" fmla="*/ 2147483646 w 666"/>
              <a:gd name="T99" fmla="*/ 2147483646 h 1493"/>
              <a:gd name="T100" fmla="*/ 2147483646 w 666"/>
              <a:gd name="T101" fmla="*/ 2147483646 h 1493"/>
              <a:gd name="T102" fmla="*/ 2147483646 w 666"/>
              <a:gd name="T103" fmla="*/ 2147483646 h 1493"/>
              <a:gd name="T104" fmla="*/ 2147483646 w 666"/>
              <a:gd name="T105" fmla="*/ 2147483646 h 1493"/>
              <a:gd name="T106" fmla="*/ 2147483646 w 666"/>
              <a:gd name="T107" fmla="*/ 2147483646 h 14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66"/>
              <a:gd name="T163" fmla="*/ 0 h 1493"/>
              <a:gd name="T164" fmla="*/ 666 w 666"/>
              <a:gd name="T165" fmla="*/ 1493 h 14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solidFill>
            <a:srgbClr val="2A6D83"/>
          </a:solidFill>
          <a:ln w="3175">
            <a:solidFill>
              <a:schemeClr val="bg1"/>
            </a:solidFill>
            <a:bevel/>
            <a:headEnd/>
            <a:tailEnd/>
          </a:ln>
        </p:spPr>
        <p:txBody>
          <a:bodyPr/>
          <a:lstStyle/>
          <a:p>
            <a:endParaRPr lang="zh-CN" altLang="en-US"/>
          </a:p>
        </p:txBody>
      </p:sp>
      <p:sp>
        <p:nvSpPr>
          <p:cNvPr id="38" name="稻壳儿小白白(http://dwz.cn/Wu2UP)"/>
          <p:cNvSpPr>
            <a:spLocks/>
          </p:cNvSpPr>
          <p:nvPr/>
        </p:nvSpPr>
        <p:spPr bwMode="auto">
          <a:xfrm>
            <a:off x="6775450" y="4933950"/>
            <a:ext cx="290513" cy="233363"/>
          </a:xfrm>
          <a:custGeom>
            <a:avLst/>
            <a:gdLst>
              <a:gd name="T0" fmla="*/ 2147483646 w 1013"/>
              <a:gd name="T1" fmla="*/ 2147483646 h 846"/>
              <a:gd name="T2" fmla="*/ 0 w 1013"/>
              <a:gd name="T3" fmla="*/ 2147483646 h 846"/>
              <a:gd name="T4" fmla="*/ 2147483646 w 1013"/>
              <a:gd name="T5" fmla="*/ 2147483646 h 846"/>
              <a:gd name="T6" fmla="*/ 2147483646 w 1013"/>
              <a:gd name="T7" fmla="*/ 2147483646 h 846"/>
              <a:gd name="T8" fmla="*/ 2147483646 w 1013"/>
              <a:gd name="T9" fmla="*/ 2147483646 h 846"/>
              <a:gd name="T10" fmla="*/ 2147483646 w 1013"/>
              <a:gd name="T11" fmla="*/ 2147483646 h 846"/>
              <a:gd name="T12" fmla="*/ 2147483646 w 1013"/>
              <a:gd name="T13" fmla="*/ 2147483646 h 846"/>
              <a:gd name="T14" fmla="*/ 2147483646 w 1013"/>
              <a:gd name="T15" fmla="*/ 2147483646 h 846"/>
              <a:gd name="T16" fmla="*/ 2147483646 w 1013"/>
              <a:gd name="T17" fmla="*/ 2147483646 h 846"/>
              <a:gd name="T18" fmla="*/ 2147483646 w 1013"/>
              <a:gd name="T19" fmla="*/ 2147483646 h 846"/>
              <a:gd name="T20" fmla="*/ 2147483646 w 1013"/>
              <a:gd name="T21" fmla="*/ 2147483646 h 846"/>
              <a:gd name="T22" fmla="*/ 2147483646 w 1013"/>
              <a:gd name="T23" fmla="*/ 2147483646 h 846"/>
              <a:gd name="T24" fmla="*/ 2147483646 w 1013"/>
              <a:gd name="T25" fmla="*/ 2147483646 h 846"/>
              <a:gd name="T26" fmla="*/ 2147483646 w 1013"/>
              <a:gd name="T27" fmla="*/ 2147483646 h 846"/>
              <a:gd name="T28" fmla="*/ 2147483646 w 1013"/>
              <a:gd name="T29" fmla="*/ 2147483646 h 846"/>
              <a:gd name="T30" fmla="*/ 2147483646 w 1013"/>
              <a:gd name="T31" fmla="*/ 2147483646 h 846"/>
              <a:gd name="T32" fmla="*/ 2147483646 w 1013"/>
              <a:gd name="T33" fmla="*/ 2147483646 h 846"/>
              <a:gd name="T34" fmla="*/ 2147483646 w 1013"/>
              <a:gd name="T35" fmla="*/ 2147483646 h 846"/>
              <a:gd name="T36" fmla="*/ 2147483646 w 1013"/>
              <a:gd name="T37" fmla="*/ 2147483646 h 846"/>
              <a:gd name="T38" fmla="*/ 2147483646 w 1013"/>
              <a:gd name="T39" fmla="*/ 2147483646 h 846"/>
              <a:gd name="T40" fmla="*/ 2147483646 w 1013"/>
              <a:gd name="T41" fmla="*/ 2147483646 h 846"/>
              <a:gd name="T42" fmla="*/ 2147483646 w 1013"/>
              <a:gd name="T43" fmla="*/ 2147483646 h 846"/>
              <a:gd name="T44" fmla="*/ 2147483646 w 1013"/>
              <a:gd name="T45" fmla="*/ 2147483646 h 846"/>
              <a:gd name="T46" fmla="*/ 2147483646 w 1013"/>
              <a:gd name="T47" fmla="*/ 2147483646 h 846"/>
              <a:gd name="T48" fmla="*/ 2147483646 w 1013"/>
              <a:gd name="T49" fmla="*/ 2147483646 h 846"/>
              <a:gd name="T50" fmla="*/ 2147483646 w 1013"/>
              <a:gd name="T51" fmla="*/ 2147483646 h 846"/>
              <a:gd name="T52" fmla="*/ 2147483646 w 1013"/>
              <a:gd name="T53" fmla="*/ 2147483646 h 846"/>
              <a:gd name="T54" fmla="*/ 2147483646 w 1013"/>
              <a:gd name="T55" fmla="*/ 2147483646 h 846"/>
              <a:gd name="T56" fmla="*/ 2147483646 w 1013"/>
              <a:gd name="T57" fmla="*/ 2147483646 h 846"/>
              <a:gd name="T58" fmla="*/ 2147483646 w 1013"/>
              <a:gd name="T59" fmla="*/ 2147483646 h 846"/>
              <a:gd name="T60" fmla="*/ 2147483646 w 1013"/>
              <a:gd name="T61" fmla="*/ 2147483646 h 846"/>
              <a:gd name="T62" fmla="*/ 2147483646 w 1013"/>
              <a:gd name="T63" fmla="*/ 2147483646 h 846"/>
              <a:gd name="T64" fmla="*/ 2147483646 w 1013"/>
              <a:gd name="T65" fmla="*/ 2147483646 h 846"/>
              <a:gd name="T66" fmla="*/ 2147483646 w 1013"/>
              <a:gd name="T67" fmla="*/ 2147483646 h 846"/>
              <a:gd name="T68" fmla="*/ 2147483646 w 1013"/>
              <a:gd name="T69" fmla="*/ 2147483646 h 846"/>
              <a:gd name="T70" fmla="*/ 2147483646 w 1013"/>
              <a:gd name="T71" fmla="*/ 2147483646 h 846"/>
              <a:gd name="T72" fmla="*/ 2147483646 w 1013"/>
              <a:gd name="T73" fmla="*/ 2147483646 h 846"/>
              <a:gd name="T74" fmla="*/ 2147483646 w 1013"/>
              <a:gd name="T75" fmla="*/ 2147483646 h 846"/>
              <a:gd name="T76" fmla="*/ 2147483646 w 1013"/>
              <a:gd name="T77" fmla="*/ 2147483646 h 846"/>
              <a:gd name="T78" fmla="*/ 2147483646 w 1013"/>
              <a:gd name="T79" fmla="*/ 2147483646 h 846"/>
              <a:gd name="T80" fmla="*/ 2147483646 w 1013"/>
              <a:gd name="T81" fmla="*/ 2147483646 h 846"/>
              <a:gd name="T82" fmla="*/ 2147483646 w 1013"/>
              <a:gd name="T83" fmla="*/ 2147483646 h 846"/>
              <a:gd name="T84" fmla="*/ 2147483646 w 1013"/>
              <a:gd name="T85" fmla="*/ 2147483646 h 846"/>
              <a:gd name="T86" fmla="*/ 2147483646 w 1013"/>
              <a:gd name="T87" fmla="*/ 2147483646 h 846"/>
              <a:gd name="T88" fmla="*/ 2147483646 w 1013"/>
              <a:gd name="T89" fmla="*/ 2147483646 h 846"/>
              <a:gd name="T90" fmla="*/ 2147483646 w 1013"/>
              <a:gd name="T91" fmla="*/ 2147483646 h 846"/>
              <a:gd name="T92" fmla="*/ 2147483646 w 1013"/>
              <a:gd name="T93" fmla="*/ 2147483646 h 846"/>
              <a:gd name="T94" fmla="*/ 2147483646 w 1013"/>
              <a:gd name="T95" fmla="*/ 2147483646 h 846"/>
              <a:gd name="T96" fmla="*/ 2147483646 w 1013"/>
              <a:gd name="T97" fmla="*/ 2147483646 h 846"/>
              <a:gd name="T98" fmla="*/ 2147483646 w 1013"/>
              <a:gd name="T99" fmla="*/ 2147483646 h 846"/>
              <a:gd name="T100" fmla="*/ 2147483646 w 1013"/>
              <a:gd name="T101" fmla="*/ 2147483646 h 846"/>
              <a:gd name="T102" fmla="*/ 2147483646 w 1013"/>
              <a:gd name="T103" fmla="*/ 2147483646 h 846"/>
              <a:gd name="T104" fmla="*/ 2147483646 w 1013"/>
              <a:gd name="T105" fmla="*/ 2147483646 h 846"/>
              <a:gd name="T106" fmla="*/ 2147483646 w 1013"/>
              <a:gd name="T107" fmla="*/ 2147483646 h 846"/>
              <a:gd name="T108" fmla="*/ 2147483646 w 1013"/>
              <a:gd name="T109" fmla="*/ 2147483646 h 846"/>
              <a:gd name="T110" fmla="*/ 2147483646 w 1013"/>
              <a:gd name="T111" fmla="*/ 2147483646 h 846"/>
              <a:gd name="T112" fmla="*/ 2147483646 w 1013"/>
              <a:gd name="T113" fmla="*/ 2147483646 h 846"/>
              <a:gd name="T114" fmla="*/ 2147483646 w 1013"/>
              <a:gd name="T115" fmla="*/ 2147483646 h 846"/>
              <a:gd name="T116" fmla="*/ 2147483646 w 1013"/>
              <a:gd name="T117" fmla="*/ 2147483646 h 846"/>
              <a:gd name="T118" fmla="*/ 2147483646 w 1013"/>
              <a:gd name="T119" fmla="*/ 2147483646 h 8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3"/>
              <a:gd name="T181" fmla="*/ 0 h 846"/>
              <a:gd name="T182" fmla="*/ 1013 w 1013"/>
              <a:gd name="T183" fmla="*/ 846 h 8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solidFill>
            <a:srgbClr val="2A6D83"/>
          </a:solidFill>
          <a:ln w="3175">
            <a:solidFill>
              <a:schemeClr val="bg1"/>
            </a:solidFill>
            <a:bevel/>
            <a:headEnd/>
            <a:tailEnd/>
          </a:ln>
        </p:spPr>
        <p:txBody>
          <a:bodyPr/>
          <a:lstStyle/>
          <a:p>
            <a:endParaRPr lang="zh-CN" altLang="en-US"/>
          </a:p>
        </p:txBody>
      </p:sp>
      <p:sp>
        <p:nvSpPr>
          <p:cNvPr id="39" name="稻壳儿小白白(http://dwz.cn/Wu2UP)"/>
          <p:cNvSpPr>
            <a:spLocks noChangeArrowheads="1"/>
          </p:cNvSpPr>
          <p:nvPr/>
        </p:nvSpPr>
        <p:spPr bwMode="auto">
          <a:xfrm>
            <a:off x="8474075" y="4141788"/>
            <a:ext cx="6350" cy="7937"/>
          </a:xfrm>
          <a:prstGeom prst="rect">
            <a:avLst/>
          </a:prstGeom>
          <a:solidFill>
            <a:srgbClr val="D1ECFC"/>
          </a:solidFill>
          <a:ln w="12700">
            <a:solidFill>
              <a:schemeClr val="bg1"/>
            </a:solidFill>
            <a:miter lim="800000"/>
            <a:headEnd/>
            <a:tailEnd/>
          </a:ln>
        </p:spPr>
        <p:txBody>
          <a:bodyPr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333F4F"/>
              </a:solidFill>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280787">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par>
                                <p:cTn id="50" presetID="53" presetClass="entr" presetSubtype="16"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par>
                                <p:cTn id="55" presetID="53" presetClass="entr" presetSubtype="16"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par>
                                <p:cTn id="60" presetID="53" presetClass="entr" presetSubtype="16"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par>
                                <p:cTn id="65" presetID="53" presetClass="entr" presetSubtype="16"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par>
                                <p:cTn id="70" presetID="53" presetClass="entr" presetSubtype="16"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fltVal val="0"/>
                                          </p:val>
                                        </p:tav>
                                        <p:tav tm="100000">
                                          <p:val>
                                            <p:strVal val="#ppt_h"/>
                                          </p:val>
                                        </p:tav>
                                      </p:tavLst>
                                    </p:anim>
                                    <p:animEffect transition="in" filter="fade">
                                      <p:cBhvr>
                                        <p:cTn id="74" dur="500"/>
                                        <p:tgtEl>
                                          <p:spTgt spid="18"/>
                                        </p:tgtEl>
                                      </p:cBhvr>
                                    </p:animEffect>
                                  </p:childTnLst>
                                </p:cTn>
                              </p:par>
                              <p:par>
                                <p:cTn id="75" presetID="53" presetClass="entr" presetSubtype="16"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fltVal val="0"/>
                                          </p:val>
                                        </p:tav>
                                        <p:tav tm="100000">
                                          <p:val>
                                            <p:strVal val="#ppt_w"/>
                                          </p:val>
                                        </p:tav>
                                      </p:tavLst>
                                    </p:anim>
                                    <p:anim calcmode="lin" valueType="num">
                                      <p:cBhvr>
                                        <p:cTn id="78" dur="500" fill="hold"/>
                                        <p:tgtEl>
                                          <p:spTgt spid="19"/>
                                        </p:tgtEl>
                                        <p:attrNameLst>
                                          <p:attrName>ppt_h</p:attrName>
                                        </p:attrNameLst>
                                      </p:cBhvr>
                                      <p:tavLst>
                                        <p:tav tm="0">
                                          <p:val>
                                            <p:fltVal val="0"/>
                                          </p:val>
                                        </p:tav>
                                        <p:tav tm="100000">
                                          <p:val>
                                            <p:strVal val="#ppt_h"/>
                                          </p:val>
                                        </p:tav>
                                      </p:tavLst>
                                    </p:anim>
                                    <p:animEffect transition="in" filter="fade">
                                      <p:cBhvr>
                                        <p:cTn id="79" dur="500"/>
                                        <p:tgtEl>
                                          <p:spTgt spid="19"/>
                                        </p:tgtEl>
                                      </p:cBhvr>
                                    </p:animEffect>
                                  </p:childTnLst>
                                </p:cTn>
                              </p:par>
                              <p:par>
                                <p:cTn id="80" presetID="53" presetClass="entr" presetSubtype="16"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fltVal val="0"/>
                                          </p:val>
                                        </p:tav>
                                        <p:tav tm="100000">
                                          <p:val>
                                            <p:strVal val="#ppt_h"/>
                                          </p:val>
                                        </p:tav>
                                      </p:tavLst>
                                    </p:anim>
                                    <p:animEffect transition="in" filter="fade">
                                      <p:cBhvr>
                                        <p:cTn id="84" dur="500"/>
                                        <p:tgtEl>
                                          <p:spTgt spid="20"/>
                                        </p:tgtEl>
                                      </p:cBhvr>
                                    </p:animEffect>
                                  </p:childTnLst>
                                </p:cTn>
                              </p:par>
                              <p:par>
                                <p:cTn id="85" presetID="53" presetClass="entr" presetSubtype="16"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Effect transition="in" filter="fade">
                                      <p:cBhvr>
                                        <p:cTn id="89" dur="500"/>
                                        <p:tgtEl>
                                          <p:spTgt spid="21"/>
                                        </p:tgtEl>
                                      </p:cBhvr>
                                    </p:animEffect>
                                  </p:childTnLst>
                                </p:cTn>
                              </p:par>
                              <p:par>
                                <p:cTn id="90" presetID="53" presetClass="entr" presetSubtype="16"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fltVal val="0"/>
                                          </p:val>
                                        </p:tav>
                                        <p:tav tm="100000">
                                          <p:val>
                                            <p:strVal val="#ppt_h"/>
                                          </p:val>
                                        </p:tav>
                                      </p:tavLst>
                                    </p:anim>
                                    <p:animEffect transition="in" filter="fade">
                                      <p:cBhvr>
                                        <p:cTn id="94" dur="500"/>
                                        <p:tgtEl>
                                          <p:spTgt spid="22"/>
                                        </p:tgtEl>
                                      </p:cBhvr>
                                    </p:animEffect>
                                  </p:childTnLst>
                                </p:cTn>
                              </p:par>
                              <p:par>
                                <p:cTn id="95" presetID="53" presetClass="entr" presetSubtype="16" fill="hold"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500" fill="hold"/>
                                        <p:tgtEl>
                                          <p:spTgt spid="23"/>
                                        </p:tgtEl>
                                        <p:attrNameLst>
                                          <p:attrName>ppt_w</p:attrName>
                                        </p:attrNameLst>
                                      </p:cBhvr>
                                      <p:tavLst>
                                        <p:tav tm="0">
                                          <p:val>
                                            <p:fltVal val="0"/>
                                          </p:val>
                                        </p:tav>
                                        <p:tav tm="100000">
                                          <p:val>
                                            <p:strVal val="#ppt_w"/>
                                          </p:val>
                                        </p:tav>
                                      </p:tavLst>
                                    </p:anim>
                                    <p:anim calcmode="lin" valueType="num">
                                      <p:cBhvr>
                                        <p:cTn id="98" dur="500" fill="hold"/>
                                        <p:tgtEl>
                                          <p:spTgt spid="23"/>
                                        </p:tgtEl>
                                        <p:attrNameLst>
                                          <p:attrName>ppt_h</p:attrName>
                                        </p:attrNameLst>
                                      </p:cBhvr>
                                      <p:tavLst>
                                        <p:tav tm="0">
                                          <p:val>
                                            <p:fltVal val="0"/>
                                          </p:val>
                                        </p:tav>
                                        <p:tav tm="100000">
                                          <p:val>
                                            <p:strVal val="#ppt_h"/>
                                          </p:val>
                                        </p:tav>
                                      </p:tavLst>
                                    </p:anim>
                                    <p:animEffect transition="in" filter="fade">
                                      <p:cBhvr>
                                        <p:cTn id="99" dur="500"/>
                                        <p:tgtEl>
                                          <p:spTgt spid="23"/>
                                        </p:tgtEl>
                                      </p:cBhvr>
                                    </p:animEffect>
                                  </p:childTnLst>
                                </p:cTn>
                              </p:par>
                              <p:par>
                                <p:cTn id="100" presetID="53" presetClass="entr" presetSubtype="16" fill="hold" nodeType="with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500" fill="hold"/>
                                        <p:tgtEl>
                                          <p:spTgt spid="24"/>
                                        </p:tgtEl>
                                        <p:attrNameLst>
                                          <p:attrName>ppt_w</p:attrName>
                                        </p:attrNameLst>
                                      </p:cBhvr>
                                      <p:tavLst>
                                        <p:tav tm="0">
                                          <p:val>
                                            <p:fltVal val="0"/>
                                          </p:val>
                                        </p:tav>
                                        <p:tav tm="100000">
                                          <p:val>
                                            <p:strVal val="#ppt_w"/>
                                          </p:val>
                                        </p:tav>
                                      </p:tavLst>
                                    </p:anim>
                                    <p:anim calcmode="lin" valueType="num">
                                      <p:cBhvr>
                                        <p:cTn id="103" dur="500" fill="hold"/>
                                        <p:tgtEl>
                                          <p:spTgt spid="24"/>
                                        </p:tgtEl>
                                        <p:attrNameLst>
                                          <p:attrName>ppt_h</p:attrName>
                                        </p:attrNameLst>
                                      </p:cBhvr>
                                      <p:tavLst>
                                        <p:tav tm="0">
                                          <p:val>
                                            <p:fltVal val="0"/>
                                          </p:val>
                                        </p:tav>
                                        <p:tav tm="100000">
                                          <p:val>
                                            <p:strVal val="#ppt_h"/>
                                          </p:val>
                                        </p:tav>
                                      </p:tavLst>
                                    </p:anim>
                                    <p:animEffect transition="in" filter="fade">
                                      <p:cBhvr>
                                        <p:cTn id="104" dur="500"/>
                                        <p:tgtEl>
                                          <p:spTgt spid="24"/>
                                        </p:tgtEl>
                                      </p:cBhvr>
                                    </p:animEffect>
                                  </p:childTnLst>
                                </p:cTn>
                              </p:par>
                              <p:par>
                                <p:cTn id="105" presetID="53" presetClass="entr" presetSubtype="16" fill="hold" nodeType="with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p:cTn id="107" dur="500" fill="hold"/>
                                        <p:tgtEl>
                                          <p:spTgt spid="25"/>
                                        </p:tgtEl>
                                        <p:attrNameLst>
                                          <p:attrName>ppt_w</p:attrName>
                                        </p:attrNameLst>
                                      </p:cBhvr>
                                      <p:tavLst>
                                        <p:tav tm="0">
                                          <p:val>
                                            <p:fltVal val="0"/>
                                          </p:val>
                                        </p:tav>
                                        <p:tav tm="100000">
                                          <p:val>
                                            <p:strVal val="#ppt_w"/>
                                          </p:val>
                                        </p:tav>
                                      </p:tavLst>
                                    </p:anim>
                                    <p:anim calcmode="lin" valueType="num">
                                      <p:cBhvr>
                                        <p:cTn id="108" dur="500" fill="hold"/>
                                        <p:tgtEl>
                                          <p:spTgt spid="25"/>
                                        </p:tgtEl>
                                        <p:attrNameLst>
                                          <p:attrName>ppt_h</p:attrName>
                                        </p:attrNameLst>
                                      </p:cBhvr>
                                      <p:tavLst>
                                        <p:tav tm="0">
                                          <p:val>
                                            <p:fltVal val="0"/>
                                          </p:val>
                                        </p:tav>
                                        <p:tav tm="100000">
                                          <p:val>
                                            <p:strVal val="#ppt_h"/>
                                          </p:val>
                                        </p:tav>
                                      </p:tavLst>
                                    </p:anim>
                                    <p:animEffect transition="in" filter="fade">
                                      <p:cBhvr>
                                        <p:cTn id="109" dur="500"/>
                                        <p:tgtEl>
                                          <p:spTgt spid="25"/>
                                        </p:tgtEl>
                                      </p:cBhvr>
                                    </p:animEffect>
                                  </p:childTnLst>
                                </p:cTn>
                              </p:par>
                              <p:par>
                                <p:cTn id="110" presetID="53" presetClass="entr" presetSubtype="16" fill="hold" nodeType="withEffect">
                                  <p:stCondLst>
                                    <p:cond delay="0"/>
                                  </p:stCondLst>
                                  <p:childTnLst>
                                    <p:set>
                                      <p:cBhvr>
                                        <p:cTn id="111" dur="1" fill="hold">
                                          <p:stCondLst>
                                            <p:cond delay="0"/>
                                          </p:stCondLst>
                                        </p:cTn>
                                        <p:tgtEl>
                                          <p:spTgt spid="26"/>
                                        </p:tgtEl>
                                        <p:attrNameLst>
                                          <p:attrName>style.visibility</p:attrName>
                                        </p:attrNameLst>
                                      </p:cBhvr>
                                      <p:to>
                                        <p:strVal val="visible"/>
                                      </p:to>
                                    </p:set>
                                    <p:anim calcmode="lin" valueType="num">
                                      <p:cBhvr>
                                        <p:cTn id="112" dur="500" fill="hold"/>
                                        <p:tgtEl>
                                          <p:spTgt spid="26"/>
                                        </p:tgtEl>
                                        <p:attrNameLst>
                                          <p:attrName>ppt_w</p:attrName>
                                        </p:attrNameLst>
                                      </p:cBhvr>
                                      <p:tavLst>
                                        <p:tav tm="0">
                                          <p:val>
                                            <p:fltVal val="0"/>
                                          </p:val>
                                        </p:tav>
                                        <p:tav tm="100000">
                                          <p:val>
                                            <p:strVal val="#ppt_w"/>
                                          </p:val>
                                        </p:tav>
                                      </p:tavLst>
                                    </p:anim>
                                    <p:anim calcmode="lin" valueType="num">
                                      <p:cBhvr>
                                        <p:cTn id="113" dur="500" fill="hold"/>
                                        <p:tgtEl>
                                          <p:spTgt spid="26"/>
                                        </p:tgtEl>
                                        <p:attrNameLst>
                                          <p:attrName>ppt_h</p:attrName>
                                        </p:attrNameLst>
                                      </p:cBhvr>
                                      <p:tavLst>
                                        <p:tav tm="0">
                                          <p:val>
                                            <p:fltVal val="0"/>
                                          </p:val>
                                        </p:tav>
                                        <p:tav tm="100000">
                                          <p:val>
                                            <p:strVal val="#ppt_h"/>
                                          </p:val>
                                        </p:tav>
                                      </p:tavLst>
                                    </p:anim>
                                    <p:animEffect transition="in" filter="fade">
                                      <p:cBhvr>
                                        <p:cTn id="114" dur="500"/>
                                        <p:tgtEl>
                                          <p:spTgt spid="26"/>
                                        </p:tgtEl>
                                      </p:cBhvr>
                                    </p:animEffect>
                                  </p:childTnLst>
                                </p:cTn>
                              </p:par>
                              <p:par>
                                <p:cTn id="115" presetID="53" presetClass="entr" presetSubtype="16" fill="hold" nodeType="with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p:cTn id="117" dur="500" fill="hold"/>
                                        <p:tgtEl>
                                          <p:spTgt spid="27"/>
                                        </p:tgtEl>
                                        <p:attrNameLst>
                                          <p:attrName>ppt_w</p:attrName>
                                        </p:attrNameLst>
                                      </p:cBhvr>
                                      <p:tavLst>
                                        <p:tav tm="0">
                                          <p:val>
                                            <p:fltVal val="0"/>
                                          </p:val>
                                        </p:tav>
                                        <p:tav tm="100000">
                                          <p:val>
                                            <p:strVal val="#ppt_w"/>
                                          </p:val>
                                        </p:tav>
                                      </p:tavLst>
                                    </p:anim>
                                    <p:anim calcmode="lin" valueType="num">
                                      <p:cBhvr>
                                        <p:cTn id="118" dur="500" fill="hold"/>
                                        <p:tgtEl>
                                          <p:spTgt spid="27"/>
                                        </p:tgtEl>
                                        <p:attrNameLst>
                                          <p:attrName>ppt_h</p:attrName>
                                        </p:attrNameLst>
                                      </p:cBhvr>
                                      <p:tavLst>
                                        <p:tav tm="0">
                                          <p:val>
                                            <p:fltVal val="0"/>
                                          </p:val>
                                        </p:tav>
                                        <p:tav tm="100000">
                                          <p:val>
                                            <p:strVal val="#ppt_h"/>
                                          </p:val>
                                        </p:tav>
                                      </p:tavLst>
                                    </p:anim>
                                    <p:animEffect transition="in" filter="fade">
                                      <p:cBhvr>
                                        <p:cTn id="119" dur="500"/>
                                        <p:tgtEl>
                                          <p:spTgt spid="27"/>
                                        </p:tgtEl>
                                      </p:cBhvr>
                                    </p:animEffect>
                                  </p:childTnLst>
                                </p:cTn>
                              </p:par>
                              <p:par>
                                <p:cTn id="120" presetID="53" presetClass="entr" presetSubtype="16" fill="hold" nodeType="withEffect">
                                  <p:stCondLst>
                                    <p:cond delay="0"/>
                                  </p:stCondLst>
                                  <p:childTnLst>
                                    <p:set>
                                      <p:cBhvr>
                                        <p:cTn id="121" dur="1" fill="hold">
                                          <p:stCondLst>
                                            <p:cond delay="0"/>
                                          </p:stCondLst>
                                        </p:cTn>
                                        <p:tgtEl>
                                          <p:spTgt spid="28"/>
                                        </p:tgtEl>
                                        <p:attrNameLst>
                                          <p:attrName>style.visibility</p:attrName>
                                        </p:attrNameLst>
                                      </p:cBhvr>
                                      <p:to>
                                        <p:strVal val="visible"/>
                                      </p:to>
                                    </p:set>
                                    <p:anim calcmode="lin" valueType="num">
                                      <p:cBhvr>
                                        <p:cTn id="122" dur="500" fill="hold"/>
                                        <p:tgtEl>
                                          <p:spTgt spid="28"/>
                                        </p:tgtEl>
                                        <p:attrNameLst>
                                          <p:attrName>ppt_w</p:attrName>
                                        </p:attrNameLst>
                                      </p:cBhvr>
                                      <p:tavLst>
                                        <p:tav tm="0">
                                          <p:val>
                                            <p:fltVal val="0"/>
                                          </p:val>
                                        </p:tav>
                                        <p:tav tm="100000">
                                          <p:val>
                                            <p:strVal val="#ppt_w"/>
                                          </p:val>
                                        </p:tav>
                                      </p:tavLst>
                                    </p:anim>
                                    <p:anim calcmode="lin" valueType="num">
                                      <p:cBhvr>
                                        <p:cTn id="123" dur="500" fill="hold"/>
                                        <p:tgtEl>
                                          <p:spTgt spid="28"/>
                                        </p:tgtEl>
                                        <p:attrNameLst>
                                          <p:attrName>ppt_h</p:attrName>
                                        </p:attrNameLst>
                                      </p:cBhvr>
                                      <p:tavLst>
                                        <p:tav tm="0">
                                          <p:val>
                                            <p:fltVal val="0"/>
                                          </p:val>
                                        </p:tav>
                                        <p:tav tm="100000">
                                          <p:val>
                                            <p:strVal val="#ppt_h"/>
                                          </p:val>
                                        </p:tav>
                                      </p:tavLst>
                                    </p:anim>
                                    <p:animEffect transition="in" filter="fade">
                                      <p:cBhvr>
                                        <p:cTn id="124" dur="500"/>
                                        <p:tgtEl>
                                          <p:spTgt spid="28"/>
                                        </p:tgtEl>
                                      </p:cBhvr>
                                    </p:animEffect>
                                  </p:childTnLst>
                                </p:cTn>
                              </p:par>
                              <p:par>
                                <p:cTn id="125" presetID="53" presetClass="entr" presetSubtype="16" fill="hold" nodeType="withEffect">
                                  <p:stCondLst>
                                    <p:cond delay="0"/>
                                  </p:stCondLst>
                                  <p:childTnLst>
                                    <p:set>
                                      <p:cBhvr>
                                        <p:cTn id="126" dur="1" fill="hold">
                                          <p:stCondLst>
                                            <p:cond delay="0"/>
                                          </p:stCondLst>
                                        </p:cTn>
                                        <p:tgtEl>
                                          <p:spTgt spid="29"/>
                                        </p:tgtEl>
                                        <p:attrNameLst>
                                          <p:attrName>style.visibility</p:attrName>
                                        </p:attrNameLst>
                                      </p:cBhvr>
                                      <p:to>
                                        <p:strVal val="visible"/>
                                      </p:to>
                                    </p:set>
                                    <p:anim calcmode="lin" valueType="num">
                                      <p:cBhvr>
                                        <p:cTn id="127" dur="500" fill="hold"/>
                                        <p:tgtEl>
                                          <p:spTgt spid="29"/>
                                        </p:tgtEl>
                                        <p:attrNameLst>
                                          <p:attrName>ppt_w</p:attrName>
                                        </p:attrNameLst>
                                      </p:cBhvr>
                                      <p:tavLst>
                                        <p:tav tm="0">
                                          <p:val>
                                            <p:fltVal val="0"/>
                                          </p:val>
                                        </p:tav>
                                        <p:tav tm="100000">
                                          <p:val>
                                            <p:strVal val="#ppt_w"/>
                                          </p:val>
                                        </p:tav>
                                      </p:tavLst>
                                    </p:anim>
                                    <p:anim calcmode="lin" valueType="num">
                                      <p:cBhvr>
                                        <p:cTn id="128" dur="500" fill="hold"/>
                                        <p:tgtEl>
                                          <p:spTgt spid="29"/>
                                        </p:tgtEl>
                                        <p:attrNameLst>
                                          <p:attrName>ppt_h</p:attrName>
                                        </p:attrNameLst>
                                      </p:cBhvr>
                                      <p:tavLst>
                                        <p:tav tm="0">
                                          <p:val>
                                            <p:fltVal val="0"/>
                                          </p:val>
                                        </p:tav>
                                        <p:tav tm="100000">
                                          <p:val>
                                            <p:strVal val="#ppt_h"/>
                                          </p:val>
                                        </p:tav>
                                      </p:tavLst>
                                    </p:anim>
                                    <p:animEffect transition="in" filter="fade">
                                      <p:cBhvr>
                                        <p:cTn id="129" dur="500"/>
                                        <p:tgtEl>
                                          <p:spTgt spid="29"/>
                                        </p:tgtEl>
                                      </p:cBhvr>
                                    </p:animEffect>
                                  </p:childTnLst>
                                </p:cTn>
                              </p:par>
                              <p:par>
                                <p:cTn id="130" presetID="53" presetClass="entr" presetSubtype="16" fill="hold" nodeType="withEffect">
                                  <p:stCondLst>
                                    <p:cond delay="0"/>
                                  </p:stCondLst>
                                  <p:childTnLst>
                                    <p:set>
                                      <p:cBhvr>
                                        <p:cTn id="131" dur="1" fill="hold">
                                          <p:stCondLst>
                                            <p:cond delay="0"/>
                                          </p:stCondLst>
                                        </p:cTn>
                                        <p:tgtEl>
                                          <p:spTgt spid="30"/>
                                        </p:tgtEl>
                                        <p:attrNameLst>
                                          <p:attrName>style.visibility</p:attrName>
                                        </p:attrNameLst>
                                      </p:cBhvr>
                                      <p:to>
                                        <p:strVal val="visible"/>
                                      </p:to>
                                    </p:set>
                                    <p:anim calcmode="lin" valueType="num">
                                      <p:cBhvr>
                                        <p:cTn id="132" dur="500" fill="hold"/>
                                        <p:tgtEl>
                                          <p:spTgt spid="30"/>
                                        </p:tgtEl>
                                        <p:attrNameLst>
                                          <p:attrName>ppt_w</p:attrName>
                                        </p:attrNameLst>
                                      </p:cBhvr>
                                      <p:tavLst>
                                        <p:tav tm="0">
                                          <p:val>
                                            <p:fltVal val="0"/>
                                          </p:val>
                                        </p:tav>
                                        <p:tav tm="100000">
                                          <p:val>
                                            <p:strVal val="#ppt_w"/>
                                          </p:val>
                                        </p:tav>
                                      </p:tavLst>
                                    </p:anim>
                                    <p:anim calcmode="lin" valueType="num">
                                      <p:cBhvr>
                                        <p:cTn id="133" dur="500" fill="hold"/>
                                        <p:tgtEl>
                                          <p:spTgt spid="30"/>
                                        </p:tgtEl>
                                        <p:attrNameLst>
                                          <p:attrName>ppt_h</p:attrName>
                                        </p:attrNameLst>
                                      </p:cBhvr>
                                      <p:tavLst>
                                        <p:tav tm="0">
                                          <p:val>
                                            <p:fltVal val="0"/>
                                          </p:val>
                                        </p:tav>
                                        <p:tav tm="100000">
                                          <p:val>
                                            <p:strVal val="#ppt_h"/>
                                          </p:val>
                                        </p:tav>
                                      </p:tavLst>
                                    </p:anim>
                                    <p:animEffect transition="in" filter="fade">
                                      <p:cBhvr>
                                        <p:cTn id="134" dur="500"/>
                                        <p:tgtEl>
                                          <p:spTgt spid="30"/>
                                        </p:tgtEl>
                                      </p:cBhvr>
                                    </p:animEffect>
                                  </p:childTnLst>
                                </p:cTn>
                              </p:par>
                              <p:par>
                                <p:cTn id="135" presetID="53" presetClass="entr" presetSubtype="16" fill="hold" nodeType="withEffect">
                                  <p:stCondLst>
                                    <p:cond delay="0"/>
                                  </p:stCondLst>
                                  <p:childTnLst>
                                    <p:set>
                                      <p:cBhvr>
                                        <p:cTn id="136" dur="1" fill="hold">
                                          <p:stCondLst>
                                            <p:cond delay="0"/>
                                          </p:stCondLst>
                                        </p:cTn>
                                        <p:tgtEl>
                                          <p:spTgt spid="31"/>
                                        </p:tgtEl>
                                        <p:attrNameLst>
                                          <p:attrName>style.visibility</p:attrName>
                                        </p:attrNameLst>
                                      </p:cBhvr>
                                      <p:to>
                                        <p:strVal val="visible"/>
                                      </p:to>
                                    </p:set>
                                    <p:anim calcmode="lin" valueType="num">
                                      <p:cBhvr>
                                        <p:cTn id="137" dur="500" fill="hold"/>
                                        <p:tgtEl>
                                          <p:spTgt spid="31"/>
                                        </p:tgtEl>
                                        <p:attrNameLst>
                                          <p:attrName>ppt_w</p:attrName>
                                        </p:attrNameLst>
                                      </p:cBhvr>
                                      <p:tavLst>
                                        <p:tav tm="0">
                                          <p:val>
                                            <p:fltVal val="0"/>
                                          </p:val>
                                        </p:tav>
                                        <p:tav tm="100000">
                                          <p:val>
                                            <p:strVal val="#ppt_w"/>
                                          </p:val>
                                        </p:tav>
                                      </p:tavLst>
                                    </p:anim>
                                    <p:anim calcmode="lin" valueType="num">
                                      <p:cBhvr>
                                        <p:cTn id="138" dur="500" fill="hold"/>
                                        <p:tgtEl>
                                          <p:spTgt spid="31"/>
                                        </p:tgtEl>
                                        <p:attrNameLst>
                                          <p:attrName>ppt_h</p:attrName>
                                        </p:attrNameLst>
                                      </p:cBhvr>
                                      <p:tavLst>
                                        <p:tav tm="0">
                                          <p:val>
                                            <p:fltVal val="0"/>
                                          </p:val>
                                        </p:tav>
                                        <p:tav tm="100000">
                                          <p:val>
                                            <p:strVal val="#ppt_h"/>
                                          </p:val>
                                        </p:tav>
                                      </p:tavLst>
                                    </p:anim>
                                    <p:animEffect transition="in" filter="fade">
                                      <p:cBhvr>
                                        <p:cTn id="139" dur="500"/>
                                        <p:tgtEl>
                                          <p:spTgt spid="31"/>
                                        </p:tgtEl>
                                      </p:cBhvr>
                                    </p:animEffect>
                                  </p:childTnLst>
                                </p:cTn>
                              </p:par>
                              <p:par>
                                <p:cTn id="140" presetID="53" presetClass="entr" presetSubtype="16" fill="hold" nodeType="withEffect">
                                  <p:stCondLst>
                                    <p:cond delay="0"/>
                                  </p:stCondLst>
                                  <p:childTnLst>
                                    <p:set>
                                      <p:cBhvr>
                                        <p:cTn id="141" dur="1" fill="hold">
                                          <p:stCondLst>
                                            <p:cond delay="0"/>
                                          </p:stCondLst>
                                        </p:cTn>
                                        <p:tgtEl>
                                          <p:spTgt spid="32"/>
                                        </p:tgtEl>
                                        <p:attrNameLst>
                                          <p:attrName>style.visibility</p:attrName>
                                        </p:attrNameLst>
                                      </p:cBhvr>
                                      <p:to>
                                        <p:strVal val="visible"/>
                                      </p:to>
                                    </p:set>
                                    <p:anim calcmode="lin" valueType="num">
                                      <p:cBhvr>
                                        <p:cTn id="142" dur="500" fill="hold"/>
                                        <p:tgtEl>
                                          <p:spTgt spid="32"/>
                                        </p:tgtEl>
                                        <p:attrNameLst>
                                          <p:attrName>ppt_w</p:attrName>
                                        </p:attrNameLst>
                                      </p:cBhvr>
                                      <p:tavLst>
                                        <p:tav tm="0">
                                          <p:val>
                                            <p:fltVal val="0"/>
                                          </p:val>
                                        </p:tav>
                                        <p:tav tm="100000">
                                          <p:val>
                                            <p:strVal val="#ppt_w"/>
                                          </p:val>
                                        </p:tav>
                                      </p:tavLst>
                                    </p:anim>
                                    <p:anim calcmode="lin" valueType="num">
                                      <p:cBhvr>
                                        <p:cTn id="143" dur="500" fill="hold"/>
                                        <p:tgtEl>
                                          <p:spTgt spid="32"/>
                                        </p:tgtEl>
                                        <p:attrNameLst>
                                          <p:attrName>ppt_h</p:attrName>
                                        </p:attrNameLst>
                                      </p:cBhvr>
                                      <p:tavLst>
                                        <p:tav tm="0">
                                          <p:val>
                                            <p:fltVal val="0"/>
                                          </p:val>
                                        </p:tav>
                                        <p:tav tm="100000">
                                          <p:val>
                                            <p:strVal val="#ppt_h"/>
                                          </p:val>
                                        </p:tav>
                                      </p:tavLst>
                                    </p:anim>
                                    <p:animEffect transition="in" filter="fade">
                                      <p:cBhvr>
                                        <p:cTn id="144" dur="500"/>
                                        <p:tgtEl>
                                          <p:spTgt spid="32"/>
                                        </p:tgtEl>
                                      </p:cBhvr>
                                    </p:animEffect>
                                  </p:childTnLst>
                                </p:cTn>
                              </p:par>
                              <p:par>
                                <p:cTn id="145" presetID="53" presetClass="entr" presetSubtype="16" fill="hold"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500" fill="hold"/>
                                        <p:tgtEl>
                                          <p:spTgt spid="33"/>
                                        </p:tgtEl>
                                        <p:attrNameLst>
                                          <p:attrName>ppt_w</p:attrName>
                                        </p:attrNameLst>
                                      </p:cBhvr>
                                      <p:tavLst>
                                        <p:tav tm="0">
                                          <p:val>
                                            <p:fltVal val="0"/>
                                          </p:val>
                                        </p:tav>
                                        <p:tav tm="100000">
                                          <p:val>
                                            <p:strVal val="#ppt_w"/>
                                          </p:val>
                                        </p:tav>
                                      </p:tavLst>
                                    </p:anim>
                                    <p:anim calcmode="lin" valueType="num">
                                      <p:cBhvr>
                                        <p:cTn id="148" dur="500" fill="hold"/>
                                        <p:tgtEl>
                                          <p:spTgt spid="33"/>
                                        </p:tgtEl>
                                        <p:attrNameLst>
                                          <p:attrName>ppt_h</p:attrName>
                                        </p:attrNameLst>
                                      </p:cBhvr>
                                      <p:tavLst>
                                        <p:tav tm="0">
                                          <p:val>
                                            <p:fltVal val="0"/>
                                          </p:val>
                                        </p:tav>
                                        <p:tav tm="100000">
                                          <p:val>
                                            <p:strVal val="#ppt_h"/>
                                          </p:val>
                                        </p:tav>
                                      </p:tavLst>
                                    </p:anim>
                                    <p:animEffect transition="in" filter="fade">
                                      <p:cBhvr>
                                        <p:cTn id="149" dur="500"/>
                                        <p:tgtEl>
                                          <p:spTgt spid="33"/>
                                        </p:tgtEl>
                                      </p:cBhvr>
                                    </p:animEffect>
                                  </p:childTnLst>
                                </p:cTn>
                              </p:par>
                              <p:par>
                                <p:cTn id="150" presetID="53" presetClass="entr" presetSubtype="16" fill="hold" nodeType="withEffect">
                                  <p:stCondLst>
                                    <p:cond delay="0"/>
                                  </p:stCondLst>
                                  <p:childTnLst>
                                    <p:set>
                                      <p:cBhvr>
                                        <p:cTn id="151" dur="1" fill="hold">
                                          <p:stCondLst>
                                            <p:cond delay="0"/>
                                          </p:stCondLst>
                                        </p:cTn>
                                        <p:tgtEl>
                                          <p:spTgt spid="34"/>
                                        </p:tgtEl>
                                        <p:attrNameLst>
                                          <p:attrName>style.visibility</p:attrName>
                                        </p:attrNameLst>
                                      </p:cBhvr>
                                      <p:to>
                                        <p:strVal val="visible"/>
                                      </p:to>
                                    </p:set>
                                    <p:anim calcmode="lin" valueType="num">
                                      <p:cBhvr>
                                        <p:cTn id="152" dur="500" fill="hold"/>
                                        <p:tgtEl>
                                          <p:spTgt spid="34"/>
                                        </p:tgtEl>
                                        <p:attrNameLst>
                                          <p:attrName>ppt_w</p:attrName>
                                        </p:attrNameLst>
                                      </p:cBhvr>
                                      <p:tavLst>
                                        <p:tav tm="0">
                                          <p:val>
                                            <p:fltVal val="0"/>
                                          </p:val>
                                        </p:tav>
                                        <p:tav tm="100000">
                                          <p:val>
                                            <p:strVal val="#ppt_w"/>
                                          </p:val>
                                        </p:tav>
                                      </p:tavLst>
                                    </p:anim>
                                    <p:anim calcmode="lin" valueType="num">
                                      <p:cBhvr>
                                        <p:cTn id="153" dur="500" fill="hold"/>
                                        <p:tgtEl>
                                          <p:spTgt spid="34"/>
                                        </p:tgtEl>
                                        <p:attrNameLst>
                                          <p:attrName>ppt_h</p:attrName>
                                        </p:attrNameLst>
                                      </p:cBhvr>
                                      <p:tavLst>
                                        <p:tav tm="0">
                                          <p:val>
                                            <p:fltVal val="0"/>
                                          </p:val>
                                        </p:tav>
                                        <p:tav tm="100000">
                                          <p:val>
                                            <p:strVal val="#ppt_h"/>
                                          </p:val>
                                        </p:tav>
                                      </p:tavLst>
                                    </p:anim>
                                    <p:animEffect transition="in" filter="fade">
                                      <p:cBhvr>
                                        <p:cTn id="154" dur="500"/>
                                        <p:tgtEl>
                                          <p:spTgt spid="34"/>
                                        </p:tgtEl>
                                      </p:cBhvr>
                                    </p:animEffect>
                                  </p:childTnLst>
                                </p:cTn>
                              </p:par>
                              <p:par>
                                <p:cTn id="155" presetID="53" presetClass="entr" presetSubtype="16" fill="hold" nodeType="withEffect">
                                  <p:stCondLst>
                                    <p:cond delay="0"/>
                                  </p:stCondLst>
                                  <p:childTnLst>
                                    <p:set>
                                      <p:cBhvr>
                                        <p:cTn id="156" dur="1" fill="hold">
                                          <p:stCondLst>
                                            <p:cond delay="0"/>
                                          </p:stCondLst>
                                        </p:cTn>
                                        <p:tgtEl>
                                          <p:spTgt spid="35"/>
                                        </p:tgtEl>
                                        <p:attrNameLst>
                                          <p:attrName>style.visibility</p:attrName>
                                        </p:attrNameLst>
                                      </p:cBhvr>
                                      <p:to>
                                        <p:strVal val="visible"/>
                                      </p:to>
                                    </p:set>
                                    <p:anim calcmode="lin" valueType="num">
                                      <p:cBhvr>
                                        <p:cTn id="157" dur="500" fill="hold"/>
                                        <p:tgtEl>
                                          <p:spTgt spid="35"/>
                                        </p:tgtEl>
                                        <p:attrNameLst>
                                          <p:attrName>ppt_w</p:attrName>
                                        </p:attrNameLst>
                                      </p:cBhvr>
                                      <p:tavLst>
                                        <p:tav tm="0">
                                          <p:val>
                                            <p:fltVal val="0"/>
                                          </p:val>
                                        </p:tav>
                                        <p:tav tm="100000">
                                          <p:val>
                                            <p:strVal val="#ppt_w"/>
                                          </p:val>
                                        </p:tav>
                                      </p:tavLst>
                                    </p:anim>
                                    <p:anim calcmode="lin" valueType="num">
                                      <p:cBhvr>
                                        <p:cTn id="158" dur="500" fill="hold"/>
                                        <p:tgtEl>
                                          <p:spTgt spid="35"/>
                                        </p:tgtEl>
                                        <p:attrNameLst>
                                          <p:attrName>ppt_h</p:attrName>
                                        </p:attrNameLst>
                                      </p:cBhvr>
                                      <p:tavLst>
                                        <p:tav tm="0">
                                          <p:val>
                                            <p:fltVal val="0"/>
                                          </p:val>
                                        </p:tav>
                                        <p:tav tm="100000">
                                          <p:val>
                                            <p:strVal val="#ppt_h"/>
                                          </p:val>
                                        </p:tav>
                                      </p:tavLst>
                                    </p:anim>
                                    <p:animEffect transition="in" filter="fade">
                                      <p:cBhvr>
                                        <p:cTn id="159" dur="500"/>
                                        <p:tgtEl>
                                          <p:spTgt spid="35"/>
                                        </p:tgtEl>
                                      </p:cBhvr>
                                    </p:animEffect>
                                  </p:childTnLst>
                                </p:cTn>
                              </p:par>
                              <p:par>
                                <p:cTn id="160" presetID="53" presetClass="entr" presetSubtype="16" fill="hold" nodeType="withEffect">
                                  <p:stCondLst>
                                    <p:cond delay="0"/>
                                  </p:stCondLst>
                                  <p:childTnLst>
                                    <p:set>
                                      <p:cBhvr>
                                        <p:cTn id="161" dur="1" fill="hold">
                                          <p:stCondLst>
                                            <p:cond delay="0"/>
                                          </p:stCondLst>
                                        </p:cTn>
                                        <p:tgtEl>
                                          <p:spTgt spid="36"/>
                                        </p:tgtEl>
                                        <p:attrNameLst>
                                          <p:attrName>style.visibility</p:attrName>
                                        </p:attrNameLst>
                                      </p:cBhvr>
                                      <p:to>
                                        <p:strVal val="visible"/>
                                      </p:to>
                                    </p:set>
                                    <p:anim calcmode="lin" valueType="num">
                                      <p:cBhvr>
                                        <p:cTn id="162" dur="500" fill="hold"/>
                                        <p:tgtEl>
                                          <p:spTgt spid="36"/>
                                        </p:tgtEl>
                                        <p:attrNameLst>
                                          <p:attrName>ppt_w</p:attrName>
                                        </p:attrNameLst>
                                      </p:cBhvr>
                                      <p:tavLst>
                                        <p:tav tm="0">
                                          <p:val>
                                            <p:fltVal val="0"/>
                                          </p:val>
                                        </p:tav>
                                        <p:tav tm="100000">
                                          <p:val>
                                            <p:strVal val="#ppt_w"/>
                                          </p:val>
                                        </p:tav>
                                      </p:tavLst>
                                    </p:anim>
                                    <p:anim calcmode="lin" valueType="num">
                                      <p:cBhvr>
                                        <p:cTn id="163" dur="500" fill="hold"/>
                                        <p:tgtEl>
                                          <p:spTgt spid="36"/>
                                        </p:tgtEl>
                                        <p:attrNameLst>
                                          <p:attrName>ppt_h</p:attrName>
                                        </p:attrNameLst>
                                      </p:cBhvr>
                                      <p:tavLst>
                                        <p:tav tm="0">
                                          <p:val>
                                            <p:fltVal val="0"/>
                                          </p:val>
                                        </p:tav>
                                        <p:tav tm="100000">
                                          <p:val>
                                            <p:strVal val="#ppt_h"/>
                                          </p:val>
                                        </p:tav>
                                      </p:tavLst>
                                    </p:anim>
                                    <p:animEffect transition="in" filter="fade">
                                      <p:cBhvr>
                                        <p:cTn id="164" dur="500"/>
                                        <p:tgtEl>
                                          <p:spTgt spid="36"/>
                                        </p:tgtEl>
                                      </p:cBhvr>
                                    </p:animEffect>
                                  </p:childTnLst>
                                </p:cTn>
                              </p:par>
                              <p:par>
                                <p:cTn id="165" presetID="53" presetClass="entr" presetSubtype="16" fill="hold" nodeType="withEffect">
                                  <p:stCondLst>
                                    <p:cond delay="0"/>
                                  </p:stCondLst>
                                  <p:childTnLst>
                                    <p:set>
                                      <p:cBhvr>
                                        <p:cTn id="166" dur="1" fill="hold">
                                          <p:stCondLst>
                                            <p:cond delay="0"/>
                                          </p:stCondLst>
                                        </p:cTn>
                                        <p:tgtEl>
                                          <p:spTgt spid="37"/>
                                        </p:tgtEl>
                                        <p:attrNameLst>
                                          <p:attrName>style.visibility</p:attrName>
                                        </p:attrNameLst>
                                      </p:cBhvr>
                                      <p:to>
                                        <p:strVal val="visible"/>
                                      </p:to>
                                    </p:set>
                                    <p:anim calcmode="lin" valueType="num">
                                      <p:cBhvr>
                                        <p:cTn id="167" dur="500" fill="hold"/>
                                        <p:tgtEl>
                                          <p:spTgt spid="37"/>
                                        </p:tgtEl>
                                        <p:attrNameLst>
                                          <p:attrName>ppt_w</p:attrName>
                                        </p:attrNameLst>
                                      </p:cBhvr>
                                      <p:tavLst>
                                        <p:tav tm="0">
                                          <p:val>
                                            <p:fltVal val="0"/>
                                          </p:val>
                                        </p:tav>
                                        <p:tav tm="100000">
                                          <p:val>
                                            <p:strVal val="#ppt_w"/>
                                          </p:val>
                                        </p:tav>
                                      </p:tavLst>
                                    </p:anim>
                                    <p:anim calcmode="lin" valueType="num">
                                      <p:cBhvr>
                                        <p:cTn id="168" dur="500" fill="hold"/>
                                        <p:tgtEl>
                                          <p:spTgt spid="37"/>
                                        </p:tgtEl>
                                        <p:attrNameLst>
                                          <p:attrName>ppt_h</p:attrName>
                                        </p:attrNameLst>
                                      </p:cBhvr>
                                      <p:tavLst>
                                        <p:tav tm="0">
                                          <p:val>
                                            <p:fltVal val="0"/>
                                          </p:val>
                                        </p:tav>
                                        <p:tav tm="100000">
                                          <p:val>
                                            <p:strVal val="#ppt_h"/>
                                          </p:val>
                                        </p:tav>
                                      </p:tavLst>
                                    </p:anim>
                                    <p:animEffect transition="in" filter="fade">
                                      <p:cBhvr>
                                        <p:cTn id="169" dur="500"/>
                                        <p:tgtEl>
                                          <p:spTgt spid="37"/>
                                        </p:tgtEl>
                                      </p:cBhvr>
                                    </p:animEffect>
                                  </p:childTnLst>
                                </p:cTn>
                              </p:par>
                              <p:par>
                                <p:cTn id="170" presetID="53" presetClass="entr" presetSubtype="16" fill="hold" nodeType="withEffect">
                                  <p:stCondLst>
                                    <p:cond delay="0"/>
                                  </p:stCondLst>
                                  <p:childTnLst>
                                    <p:set>
                                      <p:cBhvr>
                                        <p:cTn id="171" dur="1" fill="hold">
                                          <p:stCondLst>
                                            <p:cond delay="0"/>
                                          </p:stCondLst>
                                        </p:cTn>
                                        <p:tgtEl>
                                          <p:spTgt spid="38"/>
                                        </p:tgtEl>
                                        <p:attrNameLst>
                                          <p:attrName>style.visibility</p:attrName>
                                        </p:attrNameLst>
                                      </p:cBhvr>
                                      <p:to>
                                        <p:strVal val="visible"/>
                                      </p:to>
                                    </p:set>
                                    <p:anim calcmode="lin" valueType="num">
                                      <p:cBhvr>
                                        <p:cTn id="172" dur="500" fill="hold"/>
                                        <p:tgtEl>
                                          <p:spTgt spid="38"/>
                                        </p:tgtEl>
                                        <p:attrNameLst>
                                          <p:attrName>ppt_w</p:attrName>
                                        </p:attrNameLst>
                                      </p:cBhvr>
                                      <p:tavLst>
                                        <p:tav tm="0">
                                          <p:val>
                                            <p:fltVal val="0"/>
                                          </p:val>
                                        </p:tav>
                                        <p:tav tm="100000">
                                          <p:val>
                                            <p:strVal val="#ppt_w"/>
                                          </p:val>
                                        </p:tav>
                                      </p:tavLst>
                                    </p:anim>
                                    <p:anim calcmode="lin" valueType="num">
                                      <p:cBhvr>
                                        <p:cTn id="173" dur="500" fill="hold"/>
                                        <p:tgtEl>
                                          <p:spTgt spid="38"/>
                                        </p:tgtEl>
                                        <p:attrNameLst>
                                          <p:attrName>ppt_h</p:attrName>
                                        </p:attrNameLst>
                                      </p:cBhvr>
                                      <p:tavLst>
                                        <p:tav tm="0">
                                          <p:val>
                                            <p:fltVal val="0"/>
                                          </p:val>
                                        </p:tav>
                                        <p:tav tm="100000">
                                          <p:val>
                                            <p:strVal val="#ppt_h"/>
                                          </p:val>
                                        </p:tav>
                                      </p:tavLst>
                                    </p:anim>
                                    <p:animEffect transition="in" filter="fade">
                                      <p:cBhvr>
                                        <p:cTn id="174" dur="500"/>
                                        <p:tgtEl>
                                          <p:spTgt spid="38"/>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39"/>
                                        </p:tgtEl>
                                        <p:attrNameLst>
                                          <p:attrName>style.visibility</p:attrName>
                                        </p:attrNameLst>
                                      </p:cBhvr>
                                      <p:to>
                                        <p:strVal val="visible"/>
                                      </p:to>
                                    </p:set>
                                    <p:anim calcmode="lin" valueType="num">
                                      <p:cBhvr>
                                        <p:cTn id="177" dur="500" fill="hold"/>
                                        <p:tgtEl>
                                          <p:spTgt spid="39"/>
                                        </p:tgtEl>
                                        <p:attrNameLst>
                                          <p:attrName>ppt_w</p:attrName>
                                        </p:attrNameLst>
                                      </p:cBhvr>
                                      <p:tavLst>
                                        <p:tav tm="0">
                                          <p:val>
                                            <p:fltVal val="0"/>
                                          </p:val>
                                        </p:tav>
                                        <p:tav tm="100000">
                                          <p:val>
                                            <p:strVal val="#ppt_w"/>
                                          </p:val>
                                        </p:tav>
                                      </p:tavLst>
                                    </p:anim>
                                    <p:anim calcmode="lin" valueType="num">
                                      <p:cBhvr>
                                        <p:cTn id="178" dur="500" fill="hold"/>
                                        <p:tgtEl>
                                          <p:spTgt spid="39"/>
                                        </p:tgtEl>
                                        <p:attrNameLst>
                                          <p:attrName>ppt_h</p:attrName>
                                        </p:attrNameLst>
                                      </p:cBhvr>
                                      <p:tavLst>
                                        <p:tav tm="0">
                                          <p:val>
                                            <p:fltVal val="0"/>
                                          </p:val>
                                        </p:tav>
                                        <p:tav tm="100000">
                                          <p:val>
                                            <p:strVal val="#ppt_h"/>
                                          </p:val>
                                        </p:tav>
                                      </p:tavLst>
                                    </p:anim>
                                    <p:animEffect transition="in" filter="fade">
                                      <p:cBhvr>
                                        <p:cTn id="179" dur="500"/>
                                        <p:tgtEl>
                                          <p:spTgt spid="39"/>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30" presetClass="entr" presetSubtype="0" fill="hold" nodeType="clickEffect">
                                  <p:stCondLst>
                                    <p:cond delay="0"/>
                                  </p:stCondLst>
                                  <p:childTnLst>
                                    <p:set>
                                      <p:cBhvr>
                                        <p:cTn id="183" dur="1" fill="hold">
                                          <p:stCondLst>
                                            <p:cond delay="0"/>
                                          </p:stCondLst>
                                        </p:cTn>
                                        <p:tgtEl>
                                          <p:spTgt spid="5"/>
                                        </p:tgtEl>
                                        <p:attrNameLst>
                                          <p:attrName>style.visibility</p:attrName>
                                        </p:attrNameLst>
                                      </p:cBhvr>
                                      <p:to>
                                        <p:strVal val="visible"/>
                                      </p:to>
                                    </p:set>
                                    <p:animEffect transition="in" filter="fade">
                                      <p:cBhvr>
                                        <p:cTn id="184" dur="800" decel="100000"/>
                                        <p:tgtEl>
                                          <p:spTgt spid="5"/>
                                        </p:tgtEl>
                                      </p:cBhvr>
                                    </p:animEffect>
                                    <p:anim calcmode="lin" valueType="num">
                                      <p:cBhvr>
                                        <p:cTn id="185" dur="800" decel="100000" fill="hold"/>
                                        <p:tgtEl>
                                          <p:spTgt spid="5"/>
                                        </p:tgtEl>
                                        <p:attrNameLst>
                                          <p:attrName>style.rotation</p:attrName>
                                        </p:attrNameLst>
                                      </p:cBhvr>
                                      <p:tavLst>
                                        <p:tav tm="0">
                                          <p:val>
                                            <p:fltVal val="-90"/>
                                          </p:val>
                                        </p:tav>
                                        <p:tav tm="100000">
                                          <p:val>
                                            <p:fltVal val="0"/>
                                          </p:val>
                                        </p:tav>
                                      </p:tavLst>
                                    </p:anim>
                                    <p:anim calcmode="lin" valueType="num">
                                      <p:cBhvr>
                                        <p:cTn id="186" dur="800" decel="100000" fill="hold"/>
                                        <p:tgtEl>
                                          <p:spTgt spid="5"/>
                                        </p:tgtEl>
                                        <p:attrNameLst>
                                          <p:attrName>ppt_x</p:attrName>
                                        </p:attrNameLst>
                                      </p:cBhvr>
                                      <p:tavLst>
                                        <p:tav tm="0">
                                          <p:val>
                                            <p:strVal val="#ppt_x+0.4"/>
                                          </p:val>
                                        </p:tav>
                                        <p:tav tm="100000">
                                          <p:val>
                                            <p:strVal val="#ppt_x-0.05"/>
                                          </p:val>
                                        </p:tav>
                                      </p:tavLst>
                                    </p:anim>
                                    <p:anim calcmode="lin" valueType="num">
                                      <p:cBhvr>
                                        <p:cTn id="187" dur="800" decel="100000" fill="hold"/>
                                        <p:tgtEl>
                                          <p:spTgt spid="5"/>
                                        </p:tgtEl>
                                        <p:attrNameLst>
                                          <p:attrName>ppt_y</p:attrName>
                                        </p:attrNameLst>
                                      </p:cBhvr>
                                      <p:tavLst>
                                        <p:tav tm="0">
                                          <p:val>
                                            <p:strVal val="#ppt_y-0.4"/>
                                          </p:val>
                                        </p:tav>
                                        <p:tav tm="100000">
                                          <p:val>
                                            <p:strVal val="#ppt_y+0.1"/>
                                          </p:val>
                                        </p:tav>
                                      </p:tavLst>
                                    </p:anim>
                                    <p:anim calcmode="lin" valueType="num">
                                      <p:cBhvr>
                                        <p:cTn id="188"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9"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190" presetID="30" presetClass="entr" presetSubtype="0" fill="hold" nodeType="withEffect">
                                  <p:stCondLst>
                                    <p:cond delay="0"/>
                                  </p:stCondLst>
                                  <p:childTnLst>
                                    <p:set>
                                      <p:cBhvr>
                                        <p:cTn id="191" dur="1" fill="hold">
                                          <p:stCondLst>
                                            <p:cond delay="0"/>
                                          </p:stCondLst>
                                        </p:cTn>
                                        <p:tgtEl>
                                          <p:spTgt spid="6"/>
                                        </p:tgtEl>
                                        <p:attrNameLst>
                                          <p:attrName>style.visibility</p:attrName>
                                        </p:attrNameLst>
                                      </p:cBhvr>
                                      <p:to>
                                        <p:strVal val="visible"/>
                                      </p:to>
                                    </p:set>
                                    <p:animEffect transition="in" filter="fade">
                                      <p:cBhvr>
                                        <p:cTn id="192" dur="800" decel="100000"/>
                                        <p:tgtEl>
                                          <p:spTgt spid="6"/>
                                        </p:tgtEl>
                                      </p:cBhvr>
                                    </p:animEffect>
                                    <p:anim calcmode="lin" valueType="num">
                                      <p:cBhvr>
                                        <p:cTn id="193" dur="800" decel="100000" fill="hold"/>
                                        <p:tgtEl>
                                          <p:spTgt spid="6"/>
                                        </p:tgtEl>
                                        <p:attrNameLst>
                                          <p:attrName>style.rotation</p:attrName>
                                        </p:attrNameLst>
                                      </p:cBhvr>
                                      <p:tavLst>
                                        <p:tav tm="0">
                                          <p:val>
                                            <p:fltVal val="-90"/>
                                          </p:val>
                                        </p:tav>
                                        <p:tav tm="100000">
                                          <p:val>
                                            <p:fltVal val="0"/>
                                          </p:val>
                                        </p:tav>
                                      </p:tavLst>
                                    </p:anim>
                                    <p:anim calcmode="lin" valueType="num">
                                      <p:cBhvr>
                                        <p:cTn id="194" dur="800" decel="100000" fill="hold"/>
                                        <p:tgtEl>
                                          <p:spTgt spid="6"/>
                                        </p:tgtEl>
                                        <p:attrNameLst>
                                          <p:attrName>ppt_x</p:attrName>
                                        </p:attrNameLst>
                                      </p:cBhvr>
                                      <p:tavLst>
                                        <p:tav tm="0">
                                          <p:val>
                                            <p:strVal val="#ppt_x+0.4"/>
                                          </p:val>
                                        </p:tav>
                                        <p:tav tm="100000">
                                          <p:val>
                                            <p:strVal val="#ppt_x-0.05"/>
                                          </p:val>
                                        </p:tav>
                                      </p:tavLst>
                                    </p:anim>
                                    <p:anim calcmode="lin" valueType="num">
                                      <p:cBhvr>
                                        <p:cTn id="195" dur="800" decel="100000" fill="hold"/>
                                        <p:tgtEl>
                                          <p:spTgt spid="6"/>
                                        </p:tgtEl>
                                        <p:attrNameLst>
                                          <p:attrName>ppt_y</p:attrName>
                                        </p:attrNameLst>
                                      </p:cBhvr>
                                      <p:tavLst>
                                        <p:tav tm="0">
                                          <p:val>
                                            <p:strVal val="#ppt_y-0.4"/>
                                          </p:val>
                                        </p:tav>
                                        <p:tav tm="100000">
                                          <p:val>
                                            <p:strVal val="#ppt_y+0.1"/>
                                          </p:val>
                                        </p:tav>
                                      </p:tavLst>
                                    </p:anim>
                                    <p:anim calcmode="lin" valueType="num">
                                      <p:cBhvr>
                                        <p:cTn id="196"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97"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98" presetID="30" presetClass="entr" presetSubtype="0" fill="hold" nodeType="withEffect">
                                  <p:stCondLst>
                                    <p:cond delay="0"/>
                                  </p:stCondLst>
                                  <p:childTnLst>
                                    <p:set>
                                      <p:cBhvr>
                                        <p:cTn id="199" dur="1" fill="hold">
                                          <p:stCondLst>
                                            <p:cond delay="0"/>
                                          </p:stCondLst>
                                        </p:cTn>
                                        <p:tgtEl>
                                          <p:spTgt spid="7"/>
                                        </p:tgtEl>
                                        <p:attrNameLst>
                                          <p:attrName>style.visibility</p:attrName>
                                        </p:attrNameLst>
                                      </p:cBhvr>
                                      <p:to>
                                        <p:strVal val="visible"/>
                                      </p:to>
                                    </p:set>
                                    <p:animEffect transition="in" filter="fade">
                                      <p:cBhvr>
                                        <p:cTn id="200" dur="800" decel="100000"/>
                                        <p:tgtEl>
                                          <p:spTgt spid="7"/>
                                        </p:tgtEl>
                                      </p:cBhvr>
                                    </p:animEffect>
                                    <p:anim calcmode="lin" valueType="num">
                                      <p:cBhvr>
                                        <p:cTn id="201" dur="800" decel="100000" fill="hold"/>
                                        <p:tgtEl>
                                          <p:spTgt spid="7"/>
                                        </p:tgtEl>
                                        <p:attrNameLst>
                                          <p:attrName>style.rotation</p:attrName>
                                        </p:attrNameLst>
                                      </p:cBhvr>
                                      <p:tavLst>
                                        <p:tav tm="0">
                                          <p:val>
                                            <p:fltVal val="-90"/>
                                          </p:val>
                                        </p:tav>
                                        <p:tav tm="100000">
                                          <p:val>
                                            <p:fltVal val="0"/>
                                          </p:val>
                                        </p:tav>
                                      </p:tavLst>
                                    </p:anim>
                                    <p:anim calcmode="lin" valueType="num">
                                      <p:cBhvr>
                                        <p:cTn id="202" dur="800" decel="100000" fill="hold"/>
                                        <p:tgtEl>
                                          <p:spTgt spid="7"/>
                                        </p:tgtEl>
                                        <p:attrNameLst>
                                          <p:attrName>ppt_x</p:attrName>
                                        </p:attrNameLst>
                                      </p:cBhvr>
                                      <p:tavLst>
                                        <p:tav tm="0">
                                          <p:val>
                                            <p:strVal val="#ppt_x+0.4"/>
                                          </p:val>
                                        </p:tav>
                                        <p:tav tm="100000">
                                          <p:val>
                                            <p:strVal val="#ppt_x-0.05"/>
                                          </p:val>
                                        </p:tav>
                                      </p:tavLst>
                                    </p:anim>
                                    <p:anim calcmode="lin" valueType="num">
                                      <p:cBhvr>
                                        <p:cTn id="203" dur="800" decel="100000" fill="hold"/>
                                        <p:tgtEl>
                                          <p:spTgt spid="7"/>
                                        </p:tgtEl>
                                        <p:attrNameLst>
                                          <p:attrName>ppt_y</p:attrName>
                                        </p:attrNameLst>
                                      </p:cBhvr>
                                      <p:tavLst>
                                        <p:tav tm="0">
                                          <p:val>
                                            <p:strVal val="#ppt_y-0.4"/>
                                          </p:val>
                                        </p:tav>
                                        <p:tav tm="100000">
                                          <p:val>
                                            <p:strVal val="#ppt_y+0.1"/>
                                          </p:val>
                                        </p:tav>
                                      </p:tavLst>
                                    </p:anim>
                                    <p:anim calcmode="lin" valueType="num">
                                      <p:cBhvr>
                                        <p:cTn id="204"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05"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206" presetID="30" presetClass="entr" presetSubtype="0" fill="hold" nodeType="withEffect">
                                  <p:stCondLst>
                                    <p:cond delay="0"/>
                                  </p:stCondLst>
                                  <p:childTnLst>
                                    <p:set>
                                      <p:cBhvr>
                                        <p:cTn id="207" dur="1" fill="hold">
                                          <p:stCondLst>
                                            <p:cond delay="0"/>
                                          </p:stCondLst>
                                        </p:cTn>
                                        <p:tgtEl>
                                          <p:spTgt spid="8"/>
                                        </p:tgtEl>
                                        <p:attrNameLst>
                                          <p:attrName>style.visibility</p:attrName>
                                        </p:attrNameLst>
                                      </p:cBhvr>
                                      <p:to>
                                        <p:strVal val="visible"/>
                                      </p:to>
                                    </p:set>
                                    <p:animEffect transition="in" filter="fade">
                                      <p:cBhvr>
                                        <p:cTn id="208" dur="800" decel="100000"/>
                                        <p:tgtEl>
                                          <p:spTgt spid="8"/>
                                        </p:tgtEl>
                                      </p:cBhvr>
                                    </p:animEffect>
                                    <p:anim calcmode="lin" valueType="num">
                                      <p:cBhvr>
                                        <p:cTn id="209" dur="800" decel="100000" fill="hold"/>
                                        <p:tgtEl>
                                          <p:spTgt spid="8"/>
                                        </p:tgtEl>
                                        <p:attrNameLst>
                                          <p:attrName>style.rotation</p:attrName>
                                        </p:attrNameLst>
                                      </p:cBhvr>
                                      <p:tavLst>
                                        <p:tav tm="0">
                                          <p:val>
                                            <p:fltVal val="-90"/>
                                          </p:val>
                                        </p:tav>
                                        <p:tav tm="100000">
                                          <p:val>
                                            <p:fltVal val="0"/>
                                          </p:val>
                                        </p:tav>
                                      </p:tavLst>
                                    </p:anim>
                                    <p:anim calcmode="lin" valueType="num">
                                      <p:cBhvr>
                                        <p:cTn id="210" dur="800" decel="100000" fill="hold"/>
                                        <p:tgtEl>
                                          <p:spTgt spid="8"/>
                                        </p:tgtEl>
                                        <p:attrNameLst>
                                          <p:attrName>ppt_x</p:attrName>
                                        </p:attrNameLst>
                                      </p:cBhvr>
                                      <p:tavLst>
                                        <p:tav tm="0">
                                          <p:val>
                                            <p:strVal val="#ppt_x+0.4"/>
                                          </p:val>
                                        </p:tav>
                                        <p:tav tm="100000">
                                          <p:val>
                                            <p:strVal val="#ppt_x-0.05"/>
                                          </p:val>
                                        </p:tav>
                                      </p:tavLst>
                                    </p:anim>
                                    <p:anim calcmode="lin" valueType="num">
                                      <p:cBhvr>
                                        <p:cTn id="211" dur="800" decel="100000" fill="hold"/>
                                        <p:tgtEl>
                                          <p:spTgt spid="8"/>
                                        </p:tgtEl>
                                        <p:attrNameLst>
                                          <p:attrName>ppt_y</p:attrName>
                                        </p:attrNameLst>
                                      </p:cBhvr>
                                      <p:tavLst>
                                        <p:tav tm="0">
                                          <p:val>
                                            <p:strVal val="#ppt_y-0.4"/>
                                          </p:val>
                                        </p:tav>
                                        <p:tav tm="100000">
                                          <p:val>
                                            <p:strVal val="#ppt_y+0.1"/>
                                          </p:val>
                                        </p:tav>
                                      </p:tavLst>
                                    </p:anim>
                                    <p:anim calcmode="lin" valueType="num">
                                      <p:cBhvr>
                                        <p:cTn id="212"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13"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214" presetID="30" presetClass="entr" presetSubtype="0" fill="hold" nodeType="withEffect">
                                  <p:stCondLst>
                                    <p:cond delay="0"/>
                                  </p:stCondLst>
                                  <p:childTnLst>
                                    <p:set>
                                      <p:cBhvr>
                                        <p:cTn id="215" dur="1" fill="hold">
                                          <p:stCondLst>
                                            <p:cond delay="0"/>
                                          </p:stCondLst>
                                        </p:cTn>
                                        <p:tgtEl>
                                          <p:spTgt spid="9"/>
                                        </p:tgtEl>
                                        <p:attrNameLst>
                                          <p:attrName>style.visibility</p:attrName>
                                        </p:attrNameLst>
                                      </p:cBhvr>
                                      <p:to>
                                        <p:strVal val="visible"/>
                                      </p:to>
                                    </p:set>
                                    <p:animEffect transition="in" filter="fade">
                                      <p:cBhvr>
                                        <p:cTn id="216" dur="800" decel="100000"/>
                                        <p:tgtEl>
                                          <p:spTgt spid="9"/>
                                        </p:tgtEl>
                                      </p:cBhvr>
                                    </p:animEffect>
                                    <p:anim calcmode="lin" valueType="num">
                                      <p:cBhvr>
                                        <p:cTn id="217" dur="800" decel="100000" fill="hold"/>
                                        <p:tgtEl>
                                          <p:spTgt spid="9"/>
                                        </p:tgtEl>
                                        <p:attrNameLst>
                                          <p:attrName>style.rotation</p:attrName>
                                        </p:attrNameLst>
                                      </p:cBhvr>
                                      <p:tavLst>
                                        <p:tav tm="0">
                                          <p:val>
                                            <p:fltVal val="-90"/>
                                          </p:val>
                                        </p:tav>
                                        <p:tav tm="100000">
                                          <p:val>
                                            <p:fltVal val="0"/>
                                          </p:val>
                                        </p:tav>
                                      </p:tavLst>
                                    </p:anim>
                                    <p:anim calcmode="lin" valueType="num">
                                      <p:cBhvr>
                                        <p:cTn id="218" dur="800" decel="100000" fill="hold"/>
                                        <p:tgtEl>
                                          <p:spTgt spid="9"/>
                                        </p:tgtEl>
                                        <p:attrNameLst>
                                          <p:attrName>ppt_x</p:attrName>
                                        </p:attrNameLst>
                                      </p:cBhvr>
                                      <p:tavLst>
                                        <p:tav tm="0">
                                          <p:val>
                                            <p:strVal val="#ppt_x+0.4"/>
                                          </p:val>
                                        </p:tav>
                                        <p:tav tm="100000">
                                          <p:val>
                                            <p:strVal val="#ppt_x-0.05"/>
                                          </p:val>
                                        </p:tav>
                                      </p:tavLst>
                                    </p:anim>
                                    <p:anim calcmode="lin" valueType="num">
                                      <p:cBhvr>
                                        <p:cTn id="219" dur="800" decel="100000" fill="hold"/>
                                        <p:tgtEl>
                                          <p:spTgt spid="9"/>
                                        </p:tgtEl>
                                        <p:attrNameLst>
                                          <p:attrName>ppt_y</p:attrName>
                                        </p:attrNameLst>
                                      </p:cBhvr>
                                      <p:tavLst>
                                        <p:tav tm="0">
                                          <p:val>
                                            <p:strVal val="#ppt_y-0.4"/>
                                          </p:val>
                                        </p:tav>
                                        <p:tav tm="100000">
                                          <p:val>
                                            <p:strVal val="#ppt_y+0.1"/>
                                          </p:val>
                                        </p:tav>
                                      </p:tavLst>
                                    </p:anim>
                                    <p:anim calcmode="lin" valueType="num">
                                      <p:cBhvr>
                                        <p:cTn id="220"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21"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222" presetID="30" presetClass="entr" presetSubtype="0" fill="hold" nodeType="withEffect">
                                  <p:stCondLst>
                                    <p:cond delay="0"/>
                                  </p:stCondLst>
                                  <p:childTnLst>
                                    <p:set>
                                      <p:cBhvr>
                                        <p:cTn id="223" dur="1" fill="hold">
                                          <p:stCondLst>
                                            <p:cond delay="0"/>
                                          </p:stCondLst>
                                        </p:cTn>
                                        <p:tgtEl>
                                          <p:spTgt spid="10"/>
                                        </p:tgtEl>
                                        <p:attrNameLst>
                                          <p:attrName>style.visibility</p:attrName>
                                        </p:attrNameLst>
                                      </p:cBhvr>
                                      <p:to>
                                        <p:strVal val="visible"/>
                                      </p:to>
                                    </p:set>
                                    <p:animEffect transition="in" filter="fade">
                                      <p:cBhvr>
                                        <p:cTn id="224" dur="800" decel="100000"/>
                                        <p:tgtEl>
                                          <p:spTgt spid="10"/>
                                        </p:tgtEl>
                                      </p:cBhvr>
                                    </p:animEffect>
                                    <p:anim calcmode="lin" valueType="num">
                                      <p:cBhvr>
                                        <p:cTn id="225" dur="800" decel="100000" fill="hold"/>
                                        <p:tgtEl>
                                          <p:spTgt spid="10"/>
                                        </p:tgtEl>
                                        <p:attrNameLst>
                                          <p:attrName>style.rotation</p:attrName>
                                        </p:attrNameLst>
                                      </p:cBhvr>
                                      <p:tavLst>
                                        <p:tav tm="0">
                                          <p:val>
                                            <p:fltVal val="-90"/>
                                          </p:val>
                                        </p:tav>
                                        <p:tav tm="100000">
                                          <p:val>
                                            <p:fltVal val="0"/>
                                          </p:val>
                                        </p:tav>
                                      </p:tavLst>
                                    </p:anim>
                                    <p:anim calcmode="lin" valueType="num">
                                      <p:cBhvr>
                                        <p:cTn id="226" dur="800" decel="100000" fill="hold"/>
                                        <p:tgtEl>
                                          <p:spTgt spid="10"/>
                                        </p:tgtEl>
                                        <p:attrNameLst>
                                          <p:attrName>ppt_x</p:attrName>
                                        </p:attrNameLst>
                                      </p:cBhvr>
                                      <p:tavLst>
                                        <p:tav tm="0">
                                          <p:val>
                                            <p:strVal val="#ppt_x+0.4"/>
                                          </p:val>
                                        </p:tav>
                                        <p:tav tm="100000">
                                          <p:val>
                                            <p:strVal val="#ppt_x-0.05"/>
                                          </p:val>
                                        </p:tav>
                                      </p:tavLst>
                                    </p:anim>
                                    <p:anim calcmode="lin" valueType="num">
                                      <p:cBhvr>
                                        <p:cTn id="227" dur="800" decel="100000" fill="hold"/>
                                        <p:tgtEl>
                                          <p:spTgt spid="10"/>
                                        </p:tgtEl>
                                        <p:attrNameLst>
                                          <p:attrName>ppt_y</p:attrName>
                                        </p:attrNameLst>
                                      </p:cBhvr>
                                      <p:tavLst>
                                        <p:tav tm="0">
                                          <p:val>
                                            <p:strVal val="#ppt_y-0.4"/>
                                          </p:val>
                                        </p:tav>
                                        <p:tav tm="100000">
                                          <p:val>
                                            <p:strVal val="#ppt_y+0.1"/>
                                          </p:val>
                                        </p:tav>
                                      </p:tavLst>
                                    </p:anim>
                                    <p:anim calcmode="lin" valueType="num">
                                      <p:cBhvr>
                                        <p:cTn id="228"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229"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230" presetID="30" presetClass="entr" presetSubtype="0" fill="hold" nodeType="withEffect">
                                  <p:stCondLst>
                                    <p:cond delay="0"/>
                                  </p:stCondLst>
                                  <p:childTnLst>
                                    <p:set>
                                      <p:cBhvr>
                                        <p:cTn id="231" dur="1" fill="hold">
                                          <p:stCondLst>
                                            <p:cond delay="0"/>
                                          </p:stCondLst>
                                        </p:cTn>
                                        <p:tgtEl>
                                          <p:spTgt spid="11"/>
                                        </p:tgtEl>
                                        <p:attrNameLst>
                                          <p:attrName>style.visibility</p:attrName>
                                        </p:attrNameLst>
                                      </p:cBhvr>
                                      <p:to>
                                        <p:strVal val="visible"/>
                                      </p:to>
                                    </p:set>
                                    <p:animEffect transition="in" filter="fade">
                                      <p:cBhvr>
                                        <p:cTn id="232" dur="800" decel="100000"/>
                                        <p:tgtEl>
                                          <p:spTgt spid="11"/>
                                        </p:tgtEl>
                                      </p:cBhvr>
                                    </p:animEffect>
                                    <p:anim calcmode="lin" valueType="num">
                                      <p:cBhvr>
                                        <p:cTn id="233" dur="800" decel="100000" fill="hold"/>
                                        <p:tgtEl>
                                          <p:spTgt spid="11"/>
                                        </p:tgtEl>
                                        <p:attrNameLst>
                                          <p:attrName>style.rotation</p:attrName>
                                        </p:attrNameLst>
                                      </p:cBhvr>
                                      <p:tavLst>
                                        <p:tav tm="0">
                                          <p:val>
                                            <p:fltVal val="-90"/>
                                          </p:val>
                                        </p:tav>
                                        <p:tav tm="100000">
                                          <p:val>
                                            <p:fltVal val="0"/>
                                          </p:val>
                                        </p:tav>
                                      </p:tavLst>
                                    </p:anim>
                                    <p:anim calcmode="lin" valueType="num">
                                      <p:cBhvr>
                                        <p:cTn id="234" dur="800" decel="100000" fill="hold"/>
                                        <p:tgtEl>
                                          <p:spTgt spid="11"/>
                                        </p:tgtEl>
                                        <p:attrNameLst>
                                          <p:attrName>ppt_x</p:attrName>
                                        </p:attrNameLst>
                                      </p:cBhvr>
                                      <p:tavLst>
                                        <p:tav tm="0">
                                          <p:val>
                                            <p:strVal val="#ppt_x+0.4"/>
                                          </p:val>
                                        </p:tav>
                                        <p:tav tm="100000">
                                          <p:val>
                                            <p:strVal val="#ppt_x-0.05"/>
                                          </p:val>
                                        </p:tav>
                                      </p:tavLst>
                                    </p:anim>
                                    <p:anim calcmode="lin" valueType="num">
                                      <p:cBhvr>
                                        <p:cTn id="235" dur="800" decel="100000" fill="hold"/>
                                        <p:tgtEl>
                                          <p:spTgt spid="11"/>
                                        </p:tgtEl>
                                        <p:attrNameLst>
                                          <p:attrName>ppt_y</p:attrName>
                                        </p:attrNameLst>
                                      </p:cBhvr>
                                      <p:tavLst>
                                        <p:tav tm="0">
                                          <p:val>
                                            <p:strVal val="#ppt_y-0.4"/>
                                          </p:val>
                                        </p:tav>
                                        <p:tav tm="100000">
                                          <p:val>
                                            <p:strVal val="#ppt_y+0.1"/>
                                          </p:val>
                                        </p:tav>
                                      </p:tavLst>
                                    </p:anim>
                                    <p:anim calcmode="lin" valueType="num">
                                      <p:cBhvr>
                                        <p:cTn id="236"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237"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par>
                                <p:cTn id="238" presetID="30" presetClass="entr" presetSubtype="0" fill="hold" nodeType="withEffect">
                                  <p:stCondLst>
                                    <p:cond delay="0"/>
                                  </p:stCondLst>
                                  <p:childTnLst>
                                    <p:set>
                                      <p:cBhvr>
                                        <p:cTn id="239" dur="1" fill="hold">
                                          <p:stCondLst>
                                            <p:cond delay="0"/>
                                          </p:stCondLst>
                                        </p:cTn>
                                        <p:tgtEl>
                                          <p:spTgt spid="12"/>
                                        </p:tgtEl>
                                        <p:attrNameLst>
                                          <p:attrName>style.visibility</p:attrName>
                                        </p:attrNameLst>
                                      </p:cBhvr>
                                      <p:to>
                                        <p:strVal val="visible"/>
                                      </p:to>
                                    </p:set>
                                    <p:animEffect transition="in" filter="fade">
                                      <p:cBhvr>
                                        <p:cTn id="240" dur="800" decel="100000"/>
                                        <p:tgtEl>
                                          <p:spTgt spid="12"/>
                                        </p:tgtEl>
                                      </p:cBhvr>
                                    </p:animEffect>
                                    <p:anim calcmode="lin" valueType="num">
                                      <p:cBhvr>
                                        <p:cTn id="241" dur="800" decel="100000" fill="hold"/>
                                        <p:tgtEl>
                                          <p:spTgt spid="12"/>
                                        </p:tgtEl>
                                        <p:attrNameLst>
                                          <p:attrName>style.rotation</p:attrName>
                                        </p:attrNameLst>
                                      </p:cBhvr>
                                      <p:tavLst>
                                        <p:tav tm="0">
                                          <p:val>
                                            <p:fltVal val="-90"/>
                                          </p:val>
                                        </p:tav>
                                        <p:tav tm="100000">
                                          <p:val>
                                            <p:fltVal val="0"/>
                                          </p:val>
                                        </p:tav>
                                      </p:tavLst>
                                    </p:anim>
                                    <p:anim calcmode="lin" valueType="num">
                                      <p:cBhvr>
                                        <p:cTn id="242" dur="800" decel="100000" fill="hold"/>
                                        <p:tgtEl>
                                          <p:spTgt spid="12"/>
                                        </p:tgtEl>
                                        <p:attrNameLst>
                                          <p:attrName>ppt_x</p:attrName>
                                        </p:attrNameLst>
                                      </p:cBhvr>
                                      <p:tavLst>
                                        <p:tav tm="0">
                                          <p:val>
                                            <p:strVal val="#ppt_x+0.4"/>
                                          </p:val>
                                        </p:tav>
                                        <p:tav tm="100000">
                                          <p:val>
                                            <p:strVal val="#ppt_x-0.05"/>
                                          </p:val>
                                        </p:tav>
                                      </p:tavLst>
                                    </p:anim>
                                    <p:anim calcmode="lin" valueType="num">
                                      <p:cBhvr>
                                        <p:cTn id="243" dur="800" decel="100000" fill="hold"/>
                                        <p:tgtEl>
                                          <p:spTgt spid="12"/>
                                        </p:tgtEl>
                                        <p:attrNameLst>
                                          <p:attrName>ppt_y</p:attrName>
                                        </p:attrNameLst>
                                      </p:cBhvr>
                                      <p:tavLst>
                                        <p:tav tm="0">
                                          <p:val>
                                            <p:strVal val="#ppt_y-0.4"/>
                                          </p:val>
                                        </p:tav>
                                        <p:tav tm="100000">
                                          <p:val>
                                            <p:strVal val="#ppt_y+0.1"/>
                                          </p:val>
                                        </p:tav>
                                      </p:tavLst>
                                    </p:anim>
                                    <p:anim calcmode="lin" valueType="num">
                                      <p:cBhvr>
                                        <p:cTn id="244"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245"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par>
                                <p:cTn id="246" presetID="30" presetClass="entr" presetSubtype="0" fill="hold" nodeType="withEffect">
                                  <p:stCondLst>
                                    <p:cond delay="0"/>
                                  </p:stCondLst>
                                  <p:childTnLst>
                                    <p:set>
                                      <p:cBhvr>
                                        <p:cTn id="247" dur="1" fill="hold">
                                          <p:stCondLst>
                                            <p:cond delay="0"/>
                                          </p:stCondLst>
                                        </p:cTn>
                                        <p:tgtEl>
                                          <p:spTgt spid="13"/>
                                        </p:tgtEl>
                                        <p:attrNameLst>
                                          <p:attrName>style.visibility</p:attrName>
                                        </p:attrNameLst>
                                      </p:cBhvr>
                                      <p:to>
                                        <p:strVal val="visible"/>
                                      </p:to>
                                    </p:set>
                                    <p:animEffect transition="in" filter="fade">
                                      <p:cBhvr>
                                        <p:cTn id="248" dur="800" decel="100000"/>
                                        <p:tgtEl>
                                          <p:spTgt spid="13"/>
                                        </p:tgtEl>
                                      </p:cBhvr>
                                    </p:animEffect>
                                    <p:anim calcmode="lin" valueType="num">
                                      <p:cBhvr>
                                        <p:cTn id="249" dur="800" decel="100000" fill="hold"/>
                                        <p:tgtEl>
                                          <p:spTgt spid="13"/>
                                        </p:tgtEl>
                                        <p:attrNameLst>
                                          <p:attrName>style.rotation</p:attrName>
                                        </p:attrNameLst>
                                      </p:cBhvr>
                                      <p:tavLst>
                                        <p:tav tm="0">
                                          <p:val>
                                            <p:fltVal val="-90"/>
                                          </p:val>
                                        </p:tav>
                                        <p:tav tm="100000">
                                          <p:val>
                                            <p:fltVal val="0"/>
                                          </p:val>
                                        </p:tav>
                                      </p:tavLst>
                                    </p:anim>
                                    <p:anim calcmode="lin" valueType="num">
                                      <p:cBhvr>
                                        <p:cTn id="250" dur="800" decel="100000" fill="hold"/>
                                        <p:tgtEl>
                                          <p:spTgt spid="13"/>
                                        </p:tgtEl>
                                        <p:attrNameLst>
                                          <p:attrName>ppt_x</p:attrName>
                                        </p:attrNameLst>
                                      </p:cBhvr>
                                      <p:tavLst>
                                        <p:tav tm="0">
                                          <p:val>
                                            <p:strVal val="#ppt_x+0.4"/>
                                          </p:val>
                                        </p:tav>
                                        <p:tav tm="100000">
                                          <p:val>
                                            <p:strVal val="#ppt_x-0.05"/>
                                          </p:val>
                                        </p:tav>
                                      </p:tavLst>
                                    </p:anim>
                                    <p:anim calcmode="lin" valueType="num">
                                      <p:cBhvr>
                                        <p:cTn id="251" dur="800" decel="100000" fill="hold"/>
                                        <p:tgtEl>
                                          <p:spTgt spid="13"/>
                                        </p:tgtEl>
                                        <p:attrNameLst>
                                          <p:attrName>ppt_y</p:attrName>
                                        </p:attrNameLst>
                                      </p:cBhvr>
                                      <p:tavLst>
                                        <p:tav tm="0">
                                          <p:val>
                                            <p:strVal val="#ppt_y-0.4"/>
                                          </p:val>
                                        </p:tav>
                                        <p:tav tm="100000">
                                          <p:val>
                                            <p:strVal val="#ppt_y+0.1"/>
                                          </p:val>
                                        </p:tav>
                                      </p:tavLst>
                                    </p:anim>
                                    <p:anim calcmode="lin" valueType="num">
                                      <p:cBhvr>
                                        <p:cTn id="252"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253"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254" presetID="30" presetClass="entr" presetSubtype="0" fill="hold" nodeType="withEffect">
                                  <p:stCondLst>
                                    <p:cond delay="0"/>
                                  </p:stCondLst>
                                  <p:childTnLst>
                                    <p:set>
                                      <p:cBhvr>
                                        <p:cTn id="255" dur="1" fill="hold">
                                          <p:stCondLst>
                                            <p:cond delay="0"/>
                                          </p:stCondLst>
                                        </p:cTn>
                                        <p:tgtEl>
                                          <p:spTgt spid="14"/>
                                        </p:tgtEl>
                                        <p:attrNameLst>
                                          <p:attrName>style.visibility</p:attrName>
                                        </p:attrNameLst>
                                      </p:cBhvr>
                                      <p:to>
                                        <p:strVal val="visible"/>
                                      </p:to>
                                    </p:set>
                                    <p:animEffect transition="in" filter="fade">
                                      <p:cBhvr>
                                        <p:cTn id="256" dur="800" decel="100000"/>
                                        <p:tgtEl>
                                          <p:spTgt spid="14"/>
                                        </p:tgtEl>
                                      </p:cBhvr>
                                    </p:animEffect>
                                    <p:anim calcmode="lin" valueType="num">
                                      <p:cBhvr>
                                        <p:cTn id="257" dur="800" decel="100000" fill="hold"/>
                                        <p:tgtEl>
                                          <p:spTgt spid="14"/>
                                        </p:tgtEl>
                                        <p:attrNameLst>
                                          <p:attrName>style.rotation</p:attrName>
                                        </p:attrNameLst>
                                      </p:cBhvr>
                                      <p:tavLst>
                                        <p:tav tm="0">
                                          <p:val>
                                            <p:fltVal val="-90"/>
                                          </p:val>
                                        </p:tav>
                                        <p:tav tm="100000">
                                          <p:val>
                                            <p:fltVal val="0"/>
                                          </p:val>
                                        </p:tav>
                                      </p:tavLst>
                                    </p:anim>
                                    <p:anim calcmode="lin" valueType="num">
                                      <p:cBhvr>
                                        <p:cTn id="258" dur="800" decel="100000" fill="hold"/>
                                        <p:tgtEl>
                                          <p:spTgt spid="14"/>
                                        </p:tgtEl>
                                        <p:attrNameLst>
                                          <p:attrName>ppt_x</p:attrName>
                                        </p:attrNameLst>
                                      </p:cBhvr>
                                      <p:tavLst>
                                        <p:tav tm="0">
                                          <p:val>
                                            <p:strVal val="#ppt_x+0.4"/>
                                          </p:val>
                                        </p:tav>
                                        <p:tav tm="100000">
                                          <p:val>
                                            <p:strVal val="#ppt_x-0.05"/>
                                          </p:val>
                                        </p:tav>
                                      </p:tavLst>
                                    </p:anim>
                                    <p:anim calcmode="lin" valueType="num">
                                      <p:cBhvr>
                                        <p:cTn id="259" dur="800" decel="100000" fill="hold"/>
                                        <p:tgtEl>
                                          <p:spTgt spid="14"/>
                                        </p:tgtEl>
                                        <p:attrNameLst>
                                          <p:attrName>ppt_y</p:attrName>
                                        </p:attrNameLst>
                                      </p:cBhvr>
                                      <p:tavLst>
                                        <p:tav tm="0">
                                          <p:val>
                                            <p:strVal val="#ppt_y-0.4"/>
                                          </p:val>
                                        </p:tav>
                                        <p:tav tm="100000">
                                          <p:val>
                                            <p:strVal val="#ppt_y+0.1"/>
                                          </p:val>
                                        </p:tav>
                                      </p:tavLst>
                                    </p:anim>
                                    <p:anim calcmode="lin" valueType="num">
                                      <p:cBhvr>
                                        <p:cTn id="260"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261"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262" presetID="30" presetClass="entr" presetSubtype="0" fill="hold" nodeType="withEffect">
                                  <p:stCondLst>
                                    <p:cond delay="0"/>
                                  </p:stCondLst>
                                  <p:childTnLst>
                                    <p:set>
                                      <p:cBhvr>
                                        <p:cTn id="263" dur="1" fill="hold">
                                          <p:stCondLst>
                                            <p:cond delay="0"/>
                                          </p:stCondLst>
                                        </p:cTn>
                                        <p:tgtEl>
                                          <p:spTgt spid="15"/>
                                        </p:tgtEl>
                                        <p:attrNameLst>
                                          <p:attrName>style.visibility</p:attrName>
                                        </p:attrNameLst>
                                      </p:cBhvr>
                                      <p:to>
                                        <p:strVal val="visible"/>
                                      </p:to>
                                    </p:set>
                                    <p:animEffect transition="in" filter="fade">
                                      <p:cBhvr>
                                        <p:cTn id="264" dur="800" decel="100000"/>
                                        <p:tgtEl>
                                          <p:spTgt spid="15"/>
                                        </p:tgtEl>
                                      </p:cBhvr>
                                    </p:animEffect>
                                    <p:anim calcmode="lin" valueType="num">
                                      <p:cBhvr>
                                        <p:cTn id="265" dur="800" decel="100000" fill="hold"/>
                                        <p:tgtEl>
                                          <p:spTgt spid="15"/>
                                        </p:tgtEl>
                                        <p:attrNameLst>
                                          <p:attrName>style.rotation</p:attrName>
                                        </p:attrNameLst>
                                      </p:cBhvr>
                                      <p:tavLst>
                                        <p:tav tm="0">
                                          <p:val>
                                            <p:fltVal val="-90"/>
                                          </p:val>
                                        </p:tav>
                                        <p:tav tm="100000">
                                          <p:val>
                                            <p:fltVal val="0"/>
                                          </p:val>
                                        </p:tav>
                                      </p:tavLst>
                                    </p:anim>
                                    <p:anim calcmode="lin" valueType="num">
                                      <p:cBhvr>
                                        <p:cTn id="266" dur="800" decel="100000" fill="hold"/>
                                        <p:tgtEl>
                                          <p:spTgt spid="15"/>
                                        </p:tgtEl>
                                        <p:attrNameLst>
                                          <p:attrName>ppt_x</p:attrName>
                                        </p:attrNameLst>
                                      </p:cBhvr>
                                      <p:tavLst>
                                        <p:tav tm="0">
                                          <p:val>
                                            <p:strVal val="#ppt_x+0.4"/>
                                          </p:val>
                                        </p:tav>
                                        <p:tav tm="100000">
                                          <p:val>
                                            <p:strVal val="#ppt_x-0.05"/>
                                          </p:val>
                                        </p:tav>
                                      </p:tavLst>
                                    </p:anim>
                                    <p:anim calcmode="lin" valueType="num">
                                      <p:cBhvr>
                                        <p:cTn id="267" dur="800" decel="100000" fill="hold"/>
                                        <p:tgtEl>
                                          <p:spTgt spid="15"/>
                                        </p:tgtEl>
                                        <p:attrNameLst>
                                          <p:attrName>ppt_y</p:attrName>
                                        </p:attrNameLst>
                                      </p:cBhvr>
                                      <p:tavLst>
                                        <p:tav tm="0">
                                          <p:val>
                                            <p:strVal val="#ppt_y-0.4"/>
                                          </p:val>
                                        </p:tav>
                                        <p:tav tm="100000">
                                          <p:val>
                                            <p:strVal val="#ppt_y+0.1"/>
                                          </p:val>
                                        </p:tav>
                                      </p:tavLst>
                                    </p:anim>
                                    <p:anim calcmode="lin" valueType="num">
                                      <p:cBhvr>
                                        <p:cTn id="268"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69"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par>
                                <p:cTn id="270" presetID="30" presetClass="entr" presetSubtype="0" fill="hold" nodeType="withEffect">
                                  <p:stCondLst>
                                    <p:cond delay="0"/>
                                  </p:stCondLst>
                                  <p:childTnLst>
                                    <p:set>
                                      <p:cBhvr>
                                        <p:cTn id="271" dur="1" fill="hold">
                                          <p:stCondLst>
                                            <p:cond delay="0"/>
                                          </p:stCondLst>
                                        </p:cTn>
                                        <p:tgtEl>
                                          <p:spTgt spid="16"/>
                                        </p:tgtEl>
                                        <p:attrNameLst>
                                          <p:attrName>style.visibility</p:attrName>
                                        </p:attrNameLst>
                                      </p:cBhvr>
                                      <p:to>
                                        <p:strVal val="visible"/>
                                      </p:to>
                                    </p:set>
                                    <p:animEffect transition="in" filter="fade">
                                      <p:cBhvr>
                                        <p:cTn id="272" dur="800" decel="100000"/>
                                        <p:tgtEl>
                                          <p:spTgt spid="16"/>
                                        </p:tgtEl>
                                      </p:cBhvr>
                                    </p:animEffect>
                                    <p:anim calcmode="lin" valueType="num">
                                      <p:cBhvr>
                                        <p:cTn id="273" dur="800" decel="100000" fill="hold"/>
                                        <p:tgtEl>
                                          <p:spTgt spid="16"/>
                                        </p:tgtEl>
                                        <p:attrNameLst>
                                          <p:attrName>style.rotation</p:attrName>
                                        </p:attrNameLst>
                                      </p:cBhvr>
                                      <p:tavLst>
                                        <p:tav tm="0">
                                          <p:val>
                                            <p:fltVal val="-90"/>
                                          </p:val>
                                        </p:tav>
                                        <p:tav tm="100000">
                                          <p:val>
                                            <p:fltVal val="0"/>
                                          </p:val>
                                        </p:tav>
                                      </p:tavLst>
                                    </p:anim>
                                    <p:anim calcmode="lin" valueType="num">
                                      <p:cBhvr>
                                        <p:cTn id="274" dur="800" decel="100000" fill="hold"/>
                                        <p:tgtEl>
                                          <p:spTgt spid="16"/>
                                        </p:tgtEl>
                                        <p:attrNameLst>
                                          <p:attrName>ppt_x</p:attrName>
                                        </p:attrNameLst>
                                      </p:cBhvr>
                                      <p:tavLst>
                                        <p:tav tm="0">
                                          <p:val>
                                            <p:strVal val="#ppt_x+0.4"/>
                                          </p:val>
                                        </p:tav>
                                        <p:tav tm="100000">
                                          <p:val>
                                            <p:strVal val="#ppt_x-0.05"/>
                                          </p:val>
                                        </p:tav>
                                      </p:tavLst>
                                    </p:anim>
                                    <p:anim calcmode="lin" valueType="num">
                                      <p:cBhvr>
                                        <p:cTn id="275" dur="800" decel="100000" fill="hold"/>
                                        <p:tgtEl>
                                          <p:spTgt spid="16"/>
                                        </p:tgtEl>
                                        <p:attrNameLst>
                                          <p:attrName>ppt_y</p:attrName>
                                        </p:attrNameLst>
                                      </p:cBhvr>
                                      <p:tavLst>
                                        <p:tav tm="0">
                                          <p:val>
                                            <p:strVal val="#ppt_y-0.4"/>
                                          </p:val>
                                        </p:tav>
                                        <p:tav tm="100000">
                                          <p:val>
                                            <p:strVal val="#ppt_y+0.1"/>
                                          </p:val>
                                        </p:tav>
                                      </p:tavLst>
                                    </p:anim>
                                    <p:anim calcmode="lin" valueType="num">
                                      <p:cBhvr>
                                        <p:cTn id="276"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277"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par>
                                <p:cTn id="278" presetID="30" presetClass="entr" presetSubtype="0" fill="hold" nodeType="withEffect">
                                  <p:stCondLst>
                                    <p:cond delay="0"/>
                                  </p:stCondLst>
                                  <p:childTnLst>
                                    <p:set>
                                      <p:cBhvr>
                                        <p:cTn id="279" dur="1" fill="hold">
                                          <p:stCondLst>
                                            <p:cond delay="0"/>
                                          </p:stCondLst>
                                        </p:cTn>
                                        <p:tgtEl>
                                          <p:spTgt spid="17"/>
                                        </p:tgtEl>
                                        <p:attrNameLst>
                                          <p:attrName>style.visibility</p:attrName>
                                        </p:attrNameLst>
                                      </p:cBhvr>
                                      <p:to>
                                        <p:strVal val="visible"/>
                                      </p:to>
                                    </p:set>
                                    <p:animEffect transition="in" filter="fade">
                                      <p:cBhvr>
                                        <p:cTn id="280" dur="800" decel="100000"/>
                                        <p:tgtEl>
                                          <p:spTgt spid="17"/>
                                        </p:tgtEl>
                                      </p:cBhvr>
                                    </p:animEffect>
                                    <p:anim calcmode="lin" valueType="num">
                                      <p:cBhvr>
                                        <p:cTn id="281" dur="800" decel="100000" fill="hold"/>
                                        <p:tgtEl>
                                          <p:spTgt spid="17"/>
                                        </p:tgtEl>
                                        <p:attrNameLst>
                                          <p:attrName>style.rotation</p:attrName>
                                        </p:attrNameLst>
                                      </p:cBhvr>
                                      <p:tavLst>
                                        <p:tav tm="0">
                                          <p:val>
                                            <p:fltVal val="-90"/>
                                          </p:val>
                                        </p:tav>
                                        <p:tav tm="100000">
                                          <p:val>
                                            <p:fltVal val="0"/>
                                          </p:val>
                                        </p:tav>
                                      </p:tavLst>
                                    </p:anim>
                                    <p:anim calcmode="lin" valueType="num">
                                      <p:cBhvr>
                                        <p:cTn id="282" dur="800" decel="100000" fill="hold"/>
                                        <p:tgtEl>
                                          <p:spTgt spid="17"/>
                                        </p:tgtEl>
                                        <p:attrNameLst>
                                          <p:attrName>ppt_x</p:attrName>
                                        </p:attrNameLst>
                                      </p:cBhvr>
                                      <p:tavLst>
                                        <p:tav tm="0">
                                          <p:val>
                                            <p:strVal val="#ppt_x+0.4"/>
                                          </p:val>
                                        </p:tav>
                                        <p:tav tm="100000">
                                          <p:val>
                                            <p:strVal val="#ppt_x-0.05"/>
                                          </p:val>
                                        </p:tav>
                                      </p:tavLst>
                                    </p:anim>
                                    <p:anim calcmode="lin" valueType="num">
                                      <p:cBhvr>
                                        <p:cTn id="283" dur="800" decel="100000" fill="hold"/>
                                        <p:tgtEl>
                                          <p:spTgt spid="17"/>
                                        </p:tgtEl>
                                        <p:attrNameLst>
                                          <p:attrName>ppt_y</p:attrName>
                                        </p:attrNameLst>
                                      </p:cBhvr>
                                      <p:tavLst>
                                        <p:tav tm="0">
                                          <p:val>
                                            <p:strVal val="#ppt_y-0.4"/>
                                          </p:val>
                                        </p:tav>
                                        <p:tav tm="100000">
                                          <p:val>
                                            <p:strVal val="#ppt_y+0.1"/>
                                          </p:val>
                                        </p:tav>
                                      </p:tavLst>
                                    </p:anim>
                                    <p:anim calcmode="lin" valueType="num">
                                      <p:cBhvr>
                                        <p:cTn id="284"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285"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par>
                                <p:cTn id="286" presetID="30" presetClass="entr" presetSubtype="0" fill="hold" nodeType="withEffect">
                                  <p:stCondLst>
                                    <p:cond delay="0"/>
                                  </p:stCondLst>
                                  <p:childTnLst>
                                    <p:set>
                                      <p:cBhvr>
                                        <p:cTn id="287" dur="1" fill="hold">
                                          <p:stCondLst>
                                            <p:cond delay="0"/>
                                          </p:stCondLst>
                                        </p:cTn>
                                        <p:tgtEl>
                                          <p:spTgt spid="18"/>
                                        </p:tgtEl>
                                        <p:attrNameLst>
                                          <p:attrName>style.visibility</p:attrName>
                                        </p:attrNameLst>
                                      </p:cBhvr>
                                      <p:to>
                                        <p:strVal val="visible"/>
                                      </p:to>
                                    </p:set>
                                    <p:animEffect transition="in" filter="fade">
                                      <p:cBhvr>
                                        <p:cTn id="288" dur="800" decel="100000"/>
                                        <p:tgtEl>
                                          <p:spTgt spid="18"/>
                                        </p:tgtEl>
                                      </p:cBhvr>
                                    </p:animEffect>
                                    <p:anim calcmode="lin" valueType="num">
                                      <p:cBhvr>
                                        <p:cTn id="289" dur="800" decel="100000" fill="hold"/>
                                        <p:tgtEl>
                                          <p:spTgt spid="18"/>
                                        </p:tgtEl>
                                        <p:attrNameLst>
                                          <p:attrName>style.rotation</p:attrName>
                                        </p:attrNameLst>
                                      </p:cBhvr>
                                      <p:tavLst>
                                        <p:tav tm="0">
                                          <p:val>
                                            <p:fltVal val="-90"/>
                                          </p:val>
                                        </p:tav>
                                        <p:tav tm="100000">
                                          <p:val>
                                            <p:fltVal val="0"/>
                                          </p:val>
                                        </p:tav>
                                      </p:tavLst>
                                    </p:anim>
                                    <p:anim calcmode="lin" valueType="num">
                                      <p:cBhvr>
                                        <p:cTn id="290" dur="800" decel="100000" fill="hold"/>
                                        <p:tgtEl>
                                          <p:spTgt spid="18"/>
                                        </p:tgtEl>
                                        <p:attrNameLst>
                                          <p:attrName>ppt_x</p:attrName>
                                        </p:attrNameLst>
                                      </p:cBhvr>
                                      <p:tavLst>
                                        <p:tav tm="0">
                                          <p:val>
                                            <p:strVal val="#ppt_x+0.4"/>
                                          </p:val>
                                        </p:tav>
                                        <p:tav tm="100000">
                                          <p:val>
                                            <p:strVal val="#ppt_x-0.05"/>
                                          </p:val>
                                        </p:tav>
                                      </p:tavLst>
                                    </p:anim>
                                    <p:anim calcmode="lin" valueType="num">
                                      <p:cBhvr>
                                        <p:cTn id="291" dur="800" decel="100000" fill="hold"/>
                                        <p:tgtEl>
                                          <p:spTgt spid="18"/>
                                        </p:tgtEl>
                                        <p:attrNameLst>
                                          <p:attrName>ppt_y</p:attrName>
                                        </p:attrNameLst>
                                      </p:cBhvr>
                                      <p:tavLst>
                                        <p:tav tm="0">
                                          <p:val>
                                            <p:strVal val="#ppt_y-0.4"/>
                                          </p:val>
                                        </p:tav>
                                        <p:tav tm="100000">
                                          <p:val>
                                            <p:strVal val="#ppt_y+0.1"/>
                                          </p:val>
                                        </p:tav>
                                      </p:tavLst>
                                    </p:anim>
                                    <p:anim calcmode="lin" valueType="num">
                                      <p:cBhvr>
                                        <p:cTn id="292"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293"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294" presetID="30" presetClass="entr" presetSubtype="0" fill="hold" nodeType="withEffect">
                                  <p:stCondLst>
                                    <p:cond delay="0"/>
                                  </p:stCondLst>
                                  <p:childTnLst>
                                    <p:set>
                                      <p:cBhvr>
                                        <p:cTn id="295" dur="1" fill="hold">
                                          <p:stCondLst>
                                            <p:cond delay="0"/>
                                          </p:stCondLst>
                                        </p:cTn>
                                        <p:tgtEl>
                                          <p:spTgt spid="19"/>
                                        </p:tgtEl>
                                        <p:attrNameLst>
                                          <p:attrName>style.visibility</p:attrName>
                                        </p:attrNameLst>
                                      </p:cBhvr>
                                      <p:to>
                                        <p:strVal val="visible"/>
                                      </p:to>
                                    </p:set>
                                    <p:animEffect transition="in" filter="fade">
                                      <p:cBhvr>
                                        <p:cTn id="296" dur="800" decel="100000"/>
                                        <p:tgtEl>
                                          <p:spTgt spid="19"/>
                                        </p:tgtEl>
                                      </p:cBhvr>
                                    </p:animEffect>
                                    <p:anim calcmode="lin" valueType="num">
                                      <p:cBhvr>
                                        <p:cTn id="297" dur="800" decel="100000" fill="hold"/>
                                        <p:tgtEl>
                                          <p:spTgt spid="19"/>
                                        </p:tgtEl>
                                        <p:attrNameLst>
                                          <p:attrName>style.rotation</p:attrName>
                                        </p:attrNameLst>
                                      </p:cBhvr>
                                      <p:tavLst>
                                        <p:tav tm="0">
                                          <p:val>
                                            <p:fltVal val="-90"/>
                                          </p:val>
                                        </p:tav>
                                        <p:tav tm="100000">
                                          <p:val>
                                            <p:fltVal val="0"/>
                                          </p:val>
                                        </p:tav>
                                      </p:tavLst>
                                    </p:anim>
                                    <p:anim calcmode="lin" valueType="num">
                                      <p:cBhvr>
                                        <p:cTn id="298" dur="800" decel="100000" fill="hold"/>
                                        <p:tgtEl>
                                          <p:spTgt spid="19"/>
                                        </p:tgtEl>
                                        <p:attrNameLst>
                                          <p:attrName>ppt_x</p:attrName>
                                        </p:attrNameLst>
                                      </p:cBhvr>
                                      <p:tavLst>
                                        <p:tav tm="0">
                                          <p:val>
                                            <p:strVal val="#ppt_x+0.4"/>
                                          </p:val>
                                        </p:tav>
                                        <p:tav tm="100000">
                                          <p:val>
                                            <p:strVal val="#ppt_x-0.05"/>
                                          </p:val>
                                        </p:tav>
                                      </p:tavLst>
                                    </p:anim>
                                    <p:anim calcmode="lin" valueType="num">
                                      <p:cBhvr>
                                        <p:cTn id="299" dur="800" decel="100000" fill="hold"/>
                                        <p:tgtEl>
                                          <p:spTgt spid="19"/>
                                        </p:tgtEl>
                                        <p:attrNameLst>
                                          <p:attrName>ppt_y</p:attrName>
                                        </p:attrNameLst>
                                      </p:cBhvr>
                                      <p:tavLst>
                                        <p:tav tm="0">
                                          <p:val>
                                            <p:strVal val="#ppt_y-0.4"/>
                                          </p:val>
                                        </p:tav>
                                        <p:tav tm="100000">
                                          <p:val>
                                            <p:strVal val="#ppt_y+0.1"/>
                                          </p:val>
                                        </p:tav>
                                      </p:tavLst>
                                    </p:anim>
                                    <p:anim calcmode="lin" valueType="num">
                                      <p:cBhvr>
                                        <p:cTn id="300"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301"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par>
                                <p:cTn id="302" presetID="30" presetClass="entr" presetSubtype="0" fill="hold" nodeType="withEffect">
                                  <p:stCondLst>
                                    <p:cond delay="0"/>
                                  </p:stCondLst>
                                  <p:childTnLst>
                                    <p:set>
                                      <p:cBhvr>
                                        <p:cTn id="303" dur="1" fill="hold">
                                          <p:stCondLst>
                                            <p:cond delay="0"/>
                                          </p:stCondLst>
                                        </p:cTn>
                                        <p:tgtEl>
                                          <p:spTgt spid="20"/>
                                        </p:tgtEl>
                                        <p:attrNameLst>
                                          <p:attrName>style.visibility</p:attrName>
                                        </p:attrNameLst>
                                      </p:cBhvr>
                                      <p:to>
                                        <p:strVal val="visible"/>
                                      </p:to>
                                    </p:set>
                                    <p:animEffect transition="in" filter="fade">
                                      <p:cBhvr>
                                        <p:cTn id="304" dur="800" decel="100000"/>
                                        <p:tgtEl>
                                          <p:spTgt spid="20"/>
                                        </p:tgtEl>
                                      </p:cBhvr>
                                    </p:animEffect>
                                    <p:anim calcmode="lin" valueType="num">
                                      <p:cBhvr>
                                        <p:cTn id="305" dur="800" decel="100000" fill="hold"/>
                                        <p:tgtEl>
                                          <p:spTgt spid="20"/>
                                        </p:tgtEl>
                                        <p:attrNameLst>
                                          <p:attrName>style.rotation</p:attrName>
                                        </p:attrNameLst>
                                      </p:cBhvr>
                                      <p:tavLst>
                                        <p:tav tm="0">
                                          <p:val>
                                            <p:fltVal val="-90"/>
                                          </p:val>
                                        </p:tav>
                                        <p:tav tm="100000">
                                          <p:val>
                                            <p:fltVal val="0"/>
                                          </p:val>
                                        </p:tav>
                                      </p:tavLst>
                                    </p:anim>
                                    <p:anim calcmode="lin" valueType="num">
                                      <p:cBhvr>
                                        <p:cTn id="306" dur="800" decel="100000" fill="hold"/>
                                        <p:tgtEl>
                                          <p:spTgt spid="20"/>
                                        </p:tgtEl>
                                        <p:attrNameLst>
                                          <p:attrName>ppt_x</p:attrName>
                                        </p:attrNameLst>
                                      </p:cBhvr>
                                      <p:tavLst>
                                        <p:tav tm="0">
                                          <p:val>
                                            <p:strVal val="#ppt_x+0.4"/>
                                          </p:val>
                                        </p:tav>
                                        <p:tav tm="100000">
                                          <p:val>
                                            <p:strVal val="#ppt_x-0.05"/>
                                          </p:val>
                                        </p:tav>
                                      </p:tavLst>
                                    </p:anim>
                                    <p:anim calcmode="lin" valueType="num">
                                      <p:cBhvr>
                                        <p:cTn id="307" dur="800" decel="100000" fill="hold"/>
                                        <p:tgtEl>
                                          <p:spTgt spid="20"/>
                                        </p:tgtEl>
                                        <p:attrNameLst>
                                          <p:attrName>ppt_y</p:attrName>
                                        </p:attrNameLst>
                                      </p:cBhvr>
                                      <p:tavLst>
                                        <p:tav tm="0">
                                          <p:val>
                                            <p:strVal val="#ppt_y-0.4"/>
                                          </p:val>
                                        </p:tav>
                                        <p:tav tm="100000">
                                          <p:val>
                                            <p:strVal val="#ppt_y+0.1"/>
                                          </p:val>
                                        </p:tav>
                                      </p:tavLst>
                                    </p:anim>
                                    <p:anim calcmode="lin" valueType="num">
                                      <p:cBhvr>
                                        <p:cTn id="308"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309"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par>
                                <p:cTn id="310" presetID="30" presetClass="entr" presetSubtype="0" fill="hold" nodeType="withEffect">
                                  <p:stCondLst>
                                    <p:cond delay="0"/>
                                  </p:stCondLst>
                                  <p:childTnLst>
                                    <p:set>
                                      <p:cBhvr>
                                        <p:cTn id="311" dur="1" fill="hold">
                                          <p:stCondLst>
                                            <p:cond delay="0"/>
                                          </p:stCondLst>
                                        </p:cTn>
                                        <p:tgtEl>
                                          <p:spTgt spid="21"/>
                                        </p:tgtEl>
                                        <p:attrNameLst>
                                          <p:attrName>style.visibility</p:attrName>
                                        </p:attrNameLst>
                                      </p:cBhvr>
                                      <p:to>
                                        <p:strVal val="visible"/>
                                      </p:to>
                                    </p:set>
                                    <p:animEffect transition="in" filter="fade">
                                      <p:cBhvr>
                                        <p:cTn id="312" dur="800" decel="100000"/>
                                        <p:tgtEl>
                                          <p:spTgt spid="21"/>
                                        </p:tgtEl>
                                      </p:cBhvr>
                                    </p:animEffect>
                                    <p:anim calcmode="lin" valueType="num">
                                      <p:cBhvr>
                                        <p:cTn id="313" dur="800" decel="100000" fill="hold"/>
                                        <p:tgtEl>
                                          <p:spTgt spid="21"/>
                                        </p:tgtEl>
                                        <p:attrNameLst>
                                          <p:attrName>style.rotation</p:attrName>
                                        </p:attrNameLst>
                                      </p:cBhvr>
                                      <p:tavLst>
                                        <p:tav tm="0">
                                          <p:val>
                                            <p:fltVal val="-90"/>
                                          </p:val>
                                        </p:tav>
                                        <p:tav tm="100000">
                                          <p:val>
                                            <p:fltVal val="0"/>
                                          </p:val>
                                        </p:tav>
                                      </p:tavLst>
                                    </p:anim>
                                    <p:anim calcmode="lin" valueType="num">
                                      <p:cBhvr>
                                        <p:cTn id="314" dur="800" decel="100000" fill="hold"/>
                                        <p:tgtEl>
                                          <p:spTgt spid="21"/>
                                        </p:tgtEl>
                                        <p:attrNameLst>
                                          <p:attrName>ppt_x</p:attrName>
                                        </p:attrNameLst>
                                      </p:cBhvr>
                                      <p:tavLst>
                                        <p:tav tm="0">
                                          <p:val>
                                            <p:strVal val="#ppt_x+0.4"/>
                                          </p:val>
                                        </p:tav>
                                        <p:tav tm="100000">
                                          <p:val>
                                            <p:strVal val="#ppt_x-0.05"/>
                                          </p:val>
                                        </p:tav>
                                      </p:tavLst>
                                    </p:anim>
                                    <p:anim calcmode="lin" valueType="num">
                                      <p:cBhvr>
                                        <p:cTn id="315" dur="800" decel="100000" fill="hold"/>
                                        <p:tgtEl>
                                          <p:spTgt spid="21"/>
                                        </p:tgtEl>
                                        <p:attrNameLst>
                                          <p:attrName>ppt_y</p:attrName>
                                        </p:attrNameLst>
                                      </p:cBhvr>
                                      <p:tavLst>
                                        <p:tav tm="0">
                                          <p:val>
                                            <p:strVal val="#ppt_y-0.4"/>
                                          </p:val>
                                        </p:tav>
                                        <p:tav tm="100000">
                                          <p:val>
                                            <p:strVal val="#ppt_y+0.1"/>
                                          </p:val>
                                        </p:tav>
                                      </p:tavLst>
                                    </p:anim>
                                    <p:anim calcmode="lin" valueType="num">
                                      <p:cBhvr>
                                        <p:cTn id="316"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317"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par>
                                <p:cTn id="318" presetID="30" presetClass="entr" presetSubtype="0" fill="hold" nodeType="withEffect">
                                  <p:stCondLst>
                                    <p:cond delay="0"/>
                                  </p:stCondLst>
                                  <p:childTnLst>
                                    <p:set>
                                      <p:cBhvr>
                                        <p:cTn id="319" dur="1" fill="hold">
                                          <p:stCondLst>
                                            <p:cond delay="0"/>
                                          </p:stCondLst>
                                        </p:cTn>
                                        <p:tgtEl>
                                          <p:spTgt spid="22"/>
                                        </p:tgtEl>
                                        <p:attrNameLst>
                                          <p:attrName>style.visibility</p:attrName>
                                        </p:attrNameLst>
                                      </p:cBhvr>
                                      <p:to>
                                        <p:strVal val="visible"/>
                                      </p:to>
                                    </p:set>
                                    <p:animEffect transition="in" filter="fade">
                                      <p:cBhvr>
                                        <p:cTn id="320" dur="800" decel="100000"/>
                                        <p:tgtEl>
                                          <p:spTgt spid="22"/>
                                        </p:tgtEl>
                                      </p:cBhvr>
                                    </p:animEffect>
                                    <p:anim calcmode="lin" valueType="num">
                                      <p:cBhvr>
                                        <p:cTn id="321" dur="800" decel="100000" fill="hold"/>
                                        <p:tgtEl>
                                          <p:spTgt spid="22"/>
                                        </p:tgtEl>
                                        <p:attrNameLst>
                                          <p:attrName>style.rotation</p:attrName>
                                        </p:attrNameLst>
                                      </p:cBhvr>
                                      <p:tavLst>
                                        <p:tav tm="0">
                                          <p:val>
                                            <p:fltVal val="-90"/>
                                          </p:val>
                                        </p:tav>
                                        <p:tav tm="100000">
                                          <p:val>
                                            <p:fltVal val="0"/>
                                          </p:val>
                                        </p:tav>
                                      </p:tavLst>
                                    </p:anim>
                                    <p:anim calcmode="lin" valueType="num">
                                      <p:cBhvr>
                                        <p:cTn id="322" dur="800" decel="100000" fill="hold"/>
                                        <p:tgtEl>
                                          <p:spTgt spid="22"/>
                                        </p:tgtEl>
                                        <p:attrNameLst>
                                          <p:attrName>ppt_x</p:attrName>
                                        </p:attrNameLst>
                                      </p:cBhvr>
                                      <p:tavLst>
                                        <p:tav tm="0">
                                          <p:val>
                                            <p:strVal val="#ppt_x+0.4"/>
                                          </p:val>
                                        </p:tav>
                                        <p:tav tm="100000">
                                          <p:val>
                                            <p:strVal val="#ppt_x-0.05"/>
                                          </p:val>
                                        </p:tav>
                                      </p:tavLst>
                                    </p:anim>
                                    <p:anim calcmode="lin" valueType="num">
                                      <p:cBhvr>
                                        <p:cTn id="323" dur="800" decel="100000" fill="hold"/>
                                        <p:tgtEl>
                                          <p:spTgt spid="22"/>
                                        </p:tgtEl>
                                        <p:attrNameLst>
                                          <p:attrName>ppt_y</p:attrName>
                                        </p:attrNameLst>
                                      </p:cBhvr>
                                      <p:tavLst>
                                        <p:tav tm="0">
                                          <p:val>
                                            <p:strVal val="#ppt_y-0.4"/>
                                          </p:val>
                                        </p:tav>
                                        <p:tav tm="100000">
                                          <p:val>
                                            <p:strVal val="#ppt_y+0.1"/>
                                          </p:val>
                                        </p:tav>
                                      </p:tavLst>
                                    </p:anim>
                                    <p:anim calcmode="lin" valueType="num">
                                      <p:cBhvr>
                                        <p:cTn id="324"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325"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par>
                                <p:cTn id="326" presetID="30" presetClass="entr" presetSubtype="0" fill="hold" nodeType="withEffect">
                                  <p:stCondLst>
                                    <p:cond delay="0"/>
                                  </p:stCondLst>
                                  <p:childTnLst>
                                    <p:set>
                                      <p:cBhvr>
                                        <p:cTn id="327" dur="1" fill="hold">
                                          <p:stCondLst>
                                            <p:cond delay="0"/>
                                          </p:stCondLst>
                                        </p:cTn>
                                        <p:tgtEl>
                                          <p:spTgt spid="23"/>
                                        </p:tgtEl>
                                        <p:attrNameLst>
                                          <p:attrName>style.visibility</p:attrName>
                                        </p:attrNameLst>
                                      </p:cBhvr>
                                      <p:to>
                                        <p:strVal val="visible"/>
                                      </p:to>
                                    </p:set>
                                    <p:animEffect transition="in" filter="fade">
                                      <p:cBhvr>
                                        <p:cTn id="328" dur="800" decel="100000"/>
                                        <p:tgtEl>
                                          <p:spTgt spid="23"/>
                                        </p:tgtEl>
                                      </p:cBhvr>
                                    </p:animEffect>
                                    <p:anim calcmode="lin" valueType="num">
                                      <p:cBhvr>
                                        <p:cTn id="329" dur="800" decel="100000" fill="hold"/>
                                        <p:tgtEl>
                                          <p:spTgt spid="23"/>
                                        </p:tgtEl>
                                        <p:attrNameLst>
                                          <p:attrName>style.rotation</p:attrName>
                                        </p:attrNameLst>
                                      </p:cBhvr>
                                      <p:tavLst>
                                        <p:tav tm="0">
                                          <p:val>
                                            <p:fltVal val="-90"/>
                                          </p:val>
                                        </p:tav>
                                        <p:tav tm="100000">
                                          <p:val>
                                            <p:fltVal val="0"/>
                                          </p:val>
                                        </p:tav>
                                      </p:tavLst>
                                    </p:anim>
                                    <p:anim calcmode="lin" valueType="num">
                                      <p:cBhvr>
                                        <p:cTn id="330" dur="800" decel="100000" fill="hold"/>
                                        <p:tgtEl>
                                          <p:spTgt spid="23"/>
                                        </p:tgtEl>
                                        <p:attrNameLst>
                                          <p:attrName>ppt_x</p:attrName>
                                        </p:attrNameLst>
                                      </p:cBhvr>
                                      <p:tavLst>
                                        <p:tav tm="0">
                                          <p:val>
                                            <p:strVal val="#ppt_x+0.4"/>
                                          </p:val>
                                        </p:tav>
                                        <p:tav tm="100000">
                                          <p:val>
                                            <p:strVal val="#ppt_x-0.05"/>
                                          </p:val>
                                        </p:tav>
                                      </p:tavLst>
                                    </p:anim>
                                    <p:anim calcmode="lin" valueType="num">
                                      <p:cBhvr>
                                        <p:cTn id="331" dur="800" decel="100000" fill="hold"/>
                                        <p:tgtEl>
                                          <p:spTgt spid="23"/>
                                        </p:tgtEl>
                                        <p:attrNameLst>
                                          <p:attrName>ppt_y</p:attrName>
                                        </p:attrNameLst>
                                      </p:cBhvr>
                                      <p:tavLst>
                                        <p:tav tm="0">
                                          <p:val>
                                            <p:strVal val="#ppt_y-0.4"/>
                                          </p:val>
                                        </p:tav>
                                        <p:tav tm="100000">
                                          <p:val>
                                            <p:strVal val="#ppt_y+0.1"/>
                                          </p:val>
                                        </p:tav>
                                      </p:tavLst>
                                    </p:anim>
                                    <p:anim calcmode="lin" valueType="num">
                                      <p:cBhvr>
                                        <p:cTn id="332" dur="200" accel="100000" fill="hold">
                                          <p:stCondLst>
                                            <p:cond delay="800"/>
                                          </p:stCondLst>
                                        </p:cTn>
                                        <p:tgtEl>
                                          <p:spTgt spid="23"/>
                                        </p:tgtEl>
                                        <p:attrNameLst>
                                          <p:attrName>ppt_x</p:attrName>
                                        </p:attrNameLst>
                                      </p:cBhvr>
                                      <p:tavLst>
                                        <p:tav tm="0">
                                          <p:val>
                                            <p:strVal val="#ppt_x-0.05"/>
                                          </p:val>
                                        </p:tav>
                                        <p:tav tm="100000">
                                          <p:val>
                                            <p:strVal val="#ppt_x"/>
                                          </p:val>
                                        </p:tav>
                                      </p:tavLst>
                                    </p:anim>
                                    <p:anim calcmode="lin" valueType="num">
                                      <p:cBhvr>
                                        <p:cTn id="333" dur="200" accel="100000" fill="hold">
                                          <p:stCondLst>
                                            <p:cond delay="800"/>
                                          </p:stCondLst>
                                        </p:cTn>
                                        <p:tgtEl>
                                          <p:spTgt spid="23"/>
                                        </p:tgtEl>
                                        <p:attrNameLst>
                                          <p:attrName>ppt_y</p:attrName>
                                        </p:attrNameLst>
                                      </p:cBhvr>
                                      <p:tavLst>
                                        <p:tav tm="0">
                                          <p:val>
                                            <p:strVal val="#ppt_y+0.1"/>
                                          </p:val>
                                        </p:tav>
                                        <p:tav tm="100000">
                                          <p:val>
                                            <p:strVal val="#ppt_y"/>
                                          </p:val>
                                        </p:tav>
                                      </p:tavLst>
                                    </p:anim>
                                  </p:childTnLst>
                                </p:cTn>
                              </p:par>
                              <p:par>
                                <p:cTn id="334" presetID="30" presetClass="entr" presetSubtype="0" fill="hold" nodeType="withEffect">
                                  <p:stCondLst>
                                    <p:cond delay="0"/>
                                  </p:stCondLst>
                                  <p:childTnLst>
                                    <p:set>
                                      <p:cBhvr>
                                        <p:cTn id="335" dur="1" fill="hold">
                                          <p:stCondLst>
                                            <p:cond delay="0"/>
                                          </p:stCondLst>
                                        </p:cTn>
                                        <p:tgtEl>
                                          <p:spTgt spid="24"/>
                                        </p:tgtEl>
                                        <p:attrNameLst>
                                          <p:attrName>style.visibility</p:attrName>
                                        </p:attrNameLst>
                                      </p:cBhvr>
                                      <p:to>
                                        <p:strVal val="visible"/>
                                      </p:to>
                                    </p:set>
                                    <p:animEffect transition="in" filter="fade">
                                      <p:cBhvr>
                                        <p:cTn id="336" dur="800" decel="100000"/>
                                        <p:tgtEl>
                                          <p:spTgt spid="24"/>
                                        </p:tgtEl>
                                      </p:cBhvr>
                                    </p:animEffect>
                                    <p:anim calcmode="lin" valueType="num">
                                      <p:cBhvr>
                                        <p:cTn id="337" dur="800" decel="100000" fill="hold"/>
                                        <p:tgtEl>
                                          <p:spTgt spid="24"/>
                                        </p:tgtEl>
                                        <p:attrNameLst>
                                          <p:attrName>style.rotation</p:attrName>
                                        </p:attrNameLst>
                                      </p:cBhvr>
                                      <p:tavLst>
                                        <p:tav tm="0">
                                          <p:val>
                                            <p:fltVal val="-90"/>
                                          </p:val>
                                        </p:tav>
                                        <p:tav tm="100000">
                                          <p:val>
                                            <p:fltVal val="0"/>
                                          </p:val>
                                        </p:tav>
                                      </p:tavLst>
                                    </p:anim>
                                    <p:anim calcmode="lin" valueType="num">
                                      <p:cBhvr>
                                        <p:cTn id="338" dur="800" decel="100000" fill="hold"/>
                                        <p:tgtEl>
                                          <p:spTgt spid="24"/>
                                        </p:tgtEl>
                                        <p:attrNameLst>
                                          <p:attrName>ppt_x</p:attrName>
                                        </p:attrNameLst>
                                      </p:cBhvr>
                                      <p:tavLst>
                                        <p:tav tm="0">
                                          <p:val>
                                            <p:strVal val="#ppt_x+0.4"/>
                                          </p:val>
                                        </p:tav>
                                        <p:tav tm="100000">
                                          <p:val>
                                            <p:strVal val="#ppt_x-0.05"/>
                                          </p:val>
                                        </p:tav>
                                      </p:tavLst>
                                    </p:anim>
                                    <p:anim calcmode="lin" valueType="num">
                                      <p:cBhvr>
                                        <p:cTn id="339" dur="800" decel="100000" fill="hold"/>
                                        <p:tgtEl>
                                          <p:spTgt spid="24"/>
                                        </p:tgtEl>
                                        <p:attrNameLst>
                                          <p:attrName>ppt_y</p:attrName>
                                        </p:attrNameLst>
                                      </p:cBhvr>
                                      <p:tavLst>
                                        <p:tav tm="0">
                                          <p:val>
                                            <p:strVal val="#ppt_y-0.4"/>
                                          </p:val>
                                        </p:tav>
                                        <p:tav tm="100000">
                                          <p:val>
                                            <p:strVal val="#ppt_y+0.1"/>
                                          </p:val>
                                        </p:tav>
                                      </p:tavLst>
                                    </p:anim>
                                    <p:anim calcmode="lin" valueType="num">
                                      <p:cBhvr>
                                        <p:cTn id="340" dur="200" accel="100000" fill="hold">
                                          <p:stCondLst>
                                            <p:cond delay="800"/>
                                          </p:stCondLst>
                                        </p:cTn>
                                        <p:tgtEl>
                                          <p:spTgt spid="24"/>
                                        </p:tgtEl>
                                        <p:attrNameLst>
                                          <p:attrName>ppt_x</p:attrName>
                                        </p:attrNameLst>
                                      </p:cBhvr>
                                      <p:tavLst>
                                        <p:tav tm="0">
                                          <p:val>
                                            <p:strVal val="#ppt_x-0.05"/>
                                          </p:val>
                                        </p:tav>
                                        <p:tav tm="100000">
                                          <p:val>
                                            <p:strVal val="#ppt_x"/>
                                          </p:val>
                                        </p:tav>
                                      </p:tavLst>
                                    </p:anim>
                                    <p:anim calcmode="lin" valueType="num">
                                      <p:cBhvr>
                                        <p:cTn id="341" dur="200" accel="100000" fill="hold">
                                          <p:stCondLst>
                                            <p:cond delay="800"/>
                                          </p:stCondLst>
                                        </p:cTn>
                                        <p:tgtEl>
                                          <p:spTgt spid="24"/>
                                        </p:tgtEl>
                                        <p:attrNameLst>
                                          <p:attrName>ppt_y</p:attrName>
                                        </p:attrNameLst>
                                      </p:cBhvr>
                                      <p:tavLst>
                                        <p:tav tm="0">
                                          <p:val>
                                            <p:strVal val="#ppt_y+0.1"/>
                                          </p:val>
                                        </p:tav>
                                        <p:tav tm="100000">
                                          <p:val>
                                            <p:strVal val="#ppt_y"/>
                                          </p:val>
                                        </p:tav>
                                      </p:tavLst>
                                    </p:anim>
                                  </p:childTnLst>
                                </p:cTn>
                              </p:par>
                              <p:par>
                                <p:cTn id="342" presetID="30" presetClass="entr" presetSubtype="0" fill="hold" nodeType="withEffect">
                                  <p:stCondLst>
                                    <p:cond delay="0"/>
                                  </p:stCondLst>
                                  <p:childTnLst>
                                    <p:set>
                                      <p:cBhvr>
                                        <p:cTn id="343" dur="1" fill="hold">
                                          <p:stCondLst>
                                            <p:cond delay="0"/>
                                          </p:stCondLst>
                                        </p:cTn>
                                        <p:tgtEl>
                                          <p:spTgt spid="25"/>
                                        </p:tgtEl>
                                        <p:attrNameLst>
                                          <p:attrName>style.visibility</p:attrName>
                                        </p:attrNameLst>
                                      </p:cBhvr>
                                      <p:to>
                                        <p:strVal val="visible"/>
                                      </p:to>
                                    </p:set>
                                    <p:animEffect transition="in" filter="fade">
                                      <p:cBhvr>
                                        <p:cTn id="344" dur="800" decel="100000"/>
                                        <p:tgtEl>
                                          <p:spTgt spid="25"/>
                                        </p:tgtEl>
                                      </p:cBhvr>
                                    </p:animEffect>
                                    <p:anim calcmode="lin" valueType="num">
                                      <p:cBhvr>
                                        <p:cTn id="345" dur="800" decel="100000" fill="hold"/>
                                        <p:tgtEl>
                                          <p:spTgt spid="25"/>
                                        </p:tgtEl>
                                        <p:attrNameLst>
                                          <p:attrName>style.rotation</p:attrName>
                                        </p:attrNameLst>
                                      </p:cBhvr>
                                      <p:tavLst>
                                        <p:tav tm="0">
                                          <p:val>
                                            <p:fltVal val="-90"/>
                                          </p:val>
                                        </p:tav>
                                        <p:tav tm="100000">
                                          <p:val>
                                            <p:fltVal val="0"/>
                                          </p:val>
                                        </p:tav>
                                      </p:tavLst>
                                    </p:anim>
                                    <p:anim calcmode="lin" valueType="num">
                                      <p:cBhvr>
                                        <p:cTn id="346" dur="800" decel="100000" fill="hold"/>
                                        <p:tgtEl>
                                          <p:spTgt spid="25"/>
                                        </p:tgtEl>
                                        <p:attrNameLst>
                                          <p:attrName>ppt_x</p:attrName>
                                        </p:attrNameLst>
                                      </p:cBhvr>
                                      <p:tavLst>
                                        <p:tav tm="0">
                                          <p:val>
                                            <p:strVal val="#ppt_x+0.4"/>
                                          </p:val>
                                        </p:tav>
                                        <p:tav tm="100000">
                                          <p:val>
                                            <p:strVal val="#ppt_x-0.05"/>
                                          </p:val>
                                        </p:tav>
                                      </p:tavLst>
                                    </p:anim>
                                    <p:anim calcmode="lin" valueType="num">
                                      <p:cBhvr>
                                        <p:cTn id="347" dur="800" decel="100000" fill="hold"/>
                                        <p:tgtEl>
                                          <p:spTgt spid="25"/>
                                        </p:tgtEl>
                                        <p:attrNameLst>
                                          <p:attrName>ppt_y</p:attrName>
                                        </p:attrNameLst>
                                      </p:cBhvr>
                                      <p:tavLst>
                                        <p:tav tm="0">
                                          <p:val>
                                            <p:strVal val="#ppt_y-0.4"/>
                                          </p:val>
                                        </p:tav>
                                        <p:tav tm="100000">
                                          <p:val>
                                            <p:strVal val="#ppt_y+0.1"/>
                                          </p:val>
                                        </p:tav>
                                      </p:tavLst>
                                    </p:anim>
                                    <p:anim calcmode="lin" valueType="num">
                                      <p:cBhvr>
                                        <p:cTn id="348"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349"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par>
                                <p:cTn id="350" presetID="30" presetClass="entr" presetSubtype="0" fill="hold" nodeType="withEffect">
                                  <p:stCondLst>
                                    <p:cond delay="0"/>
                                  </p:stCondLst>
                                  <p:childTnLst>
                                    <p:set>
                                      <p:cBhvr>
                                        <p:cTn id="351" dur="1" fill="hold">
                                          <p:stCondLst>
                                            <p:cond delay="0"/>
                                          </p:stCondLst>
                                        </p:cTn>
                                        <p:tgtEl>
                                          <p:spTgt spid="26"/>
                                        </p:tgtEl>
                                        <p:attrNameLst>
                                          <p:attrName>style.visibility</p:attrName>
                                        </p:attrNameLst>
                                      </p:cBhvr>
                                      <p:to>
                                        <p:strVal val="visible"/>
                                      </p:to>
                                    </p:set>
                                    <p:animEffect transition="in" filter="fade">
                                      <p:cBhvr>
                                        <p:cTn id="352" dur="800" decel="100000"/>
                                        <p:tgtEl>
                                          <p:spTgt spid="26"/>
                                        </p:tgtEl>
                                      </p:cBhvr>
                                    </p:animEffect>
                                    <p:anim calcmode="lin" valueType="num">
                                      <p:cBhvr>
                                        <p:cTn id="353" dur="800" decel="100000" fill="hold"/>
                                        <p:tgtEl>
                                          <p:spTgt spid="26"/>
                                        </p:tgtEl>
                                        <p:attrNameLst>
                                          <p:attrName>style.rotation</p:attrName>
                                        </p:attrNameLst>
                                      </p:cBhvr>
                                      <p:tavLst>
                                        <p:tav tm="0">
                                          <p:val>
                                            <p:fltVal val="-90"/>
                                          </p:val>
                                        </p:tav>
                                        <p:tav tm="100000">
                                          <p:val>
                                            <p:fltVal val="0"/>
                                          </p:val>
                                        </p:tav>
                                      </p:tavLst>
                                    </p:anim>
                                    <p:anim calcmode="lin" valueType="num">
                                      <p:cBhvr>
                                        <p:cTn id="354" dur="800" decel="100000" fill="hold"/>
                                        <p:tgtEl>
                                          <p:spTgt spid="26"/>
                                        </p:tgtEl>
                                        <p:attrNameLst>
                                          <p:attrName>ppt_x</p:attrName>
                                        </p:attrNameLst>
                                      </p:cBhvr>
                                      <p:tavLst>
                                        <p:tav tm="0">
                                          <p:val>
                                            <p:strVal val="#ppt_x+0.4"/>
                                          </p:val>
                                        </p:tav>
                                        <p:tav tm="100000">
                                          <p:val>
                                            <p:strVal val="#ppt_x-0.05"/>
                                          </p:val>
                                        </p:tav>
                                      </p:tavLst>
                                    </p:anim>
                                    <p:anim calcmode="lin" valueType="num">
                                      <p:cBhvr>
                                        <p:cTn id="355" dur="800" decel="100000" fill="hold"/>
                                        <p:tgtEl>
                                          <p:spTgt spid="26"/>
                                        </p:tgtEl>
                                        <p:attrNameLst>
                                          <p:attrName>ppt_y</p:attrName>
                                        </p:attrNameLst>
                                      </p:cBhvr>
                                      <p:tavLst>
                                        <p:tav tm="0">
                                          <p:val>
                                            <p:strVal val="#ppt_y-0.4"/>
                                          </p:val>
                                        </p:tav>
                                        <p:tav tm="100000">
                                          <p:val>
                                            <p:strVal val="#ppt_y+0.1"/>
                                          </p:val>
                                        </p:tav>
                                      </p:tavLst>
                                    </p:anim>
                                    <p:anim calcmode="lin" valueType="num">
                                      <p:cBhvr>
                                        <p:cTn id="356"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357"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358" presetID="30" presetClass="entr" presetSubtype="0" fill="hold" nodeType="withEffect">
                                  <p:stCondLst>
                                    <p:cond delay="0"/>
                                  </p:stCondLst>
                                  <p:childTnLst>
                                    <p:set>
                                      <p:cBhvr>
                                        <p:cTn id="359" dur="1" fill="hold">
                                          <p:stCondLst>
                                            <p:cond delay="0"/>
                                          </p:stCondLst>
                                        </p:cTn>
                                        <p:tgtEl>
                                          <p:spTgt spid="27"/>
                                        </p:tgtEl>
                                        <p:attrNameLst>
                                          <p:attrName>style.visibility</p:attrName>
                                        </p:attrNameLst>
                                      </p:cBhvr>
                                      <p:to>
                                        <p:strVal val="visible"/>
                                      </p:to>
                                    </p:set>
                                    <p:animEffect transition="in" filter="fade">
                                      <p:cBhvr>
                                        <p:cTn id="360" dur="800" decel="100000"/>
                                        <p:tgtEl>
                                          <p:spTgt spid="27"/>
                                        </p:tgtEl>
                                      </p:cBhvr>
                                    </p:animEffect>
                                    <p:anim calcmode="lin" valueType="num">
                                      <p:cBhvr>
                                        <p:cTn id="361" dur="800" decel="100000" fill="hold"/>
                                        <p:tgtEl>
                                          <p:spTgt spid="27"/>
                                        </p:tgtEl>
                                        <p:attrNameLst>
                                          <p:attrName>style.rotation</p:attrName>
                                        </p:attrNameLst>
                                      </p:cBhvr>
                                      <p:tavLst>
                                        <p:tav tm="0">
                                          <p:val>
                                            <p:fltVal val="-90"/>
                                          </p:val>
                                        </p:tav>
                                        <p:tav tm="100000">
                                          <p:val>
                                            <p:fltVal val="0"/>
                                          </p:val>
                                        </p:tav>
                                      </p:tavLst>
                                    </p:anim>
                                    <p:anim calcmode="lin" valueType="num">
                                      <p:cBhvr>
                                        <p:cTn id="362" dur="800" decel="100000" fill="hold"/>
                                        <p:tgtEl>
                                          <p:spTgt spid="27"/>
                                        </p:tgtEl>
                                        <p:attrNameLst>
                                          <p:attrName>ppt_x</p:attrName>
                                        </p:attrNameLst>
                                      </p:cBhvr>
                                      <p:tavLst>
                                        <p:tav tm="0">
                                          <p:val>
                                            <p:strVal val="#ppt_x+0.4"/>
                                          </p:val>
                                        </p:tav>
                                        <p:tav tm="100000">
                                          <p:val>
                                            <p:strVal val="#ppt_x-0.05"/>
                                          </p:val>
                                        </p:tav>
                                      </p:tavLst>
                                    </p:anim>
                                    <p:anim calcmode="lin" valueType="num">
                                      <p:cBhvr>
                                        <p:cTn id="363" dur="800" decel="100000" fill="hold"/>
                                        <p:tgtEl>
                                          <p:spTgt spid="27"/>
                                        </p:tgtEl>
                                        <p:attrNameLst>
                                          <p:attrName>ppt_y</p:attrName>
                                        </p:attrNameLst>
                                      </p:cBhvr>
                                      <p:tavLst>
                                        <p:tav tm="0">
                                          <p:val>
                                            <p:strVal val="#ppt_y-0.4"/>
                                          </p:val>
                                        </p:tav>
                                        <p:tav tm="100000">
                                          <p:val>
                                            <p:strVal val="#ppt_y+0.1"/>
                                          </p:val>
                                        </p:tav>
                                      </p:tavLst>
                                    </p:anim>
                                    <p:anim calcmode="lin" valueType="num">
                                      <p:cBhvr>
                                        <p:cTn id="364"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365"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par>
                                <p:cTn id="366" presetID="30" presetClass="entr" presetSubtype="0" fill="hold" nodeType="withEffect">
                                  <p:stCondLst>
                                    <p:cond delay="0"/>
                                  </p:stCondLst>
                                  <p:childTnLst>
                                    <p:set>
                                      <p:cBhvr>
                                        <p:cTn id="367" dur="1" fill="hold">
                                          <p:stCondLst>
                                            <p:cond delay="0"/>
                                          </p:stCondLst>
                                        </p:cTn>
                                        <p:tgtEl>
                                          <p:spTgt spid="28"/>
                                        </p:tgtEl>
                                        <p:attrNameLst>
                                          <p:attrName>style.visibility</p:attrName>
                                        </p:attrNameLst>
                                      </p:cBhvr>
                                      <p:to>
                                        <p:strVal val="visible"/>
                                      </p:to>
                                    </p:set>
                                    <p:animEffect transition="in" filter="fade">
                                      <p:cBhvr>
                                        <p:cTn id="368" dur="800" decel="100000"/>
                                        <p:tgtEl>
                                          <p:spTgt spid="28"/>
                                        </p:tgtEl>
                                      </p:cBhvr>
                                    </p:animEffect>
                                    <p:anim calcmode="lin" valueType="num">
                                      <p:cBhvr>
                                        <p:cTn id="369" dur="800" decel="100000" fill="hold"/>
                                        <p:tgtEl>
                                          <p:spTgt spid="28"/>
                                        </p:tgtEl>
                                        <p:attrNameLst>
                                          <p:attrName>style.rotation</p:attrName>
                                        </p:attrNameLst>
                                      </p:cBhvr>
                                      <p:tavLst>
                                        <p:tav tm="0">
                                          <p:val>
                                            <p:fltVal val="-90"/>
                                          </p:val>
                                        </p:tav>
                                        <p:tav tm="100000">
                                          <p:val>
                                            <p:fltVal val="0"/>
                                          </p:val>
                                        </p:tav>
                                      </p:tavLst>
                                    </p:anim>
                                    <p:anim calcmode="lin" valueType="num">
                                      <p:cBhvr>
                                        <p:cTn id="370" dur="800" decel="100000" fill="hold"/>
                                        <p:tgtEl>
                                          <p:spTgt spid="28"/>
                                        </p:tgtEl>
                                        <p:attrNameLst>
                                          <p:attrName>ppt_x</p:attrName>
                                        </p:attrNameLst>
                                      </p:cBhvr>
                                      <p:tavLst>
                                        <p:tav tm="0">
                                          <p:val>
                                            <p:strVal val="#ppt_x+0.4"/>
                                          </p:val>
                                        </p:tav>
                                        <p:tav tm="100000">
                                          <p:val>
                                            <p:strVal val="#ppt_x-0.05"/>
                                          </p:val>
                                        </p:tav>
                                      </p:tavLst>
                                    </p:anim>
                                    <p:anim calcmode="lin" valueType="num">
                                      <p:cBhvr>
                                        <p:cTn id="371" dur="800" decel="100000" fill="hold"/>
                                        <p:tgtEl>
                                          <p:spTgt spid="28"/>
                                        </p:tgtEl>
                                        <p:attrNameLst>
                                          <p:attrName>ppt_y</p:attrName>
                                        </p:attrNameLst>
                                      </p:cBhvr>
                                      <p:tavLst>
                                        <p:tav tm="0">
                                          <p:val>
                                            <p:strVal val="#ppt_y-0.4"/>
                                          </p:val>
                                        </p:tav>
                                        <p:tav tm="100000">
                                          <p:val>
                                            <p:strVal val="#ppt_y+0.1"/>
                                          </p:val>
                                        </p:tav>
                                      </p:tavLst>
                                    </p:anim>
                                    <p:anim calcmode="lin" valueType="num">
                                      <p:cBhvr>
                                        <p:cTn id="372"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373"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par>
                                <p:cTn id="374" presetID="30" presetClass="entr" presetSubtype="0" fill="hold" nodeType="withEffect">
                                  <p:stCondLst>
                                    <p:cond delay="0"/>
                                  </p:stCondLst>
                                  <p:childTnLst>
                                    <p:set>
                                      <p:cBhvr>
                                        <p:cTn id="375" dur="1" fill="hold">
                                          <p:stCondLst>
                                            <p:cond delay="0"/>
                                          </p:stCondLst>
                                        </p:cTn>
                                        <p:tgtEl>
                                          <p:spTgt spid="29"/>
                                        </p:tgtEl>
                                        <p:attrNameLst>
                                          <p:attrName>style.visibility</p:attrName>
                                        </p:attrNameLst>
                                      </p:cBhvr>
                                      <p:to>
                                        <p:strVal val="visible"/>
                                      </p:to>
                                    </p:set>
                                    <p:animEffect transition="in" filter="fade">
                                      <p:cBhvr>
                                        <p:cTn id="376" dur="800" decel="100000"/>
                                        <p:tgtEl>
                                          <p:spTgt spid="29"/>
                                        </p:tgtEl>
                                      </p:cBhvr>
                                    </p:animEffect>
                                    <p:anim calcmode="lin" valueType="num">
                                      <p:cBhvr>
                                        <p:cTn id="377" dur="800" decel="100000" fill="hold"/>
                                        <p:tgtEl>
                                          <p:spTgt spid="29"/>
                                        </p:tgtEl>
                                        <p:attrNameLst>
                                          <p:attrName>style.rotation</p:attrName>
                                        </p:attrNameLst>
                                      </p:cBhvr>
                                      <p:tavLst>
                                        <p:tav tm="0">
                                          <p:val>
                                            <p:fltVal val="-90"/>
                                          </p:val>
                                        </p:tav>
                                        <p:tav tm="100000">
                                          <p:val>
                                            <p:fltVal val="0"/>
                                          </p:val>
                                        </p:tav>
                                      </p:tavLst>
                                    </p:anim>
                                    <p:anim calcmode="lin" valueType="num">
                                      <p:cBhvr>
                                        <p:cTn id="378" dur="800" decel="100000" fill="hold"/>
                                        <p:tgtEl>
                                          <p:spTgt spid="29"/>
                                        </p:tgtEl>
                                        <p:attrNameLst>
                                          <p:attrName>ppt_x</p:attrName>
                                        </p:attrNameLst>
                                      </p:cBhvr>
                                      <p:tavLst>
                                        <p:tav tm="0">
                                          <p:val>
                                            <p:strVal val="#ppt_x+0.4"/>
                                          </p:val>
                                        </p:tav>
                                        <p:tav tm="100000">
                                          <p:val>
                                            <p:strVal val="#ppt_x-0.05"/>
                                          </p:val>
                                        </p:tav>
                                      </p:tavLst>
                                    </p:anim>
                                    <p:anim calcmode="lin" valueType="num">
                                      <p:cBhvr>
                                        <p:cTn id="379" dur="800" decel="100000" fill="hold"/>
                                        <p:tgtEl>
                                          <p:spTgt spid="29"/>
                                        </p:tgtEl>
                                        <p:attrNameLst>
                                          <p:attrName>ppt_y</p:attrName>
                                        </p:attrNameLst>
                                      </p:cBhvr>
                                      <p:tavLst>
                                        <p:tav tm="0">
                                          <p:val>
                                            <p:strVal val="#ppt_y-0.4"/>
                                          </p:val>
                                        </p:tav>
                                        <p:tav tm="100000">
                                          <p:val>
                                            <p:strVal val="#ppt_y+0.1"/>
                                          </p:val>
                                        </p:tav>
                                      </p:tavLst>
                                    </p:anim>
                                    <p:anim calcmode="lin" valueType="num">
                                      <p:cBhvr>
                                        <p:cTn id="380"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381"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382" presetID="30" presetClass="entr" presetSubtype="0" fill="hold" nodeType="withEffect">
                                  <p:stCondLst>
                                    <p:cond delay="0"/>
                                  </p:stCondLst>
                                  <p:childTnLst>
                                    <p:set>
                                      <p:cBhvr>
                                        <p:cTn id="383" dur="1" fill="hold">
                                          <p:stCondLst>
                                            <p:cond delay="0"/>
                                          </p:stCondLst>
                                        </p:cTn>
                                        <p:tgtEl>
                                          <p:spTgt spid="30"/>
                                        </p:tgtEl>
                                        <p:attrNameLst>
                                          <p:attrName>style.visibility</p:attrName>
                                        </p:attrNameLst>
                                      </p:cBhvr>
                                      <p:to>
                                        <p:strVal val="visible"/>
                                      </p:to>
                                    </p:set>
                                    <p:animEffect transition="in" filter="fade">
                                      <p:cBhvr>
                                        <p:cTn id="384" dur="800" decel="100000"/>
                                        <p:tgtEl>
                                          <p:spTgt spid="30"/>
                                        </p:tgtEl>
                                      </p:cBhvr>
                                    </p:animEffect>
                                    <p:anim calcmode="lin" valueType="num">
                                      <p:cBhvr>
                                        <p:cTn id="385" dur="800" decel="100000" fill="hold"/>
                                        <p:tgtEl>
                                          <p:spTgt spid="30"/>
                                        </p:tgtEl>
                                        <p:attrNameLst>
                                          <p:attrName>style.rotation</p:attrName>
                                        </p:attrNameLst>
                                      </p:cBhvr>
                                      <p:tavLst>
                                        <p:tav tm="0">
                                          <p:val>
                                            <p:fltVal val="-90"/>
                                          </p:val>
                                        </p:tav>
                                        <p:tav tm="100000">
                                          <p:val>
                                            <p:fltVal val="0"/>
                                          </p:val>
                                        </p:tav>
                                      </p:tavLst>
                                    </p:anim>
                                    <p:anim calcmode="lin" valueType="num">
                                      <p:cBhvr>
                                        <p:cTn id="386" dur="800" decel="100000" fill="hold"/>
                                        <p:tgtEl>
                                          <p:spTgt spid="30"/>
                                        </p:tgtEl>
                                        <p:attrNameLst>
                                          <p:attrName>ppt_x</p:attrName>
                                        </p:attrNameLst>
                                      </p:cBhvr>
                                      <p:tavLst>
                                        <p:tav tm="0">
                                          <p:val>
                                            <p:strVal val="#ppt_x+0.4"/>
                                          </p:val>
                                        </p:tav>
                                        <p:tav tm="100000">
                                          <p:val>
                                            <p:strVal val="#ppt_x-0.05"/>
                                          </p:val>
                                        </p:tav>
                                      </p:tavLst>
                                    </p:anim>
                                    <p:anim calcmode="lin" valueType="num">
                                      <p:cBhvr>
                                        <p:cTn id="387" dur="800" decel="100000" fill="hold"/>
                                        <p:tgtEl>
                                          <p:spTgt spid="30"/>
                                        </p:tgtEl>
                                        <p:attrNameLst>
                                          <p:attrName>ppt_y</p:attrName>
                                        </p:attrNameLst>
                                      </p:cBhvr>
                                      <p:tavLst>
                                        <p:tav tm="0">
                                          <p:val>
                                            <p:strVal val="#ppt_y-0.4"/>
                                          </p:val>
                                        </p:tav>
                                        <p:tav tm="100000">
                                          <p:val>
                                            <p:strVal val="#ppt_y+0.1"/>
                                          </p:val>
                                        </p:tav>
                                      </p:tavLst>
                                    </p:anim>
                                    <p:anim calcmode="lin" valueType="num">
                                      <p:cBhvr>
                                        <p:cTn id="388" dur="200" accel="100000" fill="hold">
                                          <p:stCondLst>
                                            <p:cond delay="800"/>
                                          </p:stCondLst>
                                        </p:cTn>
                                        <p:tgtEl>
                                          <p:spTgt spid="30"/>
                                        </p:tgtEl>
                                        <p:attrNameLst>
                                          <p:attrName>ppt_x</p:attrName>
                                        </p:attrNameLst>
                                      </p:cBhvr>
                                      <p:tavLst>
                                        <p:tav tm="0">
                                          <p:val>
                                            <p:strVal val="#ppt_x-0.05"/>
                                          </p:val>
                                        </p:tav>
                                        <p:tav tm="100000">
                                          <p:val>
                                            <p:strVal val="#ppt_x"/>
                                          </p:val>
                                        </p:tav>
                                      </p:tavLst>
                                    </p:anim>
                                    <p:anim calcmode="lin" valueType="num">
                                      <p:cBhvr>
                                        <p:cTn id="389" dur="200" accel="100000" fill="hold">
                                          <p:stCondLst>
                                            <p:cond delay="800"/>
                                          </p:stCondLst>
                                        </p:cTn>
                                        <p:tgtEl>
                                          <p:spTgt spid="30"/>
                                        </p:tgtEl>
                                        <p:attrNameLst>
                                          <p:attrName>ppt_y</p:attrName>
                                        </p:attrNameLst>
                                      </p:cBhvr>
                                      <p:tavLst>
                                        <p:tav tm="0">
                                          <p:val>
                                            <p:strVal val="#ppt_y+0.1"/>
                                          </p:val>
                                        </p:tav>
                                        <p:tav tm="100000">
                                          <p:val>
                                            <p:strVal val="#ppt_y"/>
                                          </p:val>
                                        </p:tav>
                                      </p:tavLst>
                                    </p:anim>
                                  </p:childTnLst>
                                </p:cTn>
                              </p:par>
                              <p:par>
                                <p:cTn id="390" presetID="30" presetClass="entr" presetSubtype="0" fill="hold" nodeType="withEffect">
                                  <p:stCondLst>
                                    <p:cond delay="0"/>
                                  </p:stCondLst>
                                  <p:childTnLst>
                                    <p:set>
                                      <p:cBhvr>
                                        <p:cTn id="391" dur="1" fill="hold">
                                          <p:stCondLst>
                                            <p:cond delay="0"/>
                                          </p:stCondLst>
                                        </p:cTn>
                                        <p:tgtEl>
                                          <p:spTgt spid="31"/>
                                        </p:tgtEl>
                                        <p:attrNameLst>
                                          <p:attrName>style.visibility</p:attrName>
                                        </p:attrNameLst>
                                      </p:cBhvr>
                                      <p:to>
                                        <p:strVal val="visible"/>
                                      </p:to>
                                    </p:set>
                                    <p:animEffect transition="in" filter="fade">
                                      <p:cBhvr>
                                        <p:cTn id="392" dur="800" decel="100000"/>
                                        <p:tgtEl>
                                          <p:spTgt spid="31"/>
                                        </p:tgtEl>
                                      </p:cBhvr>
                                    </p:animEffect>
                                    <p:anim calcmode="lin" valueType="num">
                                      <p:cBhvr>
                                        <p:cTn id="393" dur="800" decel="100000" fill="hold"/>
                                        <p:tgtEl>
                                          <p:spTgt spid="31"/>
                                        </p:tgtEl>
                                        <p:attrNameLst>
                                          <p:attrName>style.rotation</p:attrName>
                                        </p:attrNameLst>
                                      </p:cBhvr>
                                      <p:tavLst>
                                        <p:tav tm="0">
                                          <p:val>
                                            <p:fltVal val="-90"/>
                                          </p:val>
                                        </p:tav>
                                        <p:tav tm="100000">
                                          <p:val>
                                            <p:fltVal val="0"/>
                                          </p:val>
                                        </p:tav>
                                      </p:tavLst>
                                    </p:anim>
                                    <p:anim calcmode="lin" valueType="num">
                                      <p:cBhvr>
                                        <p:cTn id="394" dur="800" decel="100000" fill="hold"/>
                                        <p:tgtEl>
                                          <p:spTgt spid="31"/>
                                        </p:tgtEl>
                                        <p:attrNameLst>
                                          <p:attrName>ppt_x</p:attrName>
                                        </p:attrNameLst>
                                      </p:cBhvr>
                                      <p:tavLst>
                                        <p:tav tm="0">
                                          <p:val>
                                            <p:strVal val="#ppt_x+0.4"/>
                                          </p:val>
                                        </p:tav>
                                        <p:tav tm="100000">
                                          <p:val>
                                            <p:strVal val="#ppt_x-0.05"/>
                                          </p:val>
                                        </p:tav>
                                      </p:tavLst>
                                    </p:anim>
                                    <p:anim calcmode="lin" valueType="num">
                                      <p:cBhvr>
                                        <p:cTn id="395" dur="800" decel="100000" fill="hold"/>
                                        <p:tgtEl>
                                          <p:spTgt spid="31"/>
                                        </p:tgtEl>
                                        <p:attrNameLst>
                                          <p:attrName>ppt_y</p:attrName>
                                        </p:attrNameLst>
                                      </p:cBhvr>
                                      <p:tavLst>
                                        <p:tav tm="0">
                                          <p:val>
                                            <p:strVal val="#ppt_y-0.4"/>
                                          </p:val>
                                        </p:tav>
                                        <p:tav tm="100000">
                                          <p:val>
                                            <p:strVal val="#ppt_y+0.1"/>
                                          </p:val>
                                        </p:tav>
                                      </p:tavLst>
                                    </p:anim>
                                    <p:anim calcmode="lin" valueType="num">
                                      <p:cBhvr>
                                        <p:cTn id="396"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397"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par>
                                <p:cTn id="398" presetID="30" presetClass="entr" presetSubtype="0" fill="hold" nodeType="withEffect">
                                  <p:stCondLst>
                                    <p:cond delay="0"/>
                                  </p:stCondLst>
                                  <p:childTnLst>
                                    <p:set>
                                      <p:cBhvr>
                                        <p:cTn id="399" dur="1" fill="hold">
                                          <p:stCondLst>
                                            <p:cond delay="0"/>
                                          </p:stCondLst>
                                        </p:cTn>
                                        <p:tgtEl>
                                          <p:spTgt spid="32"/>
                                        </p:tgtEl>
                                        <p:attrNameLst>
                                          <p:attrName>style.visibility</p:attrName>
                                        </p:attrNameLst>
                                      </p:cBhvr>
                                      <p:to>
                                        <p:strVal val="visible"/>
                                      </p:to>
                                    </p:set>
                                    <p:animEffect transition="in" filter="fade">
                                      <p:cBhvr>
                                        <p:cTn id="400" dur="800" decel="100000"/>
                                        <p:tgtEl>
                                          <p:spTgt spid="32"/>
                                        </p:tgtEl>
                                      </p:cBhvr>
                                    </p:animEffect>
                                    <p:anim calcmode="lin" valueType="num">
                                      <p:cBhvr>
                                        <p:cTn id="401" dur="800" decel="100000" fill="hold"/>
                                        <p:tgtEl>
                                          <p:spTgt spid="32"/>
                                        </p:tgtEl>
                                        <p:attrNameLst>
                                          <p:attrName>style.rotation</p:attrName>
                                        </p:attrNameLst>
                                      </p:cBhvr>
                                      <p:tavLst>
                                        <p:tav tm="0">
                                          <p:val>
                                            <p:fltVal val="-90"/>
                                          </p:val>
                                        </p:tav>
                                        <p:tav tm="100000">
                                          <p:val>
                                            <p:fltVal val="0"/>
                                          </p:val>
                                        </p:tav>
                                      </p:tavLst>
                                    </p:anim>
                                    <p:anim calcmode="lin" valueType="num">
                                      <p:cBhvr>
                                        <p:cTn id="402" dur="800" decel="100000" fill="hold"/>
                                        <p:tgtEl>
                                          <p:spTgt spid="32"/>
                                        </p:tgtEl>
                                        <p:attrNameLst>
                                          <p:attrName>ppt_x</p:attrName>
                                        </p:attrNameLst>
                                      </p:cBhvr>
                                      <p:tavLst>
                                        <p:tav tm="0">
                                          <p:val>
                                            <p:strVal val="#ppt_x+0.4"/>
                                          </p:val>
                                        </p:tav>
                                        <p:tav tm="100000">
                                          <p:val>
                                            <p:strVal val="#ppt_x-0.05"/>
                                          </p:val>
                                        </p:tav>
                                      </p:tavLst>
                                    </p:anim>
                                    <p:anim calcmode="lin" valueType="num">
                                      <p:cBhvr>
                                        <p:cTn id="403" dur="800" decel="100000" fill="hold"/>
                                        <p:tgtEl>
                                          <p:spTgt spid="32"/>
                                        </p:tgtEl>
                                        <p:attrNameLst>
                                          <p:attrName>ppt_y</p:attrName>
                                        </p:attrNameLst>
                                      </p:cBhvr>
                                      <p:tavLst>
                                        <p:tav tm="0">
                                          <p:val>
                                            <p:strVal val="#ppt_y-0.4"/>
                                          </p:val>
                                        </p:tav>
                                        <p:tav tm="100000">
                                          <p:val>
                                            <p:strVal val="#ppt_y+0.1"/>
                                          </p:val>
                                        </p:tav>
                                      </p:tavLst>
                                    </p:anim>
                                    <p:anim calcmode="lin" valueType="num">
                                      <p:cBhvr>
                                        <p:cTn id="404" dur="200" accel="100000" fill="hold">
                                          <p:stCondLst>
                                            <p:cond delay="800"/>
                                          </p:stCondLst>
                                        </p:cTn>
                                        <p:tgtEl>
                                          <p:spTgt spid="32"/>
                                        </p:tgtEl>
                                        <p:attrNameLst>
                                          <p:attrName>ppt_x</p:attrName>
                                        </p:attrNameLst>
                                      </p:cBhvr>
                                      <p:tavLst>
                                        <p:tav tm="0">
                                          <p:val>
                                            <p:strVal val="#ppt_x-0.05"/>
                                          </p:val>
                                        </p:tav>
                                        <p:tav tm="100000">
                                          <p:val>
                                            <p:strVal val="#ppt_x"/>
                                          </p:val>
                                        </p:tav>
                                      </p:tavLst>
                                    </p:anim>
                                    <p:anim calcmode="lin" valueType="num">
                                      <p:cBhvr>
                                        <p:cTn id="405" dur="200" accel="100000" fill="hold">
                                          <p:stCondLst>
                                            <p:cond delay="800"/>
                                          </p:stCondLst>
                                        </p:cTn>
                                        <p:tgtEl>
                                          <p:spTgt spid="32"/>
                                        </p:tgtEl>
                                        <p:attrNameLst>
                                          <p:attrName>ppt_y</p:attrName>
                                        </p:attrNameLst>
                                      </p:cBhvr>
                                      <p:tavLst>
                                        <p:tav tm="0">
                                          <p:val>
                                            <p:strVal val="#ppt_y+0.1"/>
                                          </p:val>
                                        </p:tav>
                                        <p:tav tm="100000">
                                          <p:val>
                                            <p:strVal val="#ppt_y"/>
                                          </p:val>
                                        </p:tav>
                                      </p:tavLst>
                                    </p:anim>
                                  </p:childTnLst>
                                </p:cTn>
                              </p:par>
                              <p:par>
                                <p:cTn id="406" presetID="30" presetClass="entr" presetSubtype="0" fill="hold" nodeType="withEffect">
                                  <p:stCondLst>
                                    <p:cond delay="0"/>
                                  </p:stCondLst>
                                  <p:childTnLst>
                                    <p:set>
                                      <p:cBhvr>
                                        <p:cTn id="407" dur="1" fill="hold">
                                          <p:stCondLst>
                                            <p:cond delay="0"/>
                                          </p:stCondLst>
                                        </p:cTn>
                                        <p:tgtEl>
                                          <p:spTgt spid="33"/>
                                        </p:tgtEl>
                                        <p:attrNameLst>
                                          <p:attrName>style.visibility</p:attrName>
                                        </p:attrNameLst>
                                      </p:cBhvr>
                                      <p:to>
                                        <p:strVal val="visible"/>
                                      </p:to>
                                    </p:set>
                                    <p:animEffect transition="in" filter="fade">
                                      <p:cBhvr>
                                        <p:cTn id="408" dur="800" decel="100000"/>
                                        <p:tgtEl>
                                          <p:spTgt spid="33"/>
                                        </p:tgtEl>
                                      </p:cBhvr>
                                    </p:animEffect>
                                    <p:anim calcmode="lin" valueType="num">
                                      <p:cBhvr>
                                        <p:cTn id="409" dur="800" decel="100000" fill="hold"/>
                                        <p:tgtEl>
                                          <p:spTgt spid="33"/>
                                        </p:tgtEl>
                                        <p:attrNameLst>
                                          <p:attrName>style.rotation</p:attrName>
                                        </p:attrNameLst>
                                      </p:cBhvr>
                                      <p:tavLst>
                                        <p:tav tm="0">
                                          <p:val>
                                            <p:fltVal val="-90"/>
                                          </p:val>
                                        </p:tav>
                                        <p:tav tm="100000">
                                          <p:val>
                                            <p:fltVal val="0"/>
                                          </p:val>
                                        </p:tav>
                                      </p:tavLst>
                                    </p:anim>
                                    <p:anim calcmode="lin" valueType="num">
                                      <p:cBhvr>
                                        <p:cTn id="410" dur="800" decel="100000" fill="hold"/>
                                        <p:tgtEl>
                                          <p:spTgt spid="33"/>
                                        </p:tgtEl>
                                        <p:attrNameLst>
                                          <p:attrName>ppt_x</p:attrName>
                                        </p:attrNameLst>
                                      </p:cBhvr>
                                      <p:tavLst>
                                        <p:tav tm="0">
                                          <p:val>
                                            <p:strVal val="#ppt_x+0.4"/>
                                          </p:val>
                                        </p:tav>
                                        <p:tav tm="100000">
                                          <p:val>
                                            <p:strVal val="#ppt_x-0.05"/>
                                          </p:val>
                                        </p:tav>
                                      </p:tavLst>
                                    </p:anim>
                                    <p:anim calcmode="lin" valueType="num">
                                      <p:cBhvr>
                                        <p:cTn id="411" dur="800" decel="100000" fill="hold"/>
                                        <p:tgtEl>
                                          <p:spTgt spid="33"/>
                                        </p:tgtEl>
                                        <p:attrNameLst>
                                          <p:attrName>ppt_y</p:attrName>
                                        </p:attrNameLst>
                                      </p:cBhvr>
                                      <p:tavLst>
                                        <p:tav tm="0">
                                          <p:val>
                                            <p:strVal val="#ppt_y-0.4"/>
                                          </p:val>
                                        </p:tav>
                                        <p:tav tm="100000">
                                          <p:val>
                                            <p:strVal val="#ppt_y+0.1"/>
                                          </p:val>
                                        </p:tav>
                                      </p:tavLst>
                                    </p:anim>
                                    <p:anim calcmode="lin" valueType="num">
                                      <p:cBhvr>
                                        <p:cTn id="412" dur="200" accel="100000" fill="hold">
                                          <p:stCondLst>
                                            <p:cond delay="800"/>
                                          </p:stCondLst>
                                        </p:cTn>
                                        <p:tgtEl>
                                          <p:spTgt spid="33"/>
                                        </p:tgtEl>
                                        <p:attrNameLst>
                                          <p:attrName>ppt_x</p:attrName>
                                        </p:attrNameLst>
                                      </p:cBhvr>
                                      <p:tavLst>
                                        <p:tav tm="0">
                                          <p:val>
                                            <p:strVal val="#ppt_x-0.05"/>
                                          </p:val>
                                        </p:tav>
                                        <p:tav tm="100000">
                                          <p:val>
                                            <p:strVal val="#ppt_x"/>
                                          </p:val>
                                        </p:tav>
                                      </p:tavLst>
                                    </p:anim>
                                    <p:anim calcmode="lin" valueType="num">
                                      <p:cBhvr>
                                        <p:cTn id="413" dur="200" accel="100000" fill="hold">
                                          <p:stCondLst>
                                            <p:cond delay="800"/>
                                          </p:stCondLst>
                                        </p:cTn>
                                        <p:tgtEl>
                                          <p:spTgt spid="33"/>
                                        </p:tgtEl>
                                        <p:attrNameLst>
                                          <p:attrName>ppt_y</p:attrName>
                                        </p:attrNameLst>
                                      </p:cBhvr>
                                      <p:tavLst>
                                        <p:tav tm="0">
                                          <p:val>
                                            <p:strVal val="#ppt_y+0.1"/>
                                          </p:val>
                                        </p:tav>
                                        <p:tav tm="100000">
                                          <p:val>
                                            <p:strVal val="#ppt_y"/>
                                          </p:val>
                                        </p:tav>
                                      </p:tavLst>
                                    </p:anim>
                                  </p:childTnLst>
                                </p:cTn>
                              </p:par>
                              <p:par>
                                <p:cTn id="414" presetID="30" presetClass="entr" presetSubtype="0" fill="hold" nodeType="withEffect">
                                  <p:stCondLst>
                                    <p:cond delay="0"/>
                                  </p:stCondLst>
                                  <p:childTnLst>
                                    <p:set>
                                      <p:cBhvr>
                                        <p:cTn id="415" dur="1" fill="hold">
                                          <p:stCondLst>
                                            <p:cond delay="0"/>
                                          </p:stCondLst>
                                        </p:cTn>
                                        <p:tgtEl>
                                          <p:spTgt spid="34"/>
                                        </p:tgtEl>
                                        <p:attrNameLst>
                                          <p:attrName>style.visibility</p:attrName>
                                        </p:attrNameLst>
                                      </p:cBhvr>
                                      <p:to>
                                        <p:strVal val="visible"/>
                                      </p:to>
                                    </p:set>
                                    <p:animEffect transition="in" filter="fade">
                                      <p:cBhvr>
                                        <p:cTn id="416" dur="800" decel="100000"/>
                                        <p:tgtEl>
                                          <p:spTgt spid="34"/>
                                        </p:tgtEl>
                                      </p:cBhvr>
                                    </p:animEffect>
                                    <p:anim calcmode="lin" valueType="num">
                                      <p:cBhvr>
                                        <p:cTn id="417" dur="800" decel="100000" fill="hold"/>
                                        <p:tgtEl>
                                          <p:spTgt spid="34"/>
                                        </p:tgtEl>
                                        <p:attrNameLst>
                                          <p:attrName>style.rotation</p:attrName>
                                        </p:attrNameLst>
                                      </p:cBhvr>
                                      <p:tavLst>
                                        <p:tav tm="0">
                                          <p:val>
                                            <p:fltVal val="-90"/>
                                          </p:val>
                                        </p:tav>
                                        <p:tav tm="100000">
                                          <p:val>
                                            <p:fltVal val="0"/>
                                          </p:val>
                                        </p:tav>
                                      </p:tavLst>
                                    </p:anim>
                                    <p:anim calcmode="lin" valueType="num">
                                      <p:cBhvr>
                                        <p:cTn id="418" dur="800" decel="100000" fill="hold"/>
                                        <p:tgtEl>
                                          <p:spTgt spid="34"/>
                                        </p:tgtEl>
                                        <p:attrNameLst>
                                          <p:attrName>ppt_x</p:attrName>
                                        </p:attrNameLst>
                                      </p:cBhvr>
                                      <p:tavLst>
                                        <p:tav tm="0">
                                          <p:val>
                                            <p:strVal val="#ppt_x+0.4"/>
                                          </p:val>
                                        </p:tav>
                                        <p:tav tm="100000">
                                          <p:val>
                                            <p:strVal val="#ppt_x-0.05"/>
                                          </p:val>
                                        </p:tav>
                                      </p:tavLst>
                                    </p:anim>
                                    <p:anim calcmode="lin" valueType="num">
                                      <p:cBhvr>
                                        <p:cTn id="419" dur="800" decel="100000" fill="hold"/>
                                        <p:tgtEl>
                                          <p:spTgt spid="34"/>
                                        </p:tgtEl>
                                        <p:attrNameLst>
                                          <p:attrName>ppt_y</p:attrName>
                                        </p:attrNameLst>
                                      </p:cBhvr>
                                      <p:tavLst>
                                        <p:tav tm="0">
                                          <p:val>
                                            <p:strVal val="#ppt_y-0.4"/>
                                          </p:val>
                                        </p:tav>
                                        <p:tav tm="100000">
                                          <p:val>
                                            <p:strVal val="#ppt_y+0.1"/>
                                          </p:val>
                                        </p:tav>
                                      </p:tavLst>
                                    </p:anim>
                                    <p:anim calcmode="lin" valueType="num">
                                      <p:cBhvr>
                                        <p:cTn id="420"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421"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par>
                                <p:cTn id="422" presetID="30" presetClass="entr" presetSubtype="0" fill="hold" nodeType="withEffect">
                                  <p:stCondLst>
                                    <p:cond delay="0"/>
                                  </p:stCondLst>
                                  <p:childTnLst>
                                    <p:set>
                                      <p:cBhvr>
                                        <p:cTn id="423" dur="1" fill="hold">
                                          <p:stCondLst>
                                            <p:cond delay="0"/>
                                          </p:stCondLst>
                                        </p:cTn>
                                        <p:tgtEl>
                                          <p:spTgt spid="35"/>
                                        </p:tgtEl>
                                        <p:attrNameLst>
                                          <p:attrName>style.visibility</p:attrName>
                                        </p:attrNameLst>
                                      </p:cBhvr>
                                      <p:to>
                                        <p:strVal val="visible"/>
                                      </p:to>
                                    </p:set>
                                    <p:animEffect transition="in" filter="fade">
                                      <p:cBhvr>
                                        <p:cTn id="424" dur="800" decel="100000"/>
                                        <p:tgtEl>
                                          <p:spTgt spid="35"/>
                                        </p:tgtEl>
                                      </p:cBhvr>
                                    </p:animEffect>
                                    <p:anim calcmode="lin" valueType="num">
                                      <p:cBhvr>
                                        <p:cTn id="425" dur="800" decel="100000" fill="hold"/>
                                        <p:tgtEl>
                                          <p:spTgt spid="35"/>
                                        </p:tgtEl>
                                        <p:attrNameLst>
                                          <p:attrName>style.rotation</p:attrName>
                                        </p:attrNameLst>
                                      </p:cBhvr>
                                      <p:tavLst>
                                        <p:tav tm="0">
                                          <p:val>
                                            <p:fltVal val="-90"/>
                                          </p:val>
                                        </p:tav>
                                        <p:tav tm="100000">
                                          <p:val>
                                            <p:fltVal val="0"/>
                                          </p:val>
                                        </p:tav>
                                      </p:tavLst>
                                    </p:anim>
                                    <p:anim calcmode="lin" valueType="num">
                                      <p:cBhvr>
                                        <p:cTn id="426" dur="800" decel="100000" fill="hold"/>
                                        <p:tgtEl>
                                          <p:spTgt spid="35"/>
                                        </p:tgtEl>
                                        <p:attrNameLst>
                                          <p:attrName>ppt_x</p:attrName>
                                        </p:attrNameLst>
                                      </p:cBhvr>
                                      <p:tavLst>
                                        <p:tav tm="0">
                                          <p:val>
                                            <p:strVal val="#ppt_x+0.4"/>
                                          </p:val>
                                        </p:tav>
                                        <p:tav tm="100000">
                                          <p:val>
                                            <p:strVal val="#ppt_x-0.05"/>
                                          </p:val>
                                        </p:tav>
                                      </p:tavLst>
                                    </p:anim>
                                    <p:anim calcmode="lin" valueType="num">
                                      <p:cBhvr>
                                        <p:cTn id="427" dur="800" decel="100000" fill="hold"/>
                                        <p:tgtEl>
                                          <p:spTgt spid="35"/>
                                        </p:tgtEl>
                                        <p:attrNameLst>
                                          <p:attrName>ppt_y</p:attrName>
                                        </p:attrNameLst>
                                      </p:cBhvr>
                                      <p:tavLst>
                                        <p:tav tm="0">
                                          <p:val>
                                            <p:strVal val="#ppt_y-0.4"/>
                                          </p:val>
                                        </p:tav>
                                        <p:tav tm="100000">
                                          <p:val>
                                            <p:strVal val="#ppt_y+0.1"/>
                                          </p:val>
                                        </p:tav>
                                      </p:tavLst>
                                    </p:anim>
                                    <p:anim calcmode="lin" valueType="num">
                                      <p:cBhvr>
                                        <p:cTn id="428" dur="200" accel="100000" fill="hold">
                                          <p:stCondLst>
                                            <p:cond delay="800"/>
                                          </p:stCondLst>
                                        </p:cTn>
                                        <p:tgtEl>
                                          <p:spTgt spid="35"/>
                                        </p:tgtEl>
                                        <p:attrNameLst>
                                          <p:attrName>ppt_x</p:attrName>
                                        </p:attrNameLst>
                                      </p:cBhvr>
                                      <p:tavLst>
                                        <p:tav tm="0">
                                          <p:val>
                                            <p:strVal val="#ppt_x-0.05"/>
                                          </p:val>
                                        </p:tav>
                                        <p:tav tm="100000">
                                          <p:val>
                                            <p:strVal val="#ppt_x"/>
                                          </p:val>
                                        </p:tav>
                                      </p:tavLst>
                                    </p:anim>
                                    <p:anim calcmode="lin" valueType="num">
                                      <p:cBhvr>
                                        <p:cTn id="429" dur="200" accel="100000" fill="hold">
                                          <p:stCondLst>
                                            <p:cond delay="800"/>
                                          </p:stCondLst>
                                        </p:cTn>
                                        <p:tgtEl>
                                          <p:spTgt spid="35"/>
                                        </p:tgtEl>
                                        <p:attrNameLst>
                                          <p:attrName>ppt_y</p:attrName>
                                        </p:attrNameLst>
                                      </p:cBhvr>
                                      <p:tavLst>
                                        <p:tav tm="0">
                                          <p:val>
                                            <p:strVal val="#ppt_y+0.1"/>
                                          </p:val>
                                        </p:tav>
                                        <p:tav tm="100000">
                                          <p:val>
                                            <p:strVal val="#ppt_y"/>
                                          </p:val>
                                        </p:tav>
                                      </p:tavLst>
                                    </p:anim>
                                  </p:childTnLst>
                                </p:cTn>
                              </p:par>
                              <p:par>
                                <p:cTn id="430" presetID="30" presetClass="entr" presetSubtype="0" fill="hold" nodeType="withEffect">
                                  <p:stCondLst>
                                    <p:cond delay="0"/>
                                  </p:stCondLst>
                                  <p:childTnLst>
                                    <p:set>
                                      <p:cBhvr>
                                        <p:cTn id="431" dur="1" fill="hold">
                                          <p:stCondLst>
                                            <p:cond delay="0"/>
                                          </p:stCondLst>
                                        </p:cTn>
                                        <p:tgtEl>
                                          <p:spTgt spid="36"/>
                                        </p:tgtEl>
                                        <p:attrNameLst>
                                          <p:attrName>style.visibility</p:attrName>
                                        </p:attrNameLst>
                                      </p:cBhvr>
                                      <p:to>
                                        <p:strVal val="visible"/>
                                      </p:to>
                                    </p:set>
                                    <p:animEffect transition="in" filter="fade">
                                      <p:cBhvr>
                                        <p:cTn id="432" dur="800" decel="100000"/>
                                        <p:tgtEl>
                                          <p:spTgt spid="36"/>
                                        </p:tgtEl>
                                      </p:cBhvr>
                                    </p:animEffect>
                                    <p:anim calcmode="lin" valueType="num">
                                      <p:cBhvr>
                                        <p:cTn id="433" dur="800" decel="100000" fill="hold"/>
                                        <p:tgtEl>
                                          <p:spTgt spid="36"/>
                                        </p:tgtEl>
                                        <p:attrNameLst>
                                          <p:attrName>style.rotation</p:attrName>
                                        </p:attrNameLst>
                                      </p:cBhvr>
                                      <p:tavLst>
                                        <p:tav tm="0">
                                          <p:val>
                                            <p:fltVal val="-90"/>
                                          </p:val>
                                        </p:tav>
                                        <p:tav tm="100000">
                                          <p:val>
                                            <p:fltVal val="0"/>
                                          </p:val>
                                        </p:tav>
                                      </p:tavLst>
                                    </p:anim>
                                    <p:anim calcmode="lin" valueType="num">
                                      <p:cBhvr>
                                        <p:cTn id="434" dur="800" decel="100000" fill="hold"/>
                                        <p:tgtEl>
                                          <p:spTgt spid="36"/>
                                        </p:tgtEl>
                                        <p:attrNameLst>
                                          <p:attrName>ppt_x</p:attrName>
                                        </p:attrNameLst>
                                      </p:cBhvr>
                                      <p:tavLst>
                                        <p:tav tm="0">
                                          <p:val>
                                            <p:strVal val="#ppt_x+0.4"/>
                                          </p:val>
                                        </p:tav>
                                        <p:tav tm="100000">
                                          <p:val>
                                            <p:strVal val="#ppt_x-0.05"/>
                                          </p:val>
                                        </p:tav>
                                      </p:tavLst>
                                    </p:anim>
                                    <p:anim calcmode="lin" valueType="num">
                                      <p:cBhvr>
                                        <p:cTn id="435" dur="800" decel="100000" fill="hold"/>
                                        <p:tgtEl>
                                          <p:spTgt spid="36"/>
                                        </p:tgtEl>
                                        <p:attrNameLst>
                                          <p:attrName>ppt_y</p:attrName>
                                        </p:attrNameLst>
                                      </p:cBhvr>
                                      <p:tavLst>
                                        <p:tav tm="0">
                                          <p:val>
                                            <p:strVal val="#ppt_y-0.4"/>
                                          </p:val>
                                        </p:tav>
                                        <p:tav tm="100000">
                                          <p:val>
                                            <p:strVal val="#ppt_y+0.1"/>
                                          </p:val>
                                        </p:tav>
                                      </p:tavLst>
                                    </p:anim>
                                    <p:anim calcmode="lin" valueType="num">
                                      <p:cBhvr>
                                        <p:cTn id="436" dur="200" accel="100000" fill="hold">
                                          <p:stCondLst>
                                            <p:cond delay="800"/>
                                          </p:stCondLst>
                                        </p:cTn>
                                        <p:tgtEl>
                                          <p:spTgt spid="36"/>
                                        </p:tgtEl>
                                        <p:attrNameLst>
                                          <p:attrName>ppt_x</p:attrName>
                                        </p:attrNameLst>
                                      </p:cBhvr>
                                      <p:tavLst>
                                        <p:tav tm="0">
                                          <p:val>
                                            <p:strVal val="#ppt_x-0.05"/>
                                          </p:val>
                                        </p:tav>
                                        <p:tav tm="100000">
                                          <p:val>
                                            <p:strVal val="#ppt_x"/>
                                          </p:val>
                                        </p:tav>
                                      </p:tavLst>
                                    </p:anim>
                                    <p:anim calcmode="lin" valueType="num">
                                      <p:cBhvr>
                                        <p:cTn id="437" dur="200" accel="100000" fill="hold">
                                          <p:stCondLst>
                                            <p:cond delay="800"/>
                                          </p:stCondLst>
                                        </p:cTn>
                                        <p:tgtEl>
                                          <p:spTgt spid="36"/>
                                        </p:tgtEl>
                                        <p:attrNameLst>
                                          <p:attrName>ppt_y</p:attrName>
                                        </p:attrNameLst>
                                      </p:cBhvr>
                                      <p:tavLst>
                                        <p:tav tm="0">
                                          <p:val>
                                            <p:strVal val="#ppt_y+0.1"/>
                                          </p:val>
                                        </p:tav>
                                        <p:tav tm="100000">
                                          <p:val>
                                            <p:strVal val="#ppt_y"/>
                                          </p:val>
                                        </p:tav>
                                      </p:tavLst>
                                    </p:anim>
                                  </p:childTnLst>
                                </p:cTn>
                              </p:par>
                              <p:par>
                                <p:cTn id="438" presetID="30" presetClass="entr" presetSubtype="0" fill="hold" nodeType="withEffect">
                                  <p:stCondLst>
                                    <p:cond delay="0"/>
                                  </p:stCondLst>
                                  <p:childTnLst>
                                    <p:set>
                                      <p:cBhvr>
                                        <p:cTn id="439" dur="1" fill="hold">
                                          <p:stCondLst>
                                            <p:cond delay="0"/>
                                          </p:stCondLst>
                                        </p:cTn>
                                        <p:tgtEl>
                                          <p:spTgt spid="37"/>
                                        </p:tgtEl>
                                        <p:attrNameLst>
                                          <p:attrName>style.visibility</p:attrName>
                                        </p:attrNameLst>
                                      </p:cBhvr>
                                      <p:to>
                                        <p:strVal val="visible"/>
                                      </p:to>
                                    </p:set>
                                    <p:animEffect transition="in" filter="fade">
                                      <p:cBhvr>
                                        <p:cTn id="440" dur="800" decel="100000"/>
                                        <p:tgtEl>
                                          <p:spTgt spid="37"/>
                                        </p:tgtEl>
                                      </p:cBhvr>
                                    </p:animEffect>
                                    <p:anim calcmode="lin" valueType="num">
                                      <p:cBhvr>
                                        <p:cTn id="441" dur="800" decel="100000" fill="hold"/>
                                        <p:tgtEl>
                                          <p:spTgt spid="37"/>
                                        </p:tgtEl>
                                        <p:attrNameLst>
                                          <p:attrName>style.rotation</p:attrName>
                                        </p:attrNameLst>
                                      </p:cBhvr>
                                      <p:tavLst>
                                        <p:tav tm="0">
                                          <p:val>
                                            <p:fltVal val="-90"/>
                                          </p:val>
                                        </p:tav>
                                        <p:tav tm="100000">
                                          <p:val>
                                            <p:fltVal val="0"/>
                                          </p:val>
                                        </p:tav>
                                      </p:tavLst>
                                    </p:anim>
                                    <p:anim calcmode="lin" valueType="num">
                                      <p:cBhvr>
                                        <p:cTn id="442" dur="800" decel="100000" fill="hold"/>
                                        <p:tgtEl>
                                          <p:spTgt spid="37"/>
                                        </p:tgtEl>
                                        <p:attrNameLst>
                                          <p:attrName>ppt_x</p:attrName>
                                        </p:attrNameLst>
                                      </p:cBhvr>
                                      <p:tavLst>
                                        <p:tav tm="0">
                                          <p:val>
                                            <p:strVal val="#ppt_x+0.4"/>
                                          </p:val>
                                        </p:tav>
                                        <p:tav tm="100000">
                                          <p:val>
                                            <p:strVal val="#ppt_x-0.05"/>
                                          </p:val>
                                        </p:tav>
                                      </p:tavLst>
                                    </p:anim>
                                    <p:anim calcmode="lin" valueType="num">
                                      <p:cBhvr>
                                        <p:cTn id="443" dur="800" decel="100000" fill="hold"/>
                                        <p:tgtEl>
                                          <p:spTgt spid="37"/>
                                        </p:tgtEl>
                                        <p:attrNameLst>
                                          <p:attrName>ppt_y</p:attrName>
                                        </p:attrNameLst>
                                      </p:cBhvr>
                                      <p:tavLst>
                                        <p:tav tm="0">
                                          <p:val>
                                            <p:strVal val="#ppt_y-0.4"/>
                                          </p:val>
                                        </p:tav>
                                        <p:tav tm="100000">
                                          <p:val>
                                            <p:strVal val="#ppt_y+0.1"/>
                                          </p:val>
                                        </p:tav>
                                      </p:tavLst>
                                    </p:anim>
                                    <p:anim calcmode="lin" valueType="num">
                                      <p:cBhvr>
                                        <p:cTn id="444" dur="200" accel="100000" fill="hold">
                                          <p:stCondLst>
                                            <p:cond delay="800"/>
                                          </p:stCondLst>
                                        </p:cTn>
                                        <p:tgtEl>
                                          <p:spTgt spid="37"/>
                                        </p:tgtEl>
                                        <p:attrNameLst>
                                          <p:attrName>ppt_x</p:attrName>
                                        </p:attrNameLst>
                                      </p:cBhvr>
                                      <p:tavLst>
                                        <p:tav tm="0">
                                          <p:val>
                                            <p:strVal val="#ppt_x-0.05"/>
                                          </p:val>
                                        </p:tav>
                                        <p:tav tm="100000">
                                          <p:val>
                                            <p:strVal val="#ppt_x"/>
                                          </p:val>
                                        </p:tav>
                                      </p:tavLst>
                                    </p:anim>
                                    <p:anim calcmode="lin" valueType="num">
                                      <p:cBhvr>
                                        <p:cTn id="445" dur="200" accel="100000" fill="hold">
                                          <p:stCondLst>
                                            <p:cond delay="800"/>
                                          </p:stCondLst>
                                        </p:cTn>
                                        <p:tgtEl>
                                          <p:spTgt spid="37"/>
                                        </p:tgtEl>
                                        <p:attrNameLst>
                                          <p:attrName>ppt_y</p:attrName>
                                        </p:attrNameLst>
                                      </p:cBhvr>
                                      <p:tavLst>
                                        <p:tav tm="0">
                                          <p:val>
                                            <p:strVal val="#ppt_y+0.1"/>
                                          </p:val>
                                        </p:tav>
                                        <p:tav tm="100000">
                                          <p:val>
                                            <p:strVal val="#ppt_y"/>
                                          </p:val>
                                        </p:tav>
                                      </p:tavLst>
                                    </p:anim>
                                  </p:childTnLst>
                                </p:cTn>
                              </p:par>
                              <p:par>
                                <p:cTn id="446" presetID="30" presetClass="entr" presetSubtype="0" fill="hold" nodeType="withEffect">
                                  <p:stCondLst>
                                    <p:cond delay="0"/>
                                  </p:stCondLst>
                                  <p:childTnLst>
                                    <p:set>
                                      <p:cBhvr>
                                        <p:cTn id="447" dur="1" fill="hold">
                                          <p:stCondLst>
                                            <p:cond delay="0"/>
                                          </p:stCondLst>
                                        </p:cTn>
                                        <p:tgtEl>
                                          <p:spTgt spid="38"/>
                                        </p:tgtEl>
                                        <p:attrNameLst>
                                          <p:attrName>style.visibility</p:attrName>
                                        </p:attrNameLst>
                                      </p:cBhvr>
                                      <p:to>
                                        <p:strVal val="visible"/>
                                      </p:to>
                                    </p:set>
                                    <p:animEffect transition="in" filter="fade">
                                      <p:cBhvr>
                                        <p:cTn id="448" dur="800" decel="100000"/>
                                        <p:tgtEl>
                                          <p:spTgt spid="38"/>
                                        </p:tgtEl>
                                      </p:cBhvr>
                                    </p:animEffect>
                                    <p:anim calcmode="lin" valueType="num">
                                      <p:cBhvr>
                                        <p:cTn id="449" dur="800" decel="100000" fill="hold"/>
                                        <p:tgtEl>
                                          <p:spTgt spid="38"/>
                                        </p:tgtEl>
                                        <p:attrNameLst>
                                          <p:attrName>style.rotation</p:attrName>
                                        </p:attrNameLst>
                                      </p:cBhvr>
                                      <p:tavLst>
                                        <p:tav tm="0">
                                          <p:val>
                                            <p:fltVal val="-90"/>
                                          </p:val>
                                        </p:tav>
                                        <p:tav tm="100000">
                                          <p:val>
                                            <p:fltVal val="0"/>
                                          </p:val>
                                        </p:tav>
                                      </p:tavLst>
                                    </p:anim>
                                    <p:anim calcmode="lin" valueType="num">
                                      <p:cBhvr>
                                        <p:cTn id="450" dur="800" decel="100000" fill="hold"/>
                                        <p:tgtEl>
                                          <p:spTgt spid="38"/>
                                        </p:tgtEl>
                                        <p:attrNameLst>
                                          <p:attrName>ppt_x</p:attrName>
                                        </p:attrNameLst>
                                      </p:cBhvr>
                                      <p:tavLst>
                                        <p:tav tm="0">
                                          <p:val>
                                            <p:strVal val="#ppt_x+0.4"/>
                                          </p:val>
                                        </p:tav>
                                        <p:tav tm="100000">
                                          <p:val>
                                            <p:strVal val="#ppt_x-0.05"/>
                                          </p:val>
                                        </p:tav>
                                      </p:tavLst>
                                    </p:anim>
                                    <p:anim calcmode="lin" valueType="num">
                                      <p:cBhvr>
                                        <p:cTn id="451" dur="800" decel="100000" fill="hold"/>
                                        <p:tgtEl>
                                          <p:spTgt spid="38"/>
                                        </p:tgtEl>
                                        <p:attrNameLst>
                                          <p:attrName>ppt_y</p:attrName>
                                        </p:attrNameLst>
                                      </p:cBhvr>
                                      <p:tavLst>
                                        <p:tav tm="0">
                                          <p:val>
                                            <p:strVal val="#ppt_y-0.4"/>
                                          </p:val>
                                        </p:tav>
                                        <p:tav tm="100000">
                                          <p:val>
                                            <p:strVal val="#ppt_y+0.1"/>
                                          </p:val>
                                        </p:tav>
                                      </p:tavLst>
                                    </p:anim>
                                    <p:anim calcmode="lin" valueType="num">
                                      <p:cBhvr>
                                        <p:cTn id="452"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453"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par>
                                <p:cTn id="454" presetID="30" presetClass="entr" presetSubtype="0" fill="hold" grpId="1" nodeType="withEffect">
                                  <p:stCondLst>
                                    <p:cond delay="0"/>
                                  </p:stCondLst>
                                  <p:childTnLst>
                                    <p:set>
                                      <p:cBhvr>
                                        <p:cTn id="455" dur="1" fill="hold">
                                          <p:stCondLst>
                                            <p:cond delay="0"/>
                                          </p:stCondLst>
                                        </p:cTn>
                                        <p:tgtEl>
                                          <p:spTgt spid="39"/>
                                        </p:tgtEl>
                                        <p:attrNameLst>
                                          <p:attrName>style.visibility</p:attrName>
                                        </p:attrNameLst>
                                      </p:cBhvr>
                                      <p:to>
                                        <p:strVal val="visible"/>
                                      </p:to>
                                    </p:set>
                                    <p:animEffect transition="in" filter="fade">
                                      <p:cBhvr>
                                        <p:cTn id="456" dur="800" decel="100000"/>
                                        <p:tgtEl>
                                          <p:spTgt spid="39"/>
                                        </p:tgtEl>
                                      </p:cBhvr>
                                    </p:animEffect>
                                    <p:anim calcmode="lin" valueType="num">
                                      <p:cBhvr>
                                        <p:cTn id="457" dur="800" decel="100000" fill="hold"/>
                                        <p:tgtEl>
                                          <p:spTgt spid="39"/>
                                        </p:tgtEl>
                                        <p:attrNameLst>
                                          <p:attrName>style.rotation</p:attrName>
                                        </p:attrNameLst>
                                      </p:cBhvr>
                                      <p:tavLst>
                                        <p:tav tm="0">
                                          <p:val>
                                            <p:fltVal val="-90"/>
                                          </p:val>
                                        </p:tav>
                                        <p:tav tm="100000">
                                          <p:val>
                                            <p:fltVal val="0"/>
                                          </p:val>
                                        </p:tav>
                                      </p:tavLst>
                                    </p:anim>
                                    <p:anim calcmode="lin" valueType="num">
                                      <p:cBhvr>
                                        <p:cTn id="458" dur="800" decel="100000" fill="hold"/>
                                        <p:tgtEl>
                                          <p:spTgt spid="39"/>
                                        </p:tgtEl>
                                        <p:attrNameLst>
                                          <p:attrName>ppt_x</p:attrName>
                                        </p:attrNameLst>
                                      </p:cBhvr>
                                      <p:tavLst>
                                        <p:tav tm="0">
                                          <p:val>
                                            <p:strVal val="#ppt_x+0.4"/>
                                          </p:val>
                                        </p:tav>
                                        <p:tav tm="100000">
                                          <p:val>
                                            <p:strVal val="#ppt_x-0.05"/>
                                          </p:val>
                                        </p:tav>
                                      </p:tavLst>
                                    </p:anim>
                                    <p:anim calcmode="lin" valueType="num">
                                      <p:cBhvr>
                                        <p:cTn id="459" dur="800" decel="100000" fill="hold"/>
                                        <p:tgtEl>
                                          <p:spTgt spid="39"/>
                                        </p:tgtEl>
                                        <p:attrNameLst>
                                          <p:attrName>ppt_y</p:attrName>
                                        </p:attrNameLst>
                                      </p:cBhvr>
                                      <p:tavLst>
                                        <p:tav tm="0">
                                          <p:val>
                                            <p:strVal val="#ppt_y-0.4"/>
                                          </p:val>
                                        </p:tav>
                                        <p:tav tm="100000">
                                          <p:val>
                                            <p:strVal val="#ppt_y+0.1"/>
                                          </p:val>
                                        </p:tav>
                                      </p:tavLst>
                                    </p:anim>
                                    <p:anim calcmode="lin" valueType="num">
                                      <p:cBhvr>
                                        <p:cTn id="460" dur="200" accel="100000" fill="hold">
                                          <p:stCondLst>
                                            <p:cond delay="800"/>
                                          </p:stCondLst>
                                        </p:cTn>
                                        <p:tgtEl>
                                          <p:spTgt spid="39"/>
                                        </p:tgtEl>
                                        <p:attrNameLst>
                                          <p:attrName>ppt_x</p:attrName>
                                        </p:attrNameLst>
                                      </p:cBhvr>
                                      <p:tavLst>
                                        <p:tav tm="0">
                                          <p:val>
                                            <p:strVal val="#ppt_x-0.05"/>
                                          </p:val>
                                        </p:tav>
                                        <p:tav tm="100000">
                                          <p:val>
                                            <p:strVal val="#ppt_x"/>
                                          </p:val>
                                        </p:tav>
                                      </p:tavLst>
                                    </p:anim>
                                    <p:anim calcmode="lin" valueType="num">
                                      <p:cBhvr>
                                        <p:cTn id="461" dur="200" accel="100000" fill="hold">
                                          <p:stCondLst>
                                            <p:cond delay="800"/>
                                          </p:stCondLst>
                                        </p:cTn>
                                        <p:tgtEl>
                                          <p:spTgt spid="3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数据模型</a:t>
            </a:r>
          </a:p>
        </p:txBody>
      </p:sp>
      <p:sp>
        <p:nvSpPr>
          <p:cNvPr id="74755" name="Rectangle 3"/>
          <p:cNvSpPr>
            <a:spLocks noGrp="1" noChangeArrowheads="1"/>
          </p:cNvSpPr>
          <p:nvPr>
            <p:ph sz="quarter" idx="10"/>
          </p:nvPr>
        </p:nvSpPr>
        <p:spPr bwMode="auto">
          <a:xfrm>
            <a:off x="684213" y="769938"/>
            <a:ext cx="8135937" cy="2963862"/>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在数据库中用数据模型这个工具来抽象、表示和处理现实世界中的数据和信息。</a:t>
            </a:r>
          </a:p>
          <a:p>
            <a:pPr marL="285750" indent="-285750" eaLnBrk="1" hangingPunct="1">
              <a:lnSpc>
                <a:spcPct val="150000"/>
              </a:lnSpc>
              <a:buSzPct val="80000"/>
              <a:defRPr/>
            </a:pPr>
            <a:r>
              <a:rPr lang="zh-CN" altLang="en-US" sz="1800" dirty="0">
                <a:solidFill>
                  <a:schemeClr val="tx1">
                    <a:lumMod val="50000"/>
                    <a:lumOff val="50000"/>
                  </a:schemeClr>
                </a:solidFill>
              </a:rPr>
              <a:t>通俗地讲数据模型就是现实世界的模拟。</a:t>
            </a:r>
          </a:p>
          <a:p>
            <a:pPr marL="285750" indent="-285750" eaLnBrk="1" hangingPunct="1">
              <a:lnSpc>
                <a:spcPct val="150000"/>
              </a:lnSpc>
              <a:buSzPct val="80000"/>
              <a:defRPr/>
            </a:pPr>
            <a:r>
              <a:rPr lang="zh-CN" altLang="en-US" sz="1800" dirty="0">
                <a:solidFill>
                  <a:schemeClr val="tx1">
                    <a:lumMod val="50000"/>
                    <a:lumOff val="50000"/>
                  </a:schemeClr>
                </a:solidFill>
              </a:rPr>
              <a:t>数据模型应满足三方面要求</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能比较真实地模拟现实世界</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容易为人所理解</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便于在计算机上实现</a:t>
            </a:r>
          </a:p>
        </p:txBody>
      </p:sp>
      <p:pic>
        <p:nvPicPr>
          <p:cNvPr id="74756" name="Picture 5"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363" y="2497138"/>
            <a:ext cx="3673475"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38659">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4" tIns="45717" rIns="91434" bIns="45717" numCol="1" anchorCtr="0" compatLnSpc="1">
            <a:prstTxWarp prst="textNoShape">
              <a:avLst/>
            </a:prstTxWarp>
            <a:spAutoFit/>
          </a:bodyPr>
          <a:lstStyle/>
          <a:p>
            <a:pPr eaLnBrk="1" hangingPunct="1"/>
            <a:r>
              <a:rPr smtClean="0"/>
              <a:t>校园信息化案例分析</a:t>
            </a:r>
          </a:p>
        </p:txBody>
      </p:sp>
      <p:sp>
        <p:nvSpPr>
          <p:cNvPr id="4099" name="Text Box 7"/>
          <p:cNvSpPr txBox="1">
            <a:spLocks noChangeArrowheads="1"/>
          </p:cNvSpPr>
          <p:nvPr/>
        </p:nvSpPr>
        <p:spPr bwMode="auto">
          <a:xfrm>
            <a:off x="900113" y="1554163"/>
            <a:ext cx="5329237" cy="3081337"/>
          </a:xfrm>
          <a:prstGeom prst="rect">
            <a:avLst/>
          </a:prstGeom>
          <a:noFill/>
        </p:spPr>
        <p:txBody>
          <a:bodyPr lIns="91434" tIns="45717" rIns="91434" bIns="45717">
            <a:spAutoFit/>
          </a:bodyPr>
          <a:lstStyle>
            <a:defPPr>
              <a:defRPr lang="zh-CN"/>
            </a:defPPr>
            <a:lvl1pPr marL="0" algn="l" defTabSz="914400" eaLnBrk="1" latinLnBrk="0" hangingPunct="1">
              <a:defRPr sz="1800" b="1" kern="0">
                <a:solidFill>
                  <a:srgbClr val="FFC000"/>
                </a:solidFill>
                <a:latin typeface="微软雅黑" pitchFamily="34" charset="-122"/>
                <a:ea typeface="微软雅黑" pitchFamily="34" charset="-122"/>
              </a:defRPr>
            </a:lvl1pPr>
            <a:lvl2pPr algn="l" defTabSz="914400" eaLnBrk="1" latinLnBrk="0" hangingPunct="1">
              <a:defRPr sz="1800">
                <a:latin typeface="+mn-lt"/>
                <a:ea typeface="+mn-ea"/>
              </a:defRPr>
            </a:lvl2pPr>
            <a:lvl3pPr algn="l" defTabSz="914400" eaLnBrk="1" latinLnBrk="0" hangingPunct="1">
              <a:defRPr sz="1800">
                <a:latin typeface="+mn-lt"/>
                <a:ea typeface="+mn-ea"/>
              </a:defRPr>
            </a:lvl3pPr>
            <a:lvl4pPr algn="l" defTabSz="914400" eaLnBrk="1" latinLnBrk="0" hangingPunct="1">
              <a:defRPr sz="1800">
                <a:latin typeface="+mn-lt"/>
                <a:ea typeface="+mn-ea"/>
              </a:defRPr>
            </a:lvl4pPr>
            <a:lvl5pPr algn="l"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342877" indent="-342877">
              <a:lnSpc>
                <a:spcPts val="3000"/>
              </a:lnSpc>
              <a:spcBef>
                <a:spcPct val="20000"/>
              </a:spcBef>
              <a:buSzPct val="80000"/>
              <a:buFont typeface="Wingdings" panose="05000000000000000000" pitchFamily="2" charset="2"/>
              <a:buChar char="l"/>
              <a:defRPr/>
            </a:pPr>
            <a:r>
              <a:rPr lang="zh-CN" altLang="en-US" sz="1600" b="0" kern="1200">
                <a:solidFill>
                  <a:schemeClr val="tx1">
                    <a:lumMod val="50000"/>
                    <a:lumOff val="50000"/>
                  </a:schemeClr>
                </a:solidFill>
              </a:rPr>
              <a:t>学生管理（档案、测评、奖惩、助学、奖贷）</a:t>
            </a:r>
            <a:endParaRPr lang="en-US" altLang="zh-CN" sz="1600" b="0" kern="1200">
              <a:solidFill>
                <a:schemeClr val="tx1">
                  <a:lumMod val="50000"/>
                  <a:lumOff val="50000"/>
                </a:schemeClr>
              </a:solidFill>
            </a:endParaRPr>
          </a:p>
          <a:p>
            <a:pPr marL="342877" indent="-342877">
              <a:lnSpc>
                <a:spcPts val="3000"/>
              </a:lnSpc>
              <a:spcBef>
                <a:spcPct val="20000"/>
              </a:spcBef>
              <a:buSzPct val="80000"/>
              <a:buFont typeface="Wingdings" panose="05000000000000000000" pitchFamily="2" charset="2"/>
              <a:buChar char="l"/>
              <a:defRPr/>
            </a:pPr>
            <a:r>
              <a:rPr lang="zh-CN" altLang="en-US" sz="1600" b="0" kern="1200">
                <a:solidFill>
                  <a:schemeClr val="tx1">
                    <a:lumMod val="50000"/>
                    <a:lumOff val="50000"/>
                  </a:schemeClr>
                </a:solidFill>
              </a:rPr>
              <a:t>教学管理（选课、教务、成绩、论文、评价）</a:t>
            </a:r>
            <a:endParaRPr lang="en-US" altLang="zh-CN" sz="1600" b="0" kern="1200">
              <a:solidFill>
                <a:schemeClr val="tx1">
                  <a:lumMod val="50000"/>
                  <a:lumOff val="50000"/>
                </a:schemeClr>
              </a:solidFill>
            </a:endParaRPr>
          </a:p>
          <a:p>
            <a:pPr marL="342877" indent="-342877">
              <a:lnSpc>
                <a:spcPts val="3000"/>
              </a:lnSpc>
              <a:spcBef>
                <a:spcPct val="20000"/>
              </a:spcBef>
              <a:buSzPct val="80000"/>
              <a:buFont typeface="Wingdings" panose="05000000000000000000" pitchFamily="2" charset="2"/>
              <a:buChar char="l"/>
              <a:defRPr/>
            </a:pPr>
            <a:r>
              <a:rPr lang="zh-CN" altLang="en-US" sz="1600" b="0" kern="1200" smtClean="0">
                <a:solidFill>
                  <a:schemeClr val="tx1">
                    <a:lumMod val="50000"/>
                    <a:lumOff val="50000"/>
                  </a:schemeClr>
                </a:solidFill>
              </a:rPr>
              <a:t>后勤</a:t>
            </a:r>
            <a:r>
              <a:rPr lang="zh-CN" altLang="en-US" sz="1600" b="0" kern="1200" dirty="0">
                <a:solidFill>
                  <a:schemeClr val="tx1">
                    <a:lumMod val="50000"/>
                    <a:lumOff val="50000"/>
                  </a:schemeClr>
                </a:solidFill>
              </a:rPr>
              <a:t>管理（餐饮、住房、消费、一</a:t>
            </a:r>
            <a:r>
              <a:rPr lang="zh-CN" altLang="en-US" sz="1600" b="0" kern="1200" dirty="0" smtClean="0">
                <a:solidFill>
                  <a:schemeClr val="tx1">
                    <a:lumMod val="50000"/>
                    <a:lumOff val="50000"/>
                  </a:schemeClr>
                </a:solidFill>
              </a:rPr>
              <a:t>卡通、宿管）</a:t>
            </a:r>
            <a:endParaRPr lang="en-US" altLang="zh-CN" sz="1600" b="0" kern="1200" dirty="0">
              <a:solidFill>
                <a:schemeClr val="tx1">
                  <a:lumMod val="50000"/>
                  <a:lumOff val="50000"/>
                </a:schemeClr>
              </a:solidFill>
            </a:endParaRPr>
          </a:p>
          <a:p>
            <a:pPr marL="342877" indent="-342877">
              <a:lnSpc>
                <a:spcPts val="3000"/>
              </a:lnSpc>
              <a:spcBef>
                <a:spcPct val="20000"/>
              </a:spcBef>
              <a:buSzPct val="80000"/>
              <a:buFont typeface="Wingdings" panose="05000000000000000000" pitchFamily="2" charset="2"/>
              <a:buChar char="l"/>
              <a:defRPr/>
            </a:pPr>
            <a:r>
              <a:rPr lang="zh-CN" altLang="en-US" sz="1600" b="0" kern="1200" dirty="0">
                <a:solidFill>
                  <a:schemeClr val="tx1">
                    <a:lumMod val="50000"/>
                    <a:lumOff val="50000"/>
                  </a:schemeClr>
                </a:solidFill>
              </a:rPr>
              <a:t>科研管理（合同、项目、经费、人员）</a:t>
            </a:r>
            <a:endParaRPr lang="en-US" altLang="zh-CN" sz="1600" b="0" kern="1200" dirty="0">
              <a:solidFill>
                <a:schemeClr val="tx1">
                  <a:lumMod val="50000"/>
                  <a:lumOff val="50000"/>
                </a:schemeClr>
              </a:solidFill>
            </a:endParaRPr>
          </a:p>
          <a:p>
            <a:pPr marL="342877" indent="-342877">
              <a:lnSpc>
                <a:spcPts val="3000"/>
              </a:lnSpc>
              <a:spcBef>
                <a:spcPct val="20000"/>
              </a:spcBef>
              <a:buSzPct val="80000"/>
              <a:buFont typeface="Wingdings" panose="05000000000000000000" pitchFamily="2" charset="2"/>
              <a:buChar char="l"/>
              <a:defRPr/>
            </a:pPr>
            <a:r>
              <a:rPr lang="zh-CN" altLang="en-US" sz="1600" b="0" kern="1200" dirty="0">
                <a:solidFill>
                  <a:schemeClr val="tx1">
                    <a:lumMod val="50000"/>
                    <a:lumOff val="50000"/>
                  </a:schemeClr>
                </a:solidFill>
              </a:rPr>
              <a:t>人事管理（人员</a:t>
            </a:r>
            <a:r>
              <a:rPr lang="zh-CN" altLang="en-US" sz="1600" b="0" kern="1200">
                <a:solidFill>
                  <a:schemeClr val="tx1">
                    <a:lumMod val="50000"/>
                    <a:lumOff val="50000"/>
                  </a:schemeClr>
                </a:solidFill>
              </a:rPr>
              <a:t>、</a:t>
            </a:r>
            <a:r>
              <a:rPr lang="zh-CN" altLang="en-US" sz="1600" b="0" kern="1200" smtClean="0">
                <a:solidFill>
                  <a:schemeClr val="tx1">
                    <a:lumMod val="50000"/>
                    <a:lumOff val="50000"/>
                  </a:schemeClr>
                </a:solidFill>
              </a:rPr>
              <a:t>工资福利</a:t>
            </a:r>
            <a:r>
              <a:rPr lang="zh-CN" altLang="en-US" sz="1600" b="0" kern="1200" dirty="0">
                <a:solidFill>
                  <a:schemeClr val="tx1">
                    <a:lumMod val="50000"/>
                    <a:lumOff val="50000"/>
                  </a:schemeClr>
                </a:solidFill>
              </a:rPr>
              <a:t>、</a:t>
            </a:r>
            <a:r>
              <a:rPr lang="zh-CN" altLang="en-US" sz="1600" b="0" kern="1200">
                <a:solidFill>
                  <a:schemeClr val="tx1">
                    <a:lumMod val="50000"/>
                    <a:lumOff val="50000"/>
                  </a:schemeClr>
                </a:solidFill>
              </a:rPr>
              <a:t>职称</a:t>
            </a:r>
            <a:r>
              <a:rPr lang="zh-CN" altLang="en-US" sz="1600" b="0" kern="1200" smtClean="0">
                <a:solidFill>
                  <a:schemeClr val="tx1">
                    <a:lumMod val="50000"/>
                    <a:lumOff val="50000"/>
                  </a:schemeClr>
                </a:solidFill>
              </a:rPr>
              <a:t>、考核</a:t>
            </a:r>
            <a:r>
              <a:rPr lang="en-US" altLang="zh-CN" sz="1600" b="0" kern="1200" smtClean="0">
                <a:solidFill>
                  <a:schemeClr val="tx1">
                    <a:lumMod val="50000"/>
                    <a:lumOff val="50000"/>
                  </a:schemeClr>
                </a:solidFill>
              </a:rPr>
              <a:t>…</a:t>
            </a:r>
            <a:r>
              <a:rPr lang="zh-CN" altLang="en-US" sz="1600" b="0" kern="1200" smtClean="0">
                <a:solidFill>
                  <a:schemeClr val="tx1">
                    <a:lumMod val="50000"/>
                    <a:lumOff val="50000"/>
                  </a:schemeClr>
                </a:solidFill>
              </a:rPr>
              <a:t>）</a:t>
            </a:r>
            <a:endParaRPr lang="en-US" altLang="zh-CN" sz="1600" b="0" kern="1200" smtClean="0">
              <a:solidFill>
                <a:schemeClr val="tx1">
                  <a:lumMod val="50000"/>
                  <a:lumOff val="50000"/>
                </a:schemeClr>
              </a:solidFill>
            </a:endParaRPr>
          </a:p>
          <a:p>
            <a:pPr marL="342877" indent="-342877">
              <a:lnSpc>
                <a:spcPts val="3000"/>
              </a:lnSpc>
              <a:spcBef>
                <a:spcPct val="20000"/>
              </a:spcBef>
              <a:buSzPct val="80000"/>
              <a:buFont typeface="Wingdings" panose="05000000000000000000" pitchFamily="2" charset="2"/>
              <a:buChar char="l"/>
              <a:defRPr/>
            </a:pPr>
            <a:r>
              <a:rPr lang="zh-CN" altLang="en-US" sz="1600" b="0" kern="1200" smtClean="0">
                <a:solidFill>
                  <a:schemeClr val="tx1">
                    <a:lumMod val="50000"/>
                    <a:lumOff val="50000"/>
                  </a:schemeClr>
                </a:solidFill>
              </a:rPr>
              <a:t>设备资产（设备、资产、房屋、耗材</a:t>
            </a:r>
            <a:r>
              <a:rPr lang="en-US" altLang="zh-CN" sz="1600" b="0" kern="1200" smtClean="0">
                <a:solidFill>
                  <a:schemeClr val="tx1">
                    <a:lumMod val="50000"/>
                    <a:lumOff val="50000"/>
                  </a:schemeClr>
                </a:solidFill>
              </a:rPr>
              <a:t>…..</a:t>
            </a:r>
            <a:r>
              <a:rPr lang="zh-CN" altLang="en-US" sz="1600" b="0" kern="1200" smtClean="0">
                <a:solidFill>
                  <a:schemeClr val="tx1">
                    <a:lumMod val="50000"/>
                    <a:lumOff val="50000"/>
                  </a:schemeClr>
                </a:solidFill>
              </a:rPr>
              <a:t>）</a:t>
            </a:r>
            <a:endParaRPr lang="en-US" altLang="zh-CN" sz="1600" b="0" kern="1200" dirty="0">
              <a:solidFill>
                <a:schemeClr val="tx1">
                  <a:lumMod val="50000"/>
                  <a:lumOff val="50000"/>
                </a:schemeClr>
              </a:solidFill>
            </a:endParaRPr>
          </a:p>
          <a:p>
            <a:pPr marL="285750" indent="-285750">
              <a:lnSpc>
                <a:spcPts val="3000"/>
              </a:lnSpc>
              <a:spcBef>
                <a:spcPct val="20000"/>
              </a:spcBef>
              <a:buFont typeface="Arial" panose="020B0604020202020204" pitchFamily="34" charset="0"/>
              <a:buChar char="•"/>
              <a:defRPr/>
            </a:pPr>
            <a:r>
              <a:rPr lang="en-US" altLang="zh-CN" sz="1600" b="0" kern="1200" smtClean="0">
                <a:solidFill>
                  <a:schemeClr val="tx1">
                    <a:lumMod val="50000"/>
                    <a:lumOff val="50000"/>
                  </a:schemeClr>
                </a:solidFill>
              </a:rPr>
              <a:t>……</a:t>
            </a:r>
            <a:endParaRPr lang="zh-CN" altLang="en-US" sz="1600" b="0" kern="1200" dirty="0">
              <a:solidFill>
                <a:schemeClr val="tx1">
                  <a:lumMod val="50000"/>
                  <a:lumOff val="50000"/>
                </a:schemeClr>
              </a:solidFill>
            </a:endParaRPr>
          </a:p>
        </p:txBody>
      </p:sp>
      <p:sp>
        <p:nvSpPr>
          <p:cNvPr id="14" name="流程图: 过程 13"/>
          <p:cNvSpPr/>
          <p:nvPr/>
        </p:nvSpPr>
        <p:spPr>
          <a:xfrm>
            <a:off x="900113" y="944563"/>
            <a:ext cx="4968875" cy="417512"/>
          </a:xfrm>
          <a:prstGeom prst="flowChart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71305" tIns="35652" rIns="71305" bIns="35652" anchor="ctr"/>
          <a:lstStyle/>
          <a:p>
            <a:pPr algn="ctr" defTabSz="713049" eaLnBrk="1" hangingPunct="1">
              <a:lnSpc>
                <a:spcPct val="120000"/>
              </a:lnSpc>
              <a:defRPr/>
            </a:pPr>
            <a:r>
              <a:rPr lang="zh-CN" altLang="en-US" sz="1400" b="1" kern="0" dirty="0">
                <a:solidFill>
                  <a:sysClr val="window" lastClr="FFFFFF">
                    <a:lumMod val="95000"/>
                  </a:sysClr>
                </a:solidFill>
                <a:latin typeface="微软雅黑" pitchFamily="34" charset="-122"/>
                <a:ea typeface="微软雅黑" pitchFamily="34" charset="-122"/>
              </a:rPr>
              <a:t>学校业务中的数据管理</a:t>
            </a:r>
            <a:r>
              <a:rPr lang="en-US" altLang="zh-CN" sz="1400" b="1" kern="0" dirty="0">
                <a:solidFill>
                  <a:sysClr val="window" lastClr="FFFFFF">
                    <a:lumMod val="95000"/>
                  </a:sysClr>
                </a:solidFill>
                <a:latin typeface="微软雅黑" pitchFamily="34" charset="-122"/>
                <a:ea typeface="微软雅黑" pitchFamily="34" charset="-122"/>
              </a:rPr>
              <a:t> </a:t>
            </a:r>
            <a:endParaRPr lang="zh-CN" altLang="en-US" sz="1400" b="1" kern="0" dirty="0">
              <a:solidFill>
                <a:sysClr val="window" lastClr="FFFFFF">
                  <a:lumMod val="95000"/>
                </a:sysClr>
              </a:solidFill>
              <a:latin typeface="微软雅黑" pitchFamily="34" charset="-122"/>
              <a:ea typeface="微软雅黑" pitchFamily="34" charset="-122"/>
            </a:endParaRPr>
          </a:p>
        </p:txBody>
      </p:sp>
      <p:cxnSp>
        <p:nvCxnSpPr>
          <p:cNvPr id="15" name="直接连接符 14"/>
          <p:cNvCxnSpPr/>
          <p:nvPr/>
        </p:nvCxnSpPr>
        <p:spPr>
          <a:xfrm flipV="1">
            <a:off x="922338" y="4727575"/>
            <a:ext cx="5019675" cy="158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00113" y="1497013"/>
            <a:ext cx="4968875"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12295" name="Picture 1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150" y="3111500"/>
            <a:ext cx="1724025"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238" y="1025525"/>
            <a:ext cx="1593850"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7" name="组 1"/>
          <p:cNvGrpSpPr>
            <a:grpSpLocks/>
          </p:cNvGrpSpPr>
          <p:nvPr/>
        </p:nvGrpSpPr>
        <p:grpSpPr bwMode="auto">
          <a:xfrm>
            <a:off x="922338" y="1951038"/>
            <a:ext cx="4946650" cy="2584450"/>
            <a:chOff x="777683" y="1416068"/>
            <a:chExt cx="4018761" cy="2729586"/>
          </a:xfrm>
        </p:grpSpPr>
        <p:cxnSp>
          <p:nvCxnSpPr>
            <p:cNvPr id="11" name="直线连接符 2"/>
            <p:cNvCxnSpPr/>
            <p:nvPr/>
          </p:nvCxnSpPr>
          <p:spPr>
            <a:xfrm>
              <a:off x="777683" y="1416068"/>
              <a:ext cx="4018761" cy="0"/>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 name="直线连接符 3"/>
            <p:cNvCxnSpPr/>
            <p:nvPr/>
          </p:nvCxnSpPr>
          <p:spPr>
            <a:xfrm>
              <a:off x="777683" y="1870440"/>
              <a:ext cx="4018761" cy="0"/>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 name="直线连接符 4"/>
            <p:cNvCxnSpPr/>
            <p:nvPr/>
          </p:nvCxnSpPr>
          <p:spPr>
            <a:xfrm>
              <a:off x="777683" y="2326488"/>
              <a:ext cx="4018761" cy="0"/>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 name="直线连接符 5"/>
            <p:cNvCxnSpPr/>
            <p:nvPr/>
          </p:nvCxnSpPr>
          <p:spPr>
            <a:xfrm>
              <a:off x="777683" y="2780861"/>
              <a:ext cx="4018761" cy="0"/>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 name="直线连接符 6"/>
            <p:cNvCxnSpPr/>
            <p:nvPr/>
          </p:nvCxnSpPr>
          <p:spPr>
            <a:xfrm>
              <a:off x="777683" y="3235233"/>
              <a:ext cx="4018761" cy="0"/>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 name="直线连接符 7"/>
            <p:cNvCxnSpPr/>
            <p:nvPr/>
          </p:nvCxnSpPr>
          <p:spPr>
            <a:xfrm>
              <a:off x="777683" y="3691281"/>
              <a:ext cx="4018761" cy="0"/>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0" name="直线连接符 8"/>
            <p:cNvCxnSpPr/>
            <p:nvPr/>
          </p:nvCxnSpPr>
          <p:spPr>
            <a:xfrm>
              <a:off x="777683" y="4145654"/>
              <a:ext cx="4018761" cy="0"/>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262928">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p:cNvSpPr txBox="1">
            <a:spLocks noChangeArrowheads="1"/>
          </p:cNvSpPr>
          <p:nvPr/>
        </p:nvSpPr>
        <p:spPr bwMode="auto">
          <a:xfrm>
            <a:off x="3492500" y="1898650"/>
            <a:ext cx="3938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数据模型</a:t>
            </a:r>
          </a:p>
        </p:txBody>
      </p:sp>
      <p:sp>
        <p:nvSpPr>
          <p:cNvPr id="12" name="矩形 48"/>
          <p:cNvSpPr>
            <a:spLocks noChangeArrowheads="1"/>
          </p:cNvSpPr>
          <p:nvPr/>
        </p:nvSpPr>
        <p:spPr bwMode="auto">
          <a:xfrm>
            <a:off x="3635375" y="2557463"/>
            <a:ext cx="3506788"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1" hangingPunct="1">
              <a:lnSpc>
                <a:spcPct val="120000"/>
              </a:lnSpc>
              <a:spcBef>
                <a:spcPts val="600"/>
              </a:spcBef>
              <a:buFont typeface="Arial" panose="020B0604020202020204" pitchFamily="34" charset="0"/>
              <a:buChar char="•"/>
              <a:defRPr/>
            </a:pPr>
            <a:r>
              <a:rPr lang="zh-CN" altLang="en-US" sz="1800" dirty="0">
                <a:solidFill>
                  <a:srgbClr val="FF0000"/>
                </a:solidFill>
                <a:latin typeface="微软雅黑" pitchFamily="34" charset="-122"/>
                <a:ea typeface="微软雅黑" pitchFamily="34" charset="-122"/>
              </a:rPr>
              <a:t>两大类数据模型</a:t>
            </a:r>
            <a:endParaRPr lang="en-US" altLang="zh-CN" sz="1800" dirty="0">
              <a:solidFill>
                <a:srgbClr val="FF0000"/>
              </a:solidFill>
              <a:latin typeface="微软雅黑" pitchFamily="34" charset="-122"/>
              <a:ea typeface="微软雅黑" pitchFamily="34" charset="-122"/>
            </a:endParaRP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数据模型的组成要素</a:t>
            </a: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概念模型</a:t>
            </a:r>
            <a:endParaRPr lang="en-US" altLang="zh-CN" sz="1800" dirty="0">
              <a:solidFill>
                <a:schemeClr val="bg1">
                  <a:lumMod val="50000"/>
                </a:schemeClr>
              </a:solidFill>
              <a:latin typeface="微软雅黑" pitchFamily="34" charset="-122"/>
              <a:ea typeface="微软雅黑" pitchFamily="34" charset="-122"/>
            </a:endParaRP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最常用的数据模型 </a:t>
            </a:r>
          </a:p>
        </p:txBody>
      </p:sp>
      <p:sp>
        <p:nvSpPr>
          <p:cNvPr id="9" name="椭圆 8"/>
          <p:cNvSpPr/>
          <p:nvPr/>
        </p:nvSpPr>
        <p:spPr>
          <a:xfrm>
            <a:off x="2681288" y="2017713"/>
            <a:ext cx="782637" cy="795337"/>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fontAlgn="auto" hangingPunct="1">
              <a:spcBef>
                <a:spcPts val="0"/>
              </a:spcBef>
              <a:spcAft>
                <a:spcPts val="0"/>
              </a:spcAft>
              <a:defRPr/>
            </a:pPr>
            <a:endParaRPr lang="zh-CN" altLang="en-US">
              <a:latin typeface="Impact" pitchFamily="34" charset="0"/>
            </a:endParaRPr>
          </a:p>
        </p:txBody>
      </p:sp>
      <p:sp>
        <p:nvSpPr>
          <p:cNvPr id="10" name="椭圆 9"/>
          <p:cNvSpPr/>
          <p:nvPr/>
        </p:nvSpPr>
        <p:spPr>
          <a:xfrm>
            <a:off x="2747963" y="2092325"/>
            <a:ext cx="647700" cy="6588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defTabSz="713049" eaLnBrk="1" hangingPunct="1">
              <a:spcBef>
                <a:spcPct val="20000"/>
              </a:spcBef>
              <a:defRPr/>
            </a:pPr>
            <a:r>
              <a:rPr lang="en-US" altLang="zh-CN" sz="4400">
                <a:latin typeface="Impact" panose="020B0806030902050204" pitchFamily="34" charset="0"/>
              </a:rPr>
              <a:t>3</a:t>
            </a:r>
            <a:endParaRPr lang="zh-CN" altLang="en-US" sz="4400" dirty="0">
              <a:latin typeface="Impact" panose="020B0806030902050204" pitchFamily="34" charset="0"/>
            </a:endParaRPr>
          </a:p>
        </p:txBody>
      </p:sp>
      <p:cxnSp>
        <p:nvCxnSpPr>
          <p:cNvPr id="11" name="直接连接符 10"/>
          <p:cNvCxnSpPr>
            <a:stCxn id="9" idx="6"/>
          </p:cNvCxnSpPr>
          <p:nvPr/>
        </p:nvCxnSpPr>
        <p:spPr>
          <a:xfrm>
            <a:off x="3463925" y="2416175"/>
            <a:ext cx="3268663" cy="34925"/>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25415">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6"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9675" y="942975"/>
            <a:ext cx="2906713"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两大类数据模型</a:t>
            </a:r>
          </a:p>
        </p:txBody>
      </p:sp>
      <p:sp>
        <p:nvSpPr>
          <p:cNvPr id="75779" name="Rectangle 3"/>
          <p:cNvSpPr>
            <a:spLocks noGrp="1" noChangeArrowheads="1"/>
          </p:cNvSpPr>
          <p:nvPr>
            <p:ph sz="quarter" idx="10"/>
          </p:nvPr>
        </p:nvSpPr>
        <p:spPr bwMode="auto">
          <a:xfrm>
            <a:off x="684213" y="809625"/>
            <a:ext cx="4335462" cy="3776663"/>
          </a:xfrm>
          <a:extLst/>
        </p:spPr>
        <p:txBody>
          <a:bodyPr wrap="square">
            <a:spAutoFit/>
          </a:bodyPr>
          <a:lstStyle/>
          <a:p>
            <a:pPr marL="285750" indent="-285750" eaLnBrk="1" hangingPunct="1">
              <a:lnSpc>
                <a:spcPct val="150000"/>
              </a:lnSpc>
              <a:buSzPct val="80000"/>
              <a:defRPr/>
            </a:pPr>
            <a:r>
              <a:rPr lang="zh-CN" altLang="en-US" b="1" dirty="0">
                <a:solidFill>
                  <a:schemeClr val="tx1">
                    <a:lumMod val="50000"/>
                    <a:lumOff val="50000"/>
                  </a:schemeClr>
                </a:solidFill>
              </a:rPr>
              <a:t>概念层数据模型</a:t>
            </a:r>
            <a:r>
              <a:rPr lang="zh-CN" altLang="en-US" sz="1800" dirty="0">
                <a:solidFill>
                  <a:schemeClr val="tx1">
                    <a:lumMod val="50000"/>
                    <a:lumOff val="50000"/>
                  </a:schemeClr>
                </a:solidFill>
              </a:rPr>
              <a:t>：也称信息模型，它是按用户观点来对数据和信息建模，用于数据库设计。 </a:t>
            </a:r>
          </a:p>
          <a:p>
            <a:pPr marL="285750" indent="-285750" eaLnBrk="1" hangingPunct="1">
              <a:lnSpc>
                <a:spcPct val="150000"/>
              </a:lnSpc>
              <a:buSzPct val="80000"/>
              <a:defRPr/>
            </a:pPr>
            <a:r>
              <a:rPr lang="zh-CN" altLang="en-US" b="1" smtClean="0">
                <a:solidFill>
                  <a:schemeClr val="tx1">
                    <a:lumMod val="50000"/>
                    <a:lumOff val="50000"/>
                  </a:schemeClr>
                </a:solidFill>
              </a:rPr>
              <a:t>组织层数据模型</a:t>
            </a:r>
          </a:p>
          <a:p>
            <a:pPr marL="450850" lvl="1" indent="-180975" eaLnBrk="1" hangingPunct="1">
              <a:lnSpc>
                <a:spcPts val="2300"/>
              </a:lnSpc>
              <a:buSzPct val="100000"/>
              <a:buFont typeface="Arial" panose="020B0604020202020204"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逻辑模型</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：主要包括网状模型、层次模型、关系模型、面向对象模型等，按计算机系统的观点对数据建模，用于</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DBMS</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实现。</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物理模型：是对数据最底层的抽象，描述数据在系统内部的表示方式和存取方法，在磁盘或磁带上的存储方式和存取方法。</a:t>
            </a:r>
          </a:p>
        </p:txBody>
      </p:sp>
      <p:grpSp>
        <p:nvGrpSpPr>
          <p:cNvPr id="4" name="Group 25"/>
          <p:cNvGrpSpPr>
            <a:grpSpLocks/>
          </p:cNvGrpSpPr>
          <p:nvPr/>
        </p:nvGrpSpPr>
        <p:grpSpPr bwMode="auto">
          <a:xfrm>
            <a:off x="5523285" y="2221304"/>
            <a:ext cx="3043238" cy="2580412"/>
            <a:chOff x="2164" y="1957"/>
            <a:chExt cx="1917" cy="1951"/>
          </a:xfrm>
          <a:effectLst>
            <a:outerShdw blurRad="63500" sx="102000" sy="102000" algn="ctr" rotWithShape="0">
              <a:prstClr val="black">
                <a:alpha val="40000"/>
              </a:prstClr>
            </a:outerShdw>
          </a:effectLst>
        </p:grpSpPr>
        <p:sp>
          <p:nvSpPr>
            <p:cNvPr id="5" name="Rectangle 5"/>
            <p:cNvSpPr>
              <a:spLocks noChangeArrowheads="1"/>
            </p:cNvSpPr>
            <p:nvPr/>
          </p:nvSpPr>
          <p:spPr bwMode="auto">
            <a:xfrm>
              <a:off x="2164" y="3569"/>
              <a:ext cx="1224" cy="339"/>
            </a:xfrm>
            <a:prstGeom prst="rect">
              <a:avLst/>
            </a:prstGeom>
            <a:ln>
              <a:headEnd/>
              <a:tailEnd/>
            </a:ln>
            <a:extLst/>
          </p:spPr>
          <p:style>
            <a:lnRef idx="1">
              <a:schemeClr val="accent6"/>
            </a:lnRef>
            <a:fillRef idx="3">
              <a:schemeClr val="accent6"/>
            </a:fillRef>
            <a:effectRef idx="2">
              <a:schemeClr val="accent6"/>
            </a:effectRef>
            <a:fontRef idx="minor">
              <a:schemeClr val="lt1"/>
            </a:fontRef>
          </p:style>
          <p:txBody>
            <a:bodyPr wrap="none" anchor="ctr"/>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algn="ctr" eaLnBrk="1" hangingPunct="1">
                <a:defRPr/>
              </a:pPr>
              <a:r>
                <a:rPr lang="en-US" altLang="zh-CN" sz="1400" smtClean="0">
                  <a:latin typeface="微软雅黑" panose="020B0503020204020204" pitchFamily="34" charset="-122"/>
                  <a:ea typeface="微软雅黑" panose="020B0503020204020204" pitchFamily="34" charset="-122"/>
                </a:rPr>
                <a:t>DBMS</a:t>
              </a:r>
              <a:r>
                <a:rPr lang="zh-CN" altLang="en-US" sz="1400" smtClean="0">
                  <a:latin typeface="微软雅黑" panose="020B0503020204020204" pitchFamily="34" charset="-122"/>
                  <a:ea typeface="微软雅黑" panose="020B0503020204020204" pitchFamily="34" charset="-122"/>
                </a:rPr>
                <a:t>支持的数据模型</a:t>
              </a:r>
            </a:p>
          </p:txBody>
        </p:sp>
        <p:sp>
          <p:nvSpPr>
            <p:cNvPr id="6" name="Rectangle 6"/>
            <p:cNvSpPr>
              <a:spLocks noChangeArrowheads="1"/>
            </p:cNvSpPr>
            <p:nvPr/>
          </p:nvSpPr>
          <p:spPr bwMode="auto">
            <a:xfrm>
              <a:off x="2164" y="2819"/>
              <a:ext cx="1224" cy="363"/>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wrap="none" anchor="ctr"/>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algn="ctr" eaLnBrk="1" hangingPunct="1">
                <a:defRPr/>
              </a:pPr>
              <a:r>
                <a:rPr lang="zh-CN" altLang="en-US" sz="1800" smtClean="0">
                  <a:latin typeface="微软雅黑" panose="020B0503020204020204" pitchFamily="34" charset="-122"/>
                  <a:ea typeface="微软雅黑" panose="020B0503020204020204" pitchFamily="34" charset="-122"/>
                </a:rPr>
                <a:t>概念模型</a:t>
              </a:r>
            </a:p>
          </p:txBody>
        </p:sp>
        <p:sp>
          <p:nvSpPr>
            <p:cNvPr id="9" name="Text Box 9"/>
            <p:cNvSpPr txBox="1">
              <a:spLocks noChangeArrowheads="1"/>
            </p:cNvSpPr>
            <p:nvPr/>
          </p:nvSpPr>
          <p:spPr bwMode="auto">
            <a:xfrm>
              <a:off x="3379" y="2867"/>
              <a:ext cx="702" cy="279"/>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eaLnBrk="1" hangingPunct="1">
                <a:defRPr/>
              </a:pPr>
              <a:r>
                <a:rPr lang="zh-CN" altLang="en-US" sz="1800" dirty="0" smtClean="0">
                  <a:latin typeface="微软雅黑" panose="020B0503020204020204" pitchFamily="34" charset="-122"/>
                  <a:ea typeface="微软雅黑" panose="020B0503020204020204" pitchFamily="34" charset="-122"/>
                </a:rPr>
                <a:t>信息世界</a:t>
              </a:r>
            </a:p>
          </p:txBody>
        </p:sp>
        <p:sp>
          <p:nvSpPr>
            <p:cNvPr id="10" name="Text Box 10"/>
            <p:cNvSpPr txBox="1">
              <a:spLocks noChangeArrowheads="1"/>
            </p:cNvSpPr>
            <p:nvPr/>
          </p:nvSpPr>
          <p:spPr bwMode="auto">
            <a:xfrm>
              <a:off x="3379" y="3581"/>
              <a:ext cx="702" cy="279"/>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eaLnBrk="1" hangingPunct="1">
                <a:defRPr/>
              </a:pPr>
              <a:r>
                <a:rPr lang="zh-CN" altLang="en-US" sz="1800" dirty="0" smtClean="0">
                  <a:latin typeface="微软雅黑" panose="020B0503020204020204" pitchFamily="34" charset="-122"/>
                  <a:ea typeface="微软雅黑" panose="020B0503020204020204" pitchFamily="34" charset="-122"/>
                </a:rPr>
                <a:t>机器世界</a:t>
              </a:r>
            </a:p>
          </p:txBody>
        </p:sp>
        <p:sp>
          <p:nvSpPr>
            <p:cNvPr id="12" name="Line 13"/>
            <p:cNvSpPr>
              <a:spLocks noChangeShapeType="1"/>
            </p:cNvSpPr>
            <p:nvPr/>
          </p:nvSpPr>
          <p:spPr bwMode="auto">
            <a:xfrm>
              <a:off x="2699" y="1957"/>
              <a:ext cx="0" cy="18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3" name="Line 14"/>
            <p:cNvSpPr>
              <a:spLocks noChangeShapeType="1"/>
            </p:cNvSpPr>
            <p:nvPr/>
          </p:nvSpPr>
          <p:spPr bwMode="auto">
            <a:xfrm>
              <a:off x="2699" y="2637"/>
              <a:ext cx="0" cy="18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4" name="Line 15"/>
            <p:cNvSpPr>
              <a:spLocks noChangeShapeType="1"/>
            </p:cNvSpPr>
            <p:nvPr/>
          </p:nvSpPr>
          <p:spPr bwMode="auto">
            <a:xfrm>
              <a:off x="2699" y="3182"/>
              <a:ext cx="0" cy="38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pic>
        <p:nvPicPr>
          <p:cNvPr id="76806" name="Picture 8"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361253">
            <a:off x="6040438" y="2293938"/>
            <a:ext cx="90805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7" name="矩形 1"/>
          <p:cNvSpPr>
            <a:spLocks noChangeArrowheads="1"/>
          </p:cNvSpPr>
          <p:nvPr/>
        </p:nvSpPr>
        <p:spPr bwMode="auto">
          <a:xfrm>
            <a:off x="7019925" y="2644775"/>
            <a:ext cx="1108075" cy="369888"/>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a:defRPr sz="3200">
                <a:solidFill>
                  <a:schemeClr val="tx1"/>
                </a:solidFill>
                <a:latin typeface="Arial" panose="020B0604020202020204" pitchFamily="34" charset="0"/>
                <a:ea typeface="宋体" panose="02010600030101010101" pitchFamily="2" charset="-122"/>
              </a:defRPr>
            </a:lvl2pPr>
            <a:lvl3pPr>
              <a:defRPr sz="3200">
                <a:solidFill>
                  <a:schemeClr val="tx1"/>
                </a:solidFill>
                <a:latin typeface="Arial" panose="020B0604020202020204" pitchFamily="34" charset="0"/>
                <a:ea typeface="宋体" panose="02010600030101010101" pitchFamily="2" charset="-122"/>
              </a:defRPr>
            </a:lvl3pPr>
            <a:lvl4pPr>
              <a:defRPr sz="3200">
                <a:solidFill>
                  <a:schemeClr val="tx1"/>
                </a:solidFill>
                <a:latin typeface="Arial" panose="020B0604020202020204" pitchFamily="34" charset="0"/>
                <a:ea typeface="宋体" panose="02010600030101010101" pitchFamily="2" charset="-122"/>
              </a:defRPr>
            </a:lvl4pPr>
            <a:lvl5pPr>
              <a:defRPr sz="3200">
                <a:solidFill>
                  <a:schemeClr val="tx1"/>
                </a:solidFill>
                <a:latin typeface="Arial" panose="020B0604020202020204" pitchFamily="34" charset="0"/>
                <a:ea typeface="宋体" panose="02010600030101010101" pitchFamily="2" charset="-122"/>
              </a:defRPr>
            </a:lvl5pPr>
            <a:lvl6pPr marL="2284413"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741613"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198813"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656013"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sz="1800">
                <a:latin typeface="微软雅黑" panose="020B0503020204020204" pitchFamily="34" charset="-122"/>
                <a:ea typeface="微软雅黑" panose="020B0503020204020204" pitchFamily="34" charset="-122"/>
              </a:rPr>
              <a:t>认识抽象</a:t>
            </a:r>
          </a:p>
        </p:txBody>
      </p:sp>
    </p:spTree>
  </p:cSld>
  <p:clrMapOvr>
    <a:masterClrMapping/>
  </p:clrMapOvr>
  <p:transition spd="slow" advTm="303364">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p:cNvSpPr txBox="1">
            <a:spLocks noChangeArrowheads="1"/>
          </p:cNvSpPr>
          <p:nvPr/>
        </p:nvSpPr>
        <p:spPr bwMode="auto">
          <a:xfrm>
            <a:off x="3492500" y="1898650"/>
            <a:ext cx="3938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数据模型</a:t>
            </a:r>
          </a:p>
        </p:txBody>
      </p:sp>
      <p:sp>
        <p:nvSpPr>
          <p:cNvPr id="12" name="矩形 48"/>
          <p:cNvSpPr>
            <a:spLocks noChangeArrowheads="1"/>
          </p:cNvSpPr>
          <p:nvPr/>
        </p:nvSpPr>
        <p:spPr bwMode="auto">
          <a:xfrm>
            <a:off x="3635375" y="2557463"/>
            <a:ext cx="3506788"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两大类数据模型</a:t>
            </a:r>
            <a:endParaRPr lang="en-US" altLang="zh-CN" sz="1800" dirty="0">
              <a:solidFill>
                <a:schemeClr val="bg1">
                  <a:lumMod val="50000"/>
                </a:schemeClr>
              </a:solidFill>
              <a:latin typeface="微软雅黑" pitchFamily="34" charset="-122"/>
              <a:ea typeface="微软雅黑" pitchFamily="34" charset="-122"/>
            </a:endParaRPr>
          </a:p>
          <a:p>
            <a:pPr marL="342900" indent="-342900" eaLnBrk="1" hangingPunct="1">
              <a:lnSpc>
                <a:spcPct val="120000"/>
              </a:lnSpc>
              <a:spcBef>
                <a:spcPts val="600"/>
              </a:spcBef>
              <a:buFont typeface="Arial" panose="020B0604020202020204" pitchFamily="34" charset="0"/>
              <a:buChar char="•"/>
              <a:defRPr/>
            </a:pPr>
            <a:r>
              <a:rPr lang="zh-CN" altLang="en-US" sz="1800" dirty="0">
                <a:solidFill>
                  <a:srgbClr val="FF0000"/>
                </a:solidFill>
                <a:latin typeface="微软雅黑" pitchFamily="34" charset="-122"/>
                <a:ea typeface="微软雅黑" pitchFamily="34" charset="-122"/>
              </a:rPr>
              <a:t>数据模型的组成要素</a:t>
            </a: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概念模型</a:t>
            </a:r>
            <a:endParaRPr lang="en-US" altLang="zh-CN" sz="1800" dirty="0">
              <a:solidFill>
                <a:schemeClr val="bg1">
                  <a:lumMod val="50000"/>
                </a:schemeClr>
              </a:solidFill>
              <a:latin typeface="微软雅黑" pitchFamily="34" charset="-122"/>
              <a:ea typeface="微软雅黑" pitchFamily="34" charset="-122"/>
            </a:endParaRP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最常用的数据模型 </a:t>
            </a:r>
          </a:p>
        </p:txBody>
      </p:sp>
      <p:sp>
        <p:nvSpPr>
          <p:cNvPr id="9" name="椭圆 8"/>
          <p:cNvSpPr/>
          <p:nvPr/>
        </p:nvSpPr>
        <p:spPr>
          <a:xfrm>
            <a:off x="2681288" y="2092325"/>
            <a:ext cx="782637" cy="795338"/>
          </a:xfrm>
          <a:prstGeom prst="ellipse">
            <a:avLst/>
          </a:prstGeom>
          <a:ln>
            <a:solidFill>
              <a:srgbClr val="2907B9"/>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a:defRPr/>
            </a:pPr>
            <a:endParaRPr lang="zh-CN" altLang="en-US">
              <a:latin typeface="Impact" pitchFamily="34" charset="0"/>
            </a:endParaRPr>
          </a:p>
        </p:txBody>
      </p:sp>
      <p:sp>
        <p:nvSpPr>
          <p:cNvPr id="10" name="椭圆 9"/>
          <p:cNvSpPr/>
          <p:nvPr/>
        </p:nvSpPr>
        <p:spPr>
          <a:xfrm>
            <a:off x="2747963" y="2154238"/>
            <a:ext cx="647700" cy="658812"/>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defTabSz="713049" eaLnBrk="1" hangingPunct="1">
              <a:spcBef>
                <a:spcPct val="20000"/>
              </a:spcBef>
              <a:defRPr/>
            </a:pPr>
            <a:r>
              <a:rPr lang="en-US" altLang="zh-CN" sz="4400">
                <a:latin typeface="Impact" panose="020B0806030902050204" pitchFamily="34" charset="0"/>
              </a:rPr>
              <a:t>3</a:t>
            </a:r>
            <a:endParaRPr lang="zh-CN" altLang="en-US" sz="4400" dirty="0">
              <a:latin typeface="Impact" panose="020B0806030902050204" pitchFamily="34" charset="0"/>
            </a:endParaRPr>
          </a:p>
        </p:txBody>
      </p:sp>
      <p:cxnSp>
        <p:nvCxnSpPr>
          <p:cNvPr id="11" name="直接连接符 10"/>
          <p:cNvCxnSpPr>
            <a:stCxn id="9" idx="6"/>
          </p:cNvCxnSpPr>
          <p:nvPr/>
        </p:nvCxnSpPr>
        <p:spPr>
          <a:xfrm flipV="1">
            <a:off x="3463925" y="2452688"/>
            <a:ext cx="3375025" cy="36512"/>
          </a:xfrm>
          <a:prstGeom prst="line">
            <a:avLst/>
          </a:prstGeom>
          <a:ln w="28575">
            <a:solidFill>
              <a:srgbClr val="2907B9"/>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4568">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35600" y="1339850"/>
            <a:ext cx="2952750" cy="146843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a:p>
        </p:txBody>
      </p:sp>
      <p:sp>
        <p:nvSpPr>
          <p:cNvPr id="78851" name="Rectangle 2050"/>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数据模型的组成三要素</a:t>
            </a:r>
          </a:p>
        </p:txBody>
      </p:sp>
      <p:sp>
        <p:nvSpPr>
          <p:cNvPr id="9" name="Text Box 7"/>
          <p:cNvSpPr txBox="1">
            <a:spLocks noChangeArrowheads="1"/>
          </p:cNvSpPr>
          <p:nvPr/>
        </p:nvSpPr>
        <p:spPr bwMode="auto">
          <a:xfrm>
            <a:off x="2916238" y="704850"/>
            <a:ext cx="25368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2000" b="1">
                <a:solidFill>
                  <a:srgbClr val="FF0000"/>
                </a:solidFill>
                <a:latin typeface="微软雅黑" panose="020B0503020204020204" pitchFamily="34" charset="-122"/>
                <a:ea typeface="微软雅黑" panose="020B0503020204020204" pitchFamily="34" charset="-122"/>
              </a:rPr>
              <a:t>数据模型</a:t>
            </a:r>
            <a:r>
              <a:rPr lang="zh-CN" altLang="zh-CN" sz="2000" b="1">
                <a:latin typeface="微软雅黑" panose="020B0503020204020204" pitchFamily="34" charset="-122"/>
                <a:ea typeface="微软雅黑" panose="020B0503020204020204" pitchFamily="34" charset="-122"/>
              </a:rPr>
              <a:t> </a:t>
            </a:r>
            <a:r>
              <a:rPr lang="zh-CN" altLang="zh-CN" sz="2000">
                <a:latin typeface="微软雅黑" panose="020B0503020204020204" pitchFamily="34" charset="-122"/>
                <a:ea typeface="微软雅黑" panose="020B0503020204020204" pitchFamily="34" charset="-122"/>
              </a:rPr>
              <a:t> 的  </a:t>
            </a:r>
            <a:r>
              <a:rPr lang="zh-CN" altLang="zh-CN" sz="2000" b="1">
                <a:solidFill>
                  <a:srgbClr val="FF0000"/>
                </a:solidFill>
                <a:latin typeface="微软雅黑" panose="020B0503020204020204" pitchFamily="34" charset="-122"/>
                <a:ea typeface="微软雅黑" panose="020B0503020204020204" pitchFamily="34" charset="-122"/>
              </a:rPr>
              <a:t>三要素</a:t>
            </a:r>
          </a:p>
        </p:txBody>
      </p:sp>
      <p:sp>
        <p:nvSpPr>
          <p:cNvPr id="10" name="Text Box 8"/>
          <p:cNvSpPr txBox="1">
            <a:spLocks noChangeArrowheads="1"/>
          </p:cNvSpPr>
          <p:nvPr/>
        </p:nvSpPr>
        <p:spPr bwMode="auto">
          <a:xfrm>
            <a:off x="933450" y="1339850"/>
            <a:ext cx="3790950" cy="1449388"/>
          </a:xfrm>
          <a:prstGeom prst="rect">
            <a:avLst/>
          </a:prstGeom>
          <a:ln/>
        </p:spPr>
        <p:style>
          <a:lnRef idx="1">
            <a:schemeClr val="accent1"/>
          </a:lnRef>
          <a:fillRef idx="3">
            <a:schemeClr val="accent1"/>
          </a:fillRef>
          <a:effectRef idx="2">
            <a:schemeClr val="accent1"/>
          </a:effectRef>
          <a:fontRef idx="minor">
            <a:schemeClr val="lt1"/>
          </a:fontRef>
        </p:style>
        <p:txBody>
          <a:bodyPr>
            <a:spAutoFit/>
          </a:bodyPr>
          <a:lstStyle>
            <a:lvl1pPr marL="285750" indent="-285750" defTabSz="912813" eaLnBrk="1" hangingPunct="1">
              <a:lnSpc>
                <a:spcPct val="150000"/>
              </a:lnSpc>
              <a:spcBef>
                <a:spcPct val="20000"/>
              </a:spcBef>
              <a:buSzPct val="80000"/>
              <a:buFont typeface="Wingdings" panose="05000000000000000000" pitchFamily="2" charset="2"/>
              <a:buChar char="l"/>
              <a:defRPr sz="1800">
                <a:solidFill>
                  <a:schemeClr val="tx1">
                    <a:lumMod val="50000"/>
                    <a:lumOff val="50000"/>
                  </a:schemeClr>
                </a:solidFill>
                <a:latin typeface="微软雅黑" pitchFamily="34" charset="-122"/>
                <a:ea typeface="微软雅黑" pitchFamily="34" charset="-122"/>
              </a:defRPr>
            </a:lvl1pPr>
            <a:lvl2pPr marL="450850" lvl="1" indent="-180975" defTabSz="912813" eaLnBrk="1" hangingPunct="1">
              <a:spcBef>
                <a:spcPct val="20000"/>
              </a:spcBef>
              <a:buSzPct val="100000"/>
              <a:buFont typeface="Arial" pitchFamily="34" charset="0"/>
              <a:buChar char="-"/>
              <a:defRPr sz="1600">
                <a:ea typeface="+mn-ea"/>
              </a:defRPr>
            </a:lvl2pPr>
            <a:lvl3pPr marL="1141413" indent="-227013" defTabSz="912813" eaLnBrk="0" hangingPunct="0">
              <a:spcBef>
                <a:spcPct val="20000"/>
              </a:spcBef>
              <a:buFont typeface="Arial" pitchFamily="34" charset="0"/>
              <a:buChar char="•"/>
              <a:defRPr sz="2400">
                <a:latin typeface="+mn-lt"/>
                <a:ea typeface="+mn-ea"/>
              </a:defRPr>
            </a:lvl3pPr>
            <a:lvl4pPr marL="1598613" indent="-227013" defTabSz="912813" eaLnBrk="0" hangingPunct="0">
              <a:spcBef>
                <a:spcPct val="20000"/>
              </a:spcBef>
              <a:buFont typeface="Arial" pitchFamily="34" charset="0"/>
              <a:buChar char="–"/>
              <a:defRPr sz="2000">
                <a:latin typeface="+mn-lt"/>
                <a:ea typeface="+mn-ea"/>
              </a:defRPr>
            </a:lvl4pPr>
            <a:lvl5pPr marL="2055813" indent="-227013" defTabSz="912813" eaLnBrk="0" hangingPunct="0">
              <a:spcBef>
                <a:spcPct val="20000"/>
              </a:spcBef>
              <a:buFont typeface="Arial" pitchFamily="34" charset="0"/>
              <a:buChar char="»"/>
              <a:defRPr sz="2000">
                <a:latin typeface="+mn-lt"/>
                <a:ea typeface="+mn-ea"/>
              </a:defRPr>
            </a:lvl5pPr>
            <a:lvl6pPr marL="2514433" indent="-228585" defTabSz="914339">
              <a:spcBef>
                <a:spcPct val="20000"/>
              </a:spcBef>
              <a:buFont typeface="Arial" pitchFamily="34" charset="0"/>
              <a:buChar char="•"/>
              <a:defRPr sz="2000">
                <a:latin typeface="+mn-lt"/>
                <a:ea typeface="+mn-ea"/>
              </a:defRPr>
            </a:lvl6pPr>
            <a:lvl7pPr marL="2971601" indent="-228585" defTabSz="914339">
              <a:spcBef>
                <a:spcPct val="20000"/>
              </a:spcBef>
              <a:buFont typeface="Arial" pitchFamily="34" charset="0"/>
              <a:buChar char="•"/>
              <a:defRPr sz="2000">
                <a:latin typeface="+mn-lt"/>
                <a:ea typeface="+mn-ea"/>
              </a:defRPr>
            </a:lvl7pPr>
            <a:lvl8pPr marL="3428771" indent="-228585" defTabSz="914339">
              <a:spcBef>
                <a:spcPct val="20000"/>
              </a:spcBef>
              <a:buFont typeface="Arial" pitchFamily="34" charset="0"/>
              <a:buChar char="•"/>
              <a:defRPr sz="2000">
                <a:latin typeface="+mn-lt"/>
                <a:ea typeface="+mn-ea"/>
              </a:defRPr>
            </a:lvl8pPr>
            <a:lvl9pPr marL="3885940" indent="-228585" defTabSz="914339">
              <a:spcBef>
                <a:spcPct val="20000"/>
              </a:spcBef>
              <a:buFont typeface="Arial" pitchFamily="34" charset="0"/>
              <a:buChar char="•"/>
              <a:defRPr sz="2000">
                <a:latin typeface="+mn-lt"/>
                <a:ea typeface="+mn-ea"/>
              </a:defRPr>
            </a:lvl9pPr>
          </a:lstStyle>
          <a:p>
            <a:pPr marL="0" indent="0">
              <a:buFont typeface="Wingdings" panose="05000000000000000000" pitchFamily="2" charset="2"/>
              <a:buNone/>
              <a:defRPr/>
            </a:pPr>
            <a:r>
              <a:rPr lang="zh-CN" altLang="zh-CN">
                <a:solidFill>
                  <a:schemeClr val="bg1"/>
                </a:solidFill>
              </a:rPr>
              <a:t>形式化描述数据</a:t>
            </a:r>
            <a:r>
              <a:rPr lang="zh-CN" altLang="zh-CN" smtClean="0">
                <a:solidFill>
                  <a:schemeClr val="bg1"/>
                </a:solidFill>
              </a:rPr>
              <a:t>、数据</a:t>
            </a:r>
            <a:r>
              <a:rPr lang="zh-CN" altLang="zh-CN">
                <a:solidFill>
                  <a:schemeClr val="bg1"/>
                </a:solidFill>
              </a:rPr>
              <a:t>之间的联系</a:t>
            </a:r>
          </a:p>
          <a:p>
            <a:pPr marL="0" indent="0">
              <a:buFont typeface="Wingdings" panose="05000000000000000000" pitchFamily="2" charset="2"/>
              <a:buNone/>
              <a:defRPr/>
            </a:pPr>
            <a:r>
              <a:rPr lang="zh-CN" altLang="zh-CN">
                <a:solidFill>
                  <a:schemeClr val="bg1"/>
                </a:solidFill>
              </a:rPr>
              <a:t>以及数据操作</a:t>
            </a:r>
          </a:p>
          <a:p>
            <a:pPr marL="0" indent="0">
              <a:buFont typeface="Wingdings" panose="05000000000000000000" pitchFamily="2" charset="2"/>
              <a:buNone/>
              <a:defRPr/>
            </a:pPr>
            <a:r>
              <a:rPr lang="zh-CN" altLang="zh-CN">
                <a:solidFill>
                  <a:schemeClr val="bg1"/>
                </a:solidFill>
              </a:rPr>
              <a:t>和有关的</a:t>
            </a:r>
            <a:r>
              <a:rPr lang="zh-CN" altLang="zh-CN" smtClean="0">
                <a:solidFill>
                  <a:schemeClr val="bg1"/>
                </a:solidFill>
              </a:rPr>
              <a:t>语义约束</a:t>
            </a:r>
            <a:r>
              <a:rPr lang="zh-CN" altLang="zh-CN">
                <a:solidFill>
                  <a:schemeClr val="bg1"/>
                </a:solidFill>
              </a:rPr>
              <a:t>规则的方法</a:t>
            </a:r>
          </a:p>
        </p:txBody>
      </p:sp>
      <p:sp>
        <p:nvSpPr>
          <p:cNvPr id="11" name="Text Box 9"/>
          <p:cNvSpPr txBox="1">
            <a:spLocks noChangeArrowheads="1"/>
          </p:cNvSpPr>
          <p:nvPr/>
        </p:nvSpPr>
        <p:spPr bwMode="auto">
          <a:xfrm>
            <a:off x="5592763" y="1354138"/>
            <a:ext cx="1711325"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a:defRPr sz="3200">
                <a:solidFill>
                  <a:schemeClr val="tx1"/>
                </a:solidFill>
                <a:latin typeface="Arial" panose="020B0604020202020204" pitchFamily="34" charset="0"/>
                <a:ea typeface="宋体" panose="02010600030101010101" pitchFamily="2" charset="-122"/>
              </a:defRPr>
            </a:lvl2pPr>
            <a:lvl3pPr>
              <a:defRPr sz="3200">
                <a:solidFill>
                  <a:schemeClr val="tx1"/>
                </a:solidFill>
                <a:latin typeface="Arial" panose="020B0604020202020204" pitchFamily="34" charset="0"/>
                <a:ea typeface="宋体" panose="02010600030101010101" pitchFamily="2" charset="-122"/>
              </a:defRPr>
            </a:lvl3pPr>
            <a:lvl4pPr>
              <a:defRPr sz="3200">
                <a:solidFill>
                  <a:schemeClr val="tx1"/>
                </a:solidFill>
                <a:latin typeface="Arial" panose="020B0604020202020204" pitchFamily="34" charset="0"/>
                <a:ea typeface="宋体" panose="02010600030101010101" pitchFamily="2" charset="-122"/>
              </a:defRPr>
            </a:lvl4pPr>
            <a:lvl5pPr>
              <a:defRPr sz="3200">
                <a:solidFill>
                  <a:schemeClr val="tx1"/>
                </a:solidFill>
                <a:latin typeface="Arial" panose="020B0604020202020204" pitchFamily="34" charset="0"/>
                <a:ea typeface="宋体" panose="02010600030101010101" pitchFamily="2" charset="-122"/>
              </a:defRPr>
            </a:lvl5pPr>
            <a:lvl6pPr marL="2284413"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741613"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198813"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656013"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AutoNum type="circleNumDbPlain"/>
            </a:pPr>
            <a:r>
              <a:rPr lang="zh-CN" altLang="zh-CN" sz="1800" b="1">
                <a:solidFill>
                  <a:schemeClr val="bg1"/>
                </a:solidFill>
                <a:latin typeface="微软雅黑" panose="020B0503020204020204" pitchFamily="34" charset="-122"/>
                <a:ea typeface="微软雅黑" panose="020B0503020204020204" pitchFamily="34" charset="-122"/>
              </a:rPr>
              <a:t>数据结构</a:t>
            </a:r>
            <a:endParaRPr lang="en-US" altLang="zh-CN" sz="1800" b="1">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Tx/>
              <a:buAutoNum type="circleNumDbPlain"/>
            </a:pPr>
            <a:r>
              <a:rPr lang="zh-CN" altLang="en-US" sz="1800" b="1">
                <a:solidFill>
                  <a:schemeClr val="bg1"/>
                </a:solidFill>
                <a:latin typeface="微软雅黑" panose="020B0503020204020204" pitchFamily="34" charset="-122"/>
                <a:ea typeface="微软雅黑" panose="020B0503020204020204" pitchFamily="34" charset="-122"/>
              </a:rPr>
              <a:t>数据操作</a:t>
            </a:r>
            <a:endParaRPr lang="en-US" altLang="zh-CN" sz="1800" b="1">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Tx/>
              <a:buAutoNum type="circleNumDbPlain"/>
            </a:pPr>
            <a:r>
              <a:rPr lang="zh-CN" altLang="en-US" sz="1800" b="1">
                <a:solidFill>
                  <a:schemeClr val="bg1"/>
                </a:solidFill>
                <a:latin typeface="微软雅黑" panose="020B0503020204020204" pitchFamily="34" charset="-122"/>
                <a:ea typeface="微软雅黑" panose="020B0503020204020204" pitchFamily="34" charset="-122"/>
              </a:rPr>
              <a:t>完整性约束</a:t>
            </a:r>
            <a:endParaRPr lang="zh-CN" altLang="zh-CN" sz="1800" b="1">
              <a:solidFill>
                <a:schemeClr val="bg1"/>
              </a:solidFill>
              <a:latin typeface="微软雅黑" panose="020B0503020204020204" pitchFamily="34" charset="-122"/>
              <a:ea typeface="微软雅黑" panose="020B0503020204020204" pitchFamily="34" charset="-122"/>
            </a:endParaRPr>
          </a:p>
        </p:txBody>
      </p:sp>
      <p:grpSp>
        <p:nvGrpSpPr>
          <p:cNvPr id="14" name="Group 12"/>
          <p:cNvGrpSpPr>
            <a:grpSpLocks/>
          </p:cNvGrpSpPr>
          <p:nvPr/>
        </p:nvGrpSpPr>
        <p:grpSpPr bwMode="auto">
          <a:xfrm>
            <a:off x="4572000" y="1065213"/>
            <a:ext cx="2563813" cy="274637"/>
            <a:chOff x="0" y="0"/>
            <a:chExt cx="1920" cy="288"/>
          </a:xfrm>
        </p:grpSpPr>
        <p:sp>
          <p:nvSpPr>
            <p:cNvPr id="78884" name="Line 13"/>
            <p:cNvSpPr>
              <a:spLocks noChangeShapeType="1"/>
            </p:cNvSpPr>
            <p:nvPr/>
          </p:nvSpPr>
          <p:spPr bwMode="auto">
            <a:xfrm>
              <a:off x="0" y="0"/>
              <a:ext cx="1920" cy="0"/>
            </a:xfrm>
            <a:prstGeom prst="line">
              <a:avLst/>
            </a:prstGeom>
            <a:noFill/>
            <a:ln w="381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85" name="Line 14"/>
            <p:cNvSpPr>
              <a:spLocks noChangeShapeType="1"/>
            </p:cNvSpPr>
            <p:nvPr/>
          </p:nvSpPr>
          <p:spPr bwMode="auto">
            <a:xfrm>
              <a:off x="1920" y="0"/>
              <a:ext cx="0" cy="288"/>
            </a:xfrm>
            <a:prstGeom prst="line">
              <a:avLst/>
            </a:prstGeom>
            <a:noFill/>
            <a:ln w="38100"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 name="Group 15"/>
          <p:cNvGrpSpPr>
            <a:grpSpLocks/>
          </p:cNvGrpSpPr>
          <p:nvPr/>
        </p:nvGrpSpPr>
        <p:grpSpPr bwMode="auto">
          <a:xfrm>
            <a:off x="2916238" y="1069975"/>
            <a:ext cx="1131887" cy="263525"/>
            <a:chOff x="0" y="0"/>
            <a:chExt cx="576" cy="192"/>
          </a:xfrm>
        </p:grpSpPr>
        <p:sp>
          <p:nvSpPr>
            <p:cNvPr id="78882" name="Line 16"/>
            <p:cNvSpPr>
              <a:spLocks noChangeShapeType="1"/>
            </p:cNvSpPr>
            <p:nvPr/>
          </p:nvSpPr>
          <p:spPr bwMode="auto">
            <a:xfrm>
              <a:off x="288" y="0"/>
              <a:ext cx="0" cy="192"/>
            </a:xfrm>
            <a:prstGeom prst="line">
              <a:avLst/>
            </a:prstGeom>
            <a:noFill/>
            <a:ln w="38100"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83" name="Line 17"/>
            <p:cNvSpPr>
              <a:spLocks noChangeShapeType="1"/>
            </p:cNvSpPr>
            <p:nvPr/>
          </p:nvSpPr>
          <p:spPr bwMode="auto">
            <a:xfrm>
              <a:off x="0" y="0"/>
              <a:ext cx="576" cy="0"/>
            </a:xfrm>
            <a:prstGeom prst="line">
              <a:avLst/>
            </a:prstGeom>
            <a:noFill/>
            <a:ln w="381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 name="Group 18"/>
          <p:cNvGrpSpPr>
            <a:grpSpLocks/>
          </p:cNvGrpSpPr>
          <p:nvPr/>
        </p:nvGrpSpPr>
        <p:grpSpPr bwMode="auto">
          <a:xfrm>
            <a:off x="4248150" y="1765300"/>
            <a:ext cx="1692275" cy="1460500"/>
            <a:chOff x="0" y="0"/>
            <a:chExt cx="2160" cy="1152"/>
          </a:xfrm>
        </p:grpSpPr>
        <p:sp>
          <p:nvSpPr>
            <p:cNvPr id="21" name="Line 19"/>
            <p:cNvSpPr>
              <a:spLocks noChangeShapeType="1"/>
            </p:cNvSpPr>
            <p:nvPr/>
          </p:nvSpPr>
          <p:spPr bwMode="auto">
            <a:xfrm flipH="1">
              <a:off x="0" y="0"/>
              <a:ext cx="2160" cy="1056"/>
            </a:xfrm>
            <a:prstGeom prst="line">
              <a:avLst/>
            </a:prstGeom>
            <a:ln>
              <a:solidFill>
                <a:srgbClr val="FF0000"/>
              </a:solidFill>
              <a:headEnd/>
              <a:tailEnd/>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400"/>
            </a:p>
          </p:txBody>
        </p:sp>
        <p:sp>
          <p:nvSpPr>
            <p:cNvPr id="22" name="Line 20"/>
            <p:cNvSpPr>
              <a:spLocks noChangeShapeType="1"/>
            </p:cNvSpPr>
            <p:nvPr/>
          </p:nvSpPr>
          <p:spPr bwMode="auto">
            <a:xfrm>
              <a:off x="0" y="1056"/>
              <a:ext cx="0" cy="96"/>
            </a:xfrm>
            <a:prstGeom prst="line">
              <a:avLst/>
            </a:prstGeom>
            <a:ln>
              <a:headEnd/>
              <a:tailEnd type="triangle" w="sm" len="sm"/>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400"/>
            </a:p>
          </p:txBody>
        </p:sp>
      </p:grpSp>
      <p:grpSp>
        <p:nvGrpSpPr>
          <p:cNvPr id="23" name="Group 21"/>
          <p:cNvGrpSpPr>
            <a:grpSpLocks/>
          </p:cNvGrpSpPr>
          <p:nvPr/>
        </p:nvGrpSpPr>
        <p:grpSpPr bwMode="auto">
          <a:xfrm>
            <a:off x="5965825" y="2147888"/>
            <a:ext cx="282575" cy="1069975"/>
            <a:chOff x="0" y="0"/>
            <a:chExt cx="432" cy="720"/>
          </a:xfrm>
        </p:grpSpPr>
        <p:sp>
          <p:nvSpPr>
            <p:cNvPr id="24" name="Line 22"/>
            <p:cNvSpPr>
              <a:spLocks noChangeShapeType="1"/>
            </p:cNvSpPr>
            <p:nvPr/>
          </p:nvSpPr>
          <p:spPr bwMode="auto">
            <a:xfrm flipH="1">
              <a:off x="0" y="0"/>
              <a:ext cx="432" cy="576"/>
            </a:xfrm>
            <a:prstGeom prst="line">
              <a:avLst/>
            </a:prstGeom>
            <a:ln>
              <a:solidFill>
                <a:srgbClr val="FF0000"/>
              </a:solidFill>
              <a:headEnd/>
              <a:tailEnd/>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400"/>
            </a:p>
          </p:txBody>
        </p:sp>
        <p:sp>
          <p:nvSpPr>
            <p:cNvPr id="25" name="Line 23"/>
            <p:cNvSpPr>
              <a:spLocks noChangeShapeType="1"/>
            </p:cNvSpPr>
            <p:nvPr/>
          </p:nvSpPr>
          <p:spPr bwMode="auto">
            <a:xfrm>
              <a:off x="0" y="576"/>
              <a:ext cx="0" cy="144"/>
            </a:xfrm>
            <a:prstGeom prst="line">
              <a:avLst/>
            </a:prstGeom>
            <a:ln>
              <a:solidFill>
                <a:srgbClr val="FF0000"/>
              </a:solidFill>
              <a:headEnd/>
              <a:tailEnd type="triangle" w="sm" len="sm"/>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400"/>
            </a:p>
          </p:txBody>
        </p:sp>
      </p:grpSp>
      <p:grpSp>
        <p:nvGrpSpPr>
          <p:cNvPr id="26" name="Group 24"/>
          <p:cNvGrpSpPr>
            <a:grpSpLocks/>
          </p:cNvGrpSpPr>
          <p:nvPr/>
        </p:nvGrpSpPr>
        <p:grpSpPr bwMode="auto">
          <a:xfrm>
            <a:off x="7185025" y="2501900"/>
            <a:ext cx="339725" cy="723900"/>
            <a:chOff x="0" y="0"/>
            <a:chExt cx="384" cy="336"/>
          </a:xfrm>
        </p:grpSpPr>
        <p:sp>
          <p:nvSpPr>
            <p:cNvPr id="27" name="Line 25"/>
            <p:cNvSpPr>
              <a:spLocks noChangeShapeType="1"/>
            </p:cNvSpPr>
            <p:nvPr/>
          </p:nvSpPr>
          <p:spPr bwMode="auto">
            <a:xfrm>
              <a:off x="0" y="0"/>
              <a:ext cx="384" cy="192"/>
            </a:xfrm>
            <a:prstGeom prst="line">
              <a:avLst/>
            </a:prstGeom>
            <a:ln>
              <a:solidFill>
                <a:srgbClr val="FF0000"/>
              </a:solidFill>
              <a:headEnd/>
              <a:tailEnd/>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400"/>
            </a:p>
          </p:txBody>
        </p:sp>
        <p:sp>
          <p:nvSpPr>
            <p:cNvPr id="28" name="Line 26"/>
            <p:cNvSpPr>
              <a:spLocks noChangeShapeType="1"/>
            </p:cNvSpPr>
            <p:nvPr/>
          </p:nvSpPr>
          <p:spPr bwMode="auto">
            <a:xfrm>
              <a:off x="384" y="192"/>
              <a:ext cx="0" cy="144"/>
            </a:xfrm>
            <a:prstGeom prst="line">
              <a:avLst/>
            </a:prstGeom>
            <a:ln>
              <a:solidFill>
                <a:srgbClr val="FF0000"/>
              </a:solidFill>
              <a:headEnd/>
              <a:tailEnd type="triangle" w="sm" len="sm"/>
            </a:ln>
          </p:spPr>
          <p:style>
            <a:lnRef idx="1">
              <a:schemeClr val="accent6"/>
            </a:lnRef>
            <a:fillRef idx="0">
              <a:schemeClr val="accent6"/>
            </a:fillRef>
            <a:effectRef idx="0">
              <a:schemeClr val="accent6"/>
            </a:effectRef>
            <a:fontRef idx="minor">
              <a:schemeClr val="tx1"/>
            </a:fontRef>
          </p:style>
          <p:txBody>
            <a:bodyPr wrap="none" anchor="ctr"/>
            <a:lstStyle/>
            <a:p>
              <a:pPr eaLnBrk="1" hangingPunct="1">
                <a:defRPr/>
              </a:pPr>
              <a:endParaRPr lang="zh-CN" altLang="en-US" sz="1400"/>
            </a:p>
          </p:txBody>
        </p:sp>
      </p:grpSp>
      <p:sp>
        <p:nvSpPr>
          <p:cNvPr id="29" name="Text Box 27"/>
          <p:cNvSpPr txBox="1">
            <a:spLocks noChangeArrowheads="1"/>
          </p:cNvSpPr>
          <p:nvPr/>
        </p:nvSpPr>
        <p:spPr bwMode="auto">
          <a:xfrm>
            <a:off x="6797675" y="3217863"/>
            <a:ext cx="1620838" cy="681037"/>
          </a:xfrm>
          <a:prstGeom prst="rect">
            <a:avLst/>
          </a:prstGeom>
          <a:ln>
            <a:noFill/>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algn="ctr">
              <a:defRPr sz="1400">
                <a:solidFill>
                  <a:srgbClr val="FF0000"/>
                </a:solidFill>
                <a:latin typeface="微软雅黑" pitchFamily="34" charset="-122"/>
                <a:ea typeface="微软雅黑" pitchFamily="34" charset="-122"/>
              </a:defRPr>
            </a:lvl1pPr>
          </a:lstStyle>
          <a:p>
            <a:pPr eaLnBrk="1" hangingPunct="1">
              <a:defRPr/>
            </a:pPr>
            <a:r>
              <a:rPr lang="zh-CN" altLang="zh-CN"/>
              <a:t>如何保证数据的</a:t>
            </a:r>
          </a:p>
          <a:p>
            <a:pPr eaLnBrk="1" hangingPunct="1">
              <a:defRPr/>
            </a:pPr>
            <a:r>
              <a:rPr lang="zh-CN" altLang="zh-CN"/>
              <a:t>约束条件得到满足</a:t>
            </a:r>
          </a:p>
        </p:txBody>
      </p:sp>
      <p:sp>
        <p:nvSpPr>
          <p:cNvPr id="30" name="Text Box 28"/>
          <p:cNvSpPr txBox="1">
            <a:spLocks noChangeArrowheads="1"/>
          </p:cNvSpPr>
          <p:nvPr/>
        </p:nvSpPr>
        <p:spPr bwMode="auto">
          <a:xfrm>
            <a:off x="5245100" y="3217863"/>
            <a:ext cx="1441450" cy="681037"/>
          </a:xfrm>
          <a:prstGeom prst="rect">
            <a:avLst/>
          </a:prstGeom>
          <a:ln>
            <a:noFill/>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algn="ctr">
              <a:defRPr sz="1400">
                <a:solidFill>
                  <a:srgbClr val="FF0000"/>
                </a:solidFill>
                <a:latin typeface="微软雅黑" pitchFamily="34" charset="-122"/>
                <a:ea typeface="微软雅黑" pitchFamily="34" charset="-122"/>
              </a:defRPr>
            </a:lvl1pPr>
          </a:lstStyle>
          <a:p>
            <a:pPr eaLnBrk="1" hangingPunct="1">
              <a:defRPr/>
            </a:pPr>
            <a:r>
              <a:rPr lang="zh-CN" altLang="zh-CN"/>
              <a:t>如  何  实  现</a:t>
            </a:r>
          </a:p>
          <a:p>
            <a:pPr eaLnBrk="1" hangingPunct="1">
              <a:defRPr/>
            </a:pPr>
            <a:r>
              <a:rPr lang="zh-CN" altLang="zh-CN"/>
              <a:t>查、增、删、改</a:t>
            </a:r>
          </a:p>
        </p:txBody>
      </p:sp>
      <p:sp>
        <p:nvSpPr>
          <p:cNvPr id="31" name="Text Box 29"/>
          <p:cNvSpPr txBox="1">
            <a:spLocks noChangeArrowheads="1"/>
          </p:cNvSpPr>
          <p:nvPr/>
        </p:nvSpPr>
        <p:spPr bwMode="auto">
          <a:xfrm>
            <a:off x="3348038" y="3214688"/>
            <a:ext cx="1800225" cy="684212"/>
          </a:xfrm>
          <a:prstGeom prst="rect">
            <a:avLst/>
          </a:prstGeom>
          <a:ln>
            <a:noFill/>
            <a:headEnd/>
            <a:tailEnd/>
          </a:ln>
        </p:spPr>
        <p:style>
          <a:lnRef idx="1">
            <a:schemeClr val="dk1"/>
          </a:lnRef>
          <a:fillRef idx="2">
            <a:schemeClr val="dk1"/>
          </a:fillRef>
          <a:effectRef idx="1">
            <a:schemeClr val="dk1"/>
          </a:effectRef>
          <a:fontRef idx="minor">
            <a:schemeClr val="dk1"/>
          </a:fontRef>
        </p:style>
        <p:txBody>
          <a:bodyPr wrap="none">
            <a:spAutoFit/>
          </a:bodyPr>
          <a:lstStyle/>
          <a:p>
            <a:pPr algn="ctr" eaLnBrk="1" hangingPunct="1">
              <a:defRPr/>
            </a:pPr>
            <a:r>
              <a:rPr lang="zh-CN" altLang="zh-CN" sz="1400">
                <a:solidFill>
                  <a:srgbClr val="FF0000"/>
                </a:solidFill>
                <a:latin typeface="微软雅黑" pitchFamily="34" charset="-122"/>
                <a:ea typeface="微软雅黑" pitchFamily="34" charset="-122"/>
              </a:rPr>
              <a:t>如何表示</a:t>
            </a:r>
          </a:p>
          <a:p>
            <a:pPr algn="ctr" eaLnBrk="1" hangingPunct="1">
              <a:defRPr/>
            </a:pPr>
            <a:r>
              <a:rPr lang="zh-CN" altLang="zh-CN" sz="1400">
                <a:solidFill>
                  <a:srgbClr val="FF0000"/>
                </a:solidFill>
                <a:latin typeface="微软雅黑" pitchFamily="34" charset="-122"/>
                <a:ea typeface="微软雅黑" pitchFamily="34" charset="-122"/>
              </a:rPr>
              <a:t>实体及联系</a:t>
            </a:r>
          </a:p>
          <a:p>
            <a:pPr algn="ctr" eaLnBrk="1" hangingPunct="1">
              <a:defRPr/>
            </a:pPr>
            <a:r>
              <a:rPr lang="zh-CN" altLang="zh-CN" sz="1400">
                <a:solidFill>
                  <a:srgbClr val="FF0000"/>
                </a:solidFill>
                <a:latin typeface="微软雅黑" pitchFamily="34" charset="-122"/>
                <a:ea typeface="微软雅黑" pitchFamily="34" charset="-122"/>
              </a:rPr>
              <a:t>（难点是表示联系）</a:t>
            </a:r>
          </a:p>
        </p:txBody>
      </p:sp>
      <p:sp>
        <p:nvSpPr>
          <p:cNvPr id="32" name="Text Box 30"/>
          <p:cNvSpPr txBox="1">
            <a:spLocks noChangeArrowheads="1"/>
          </p:cNvSpPr>
          <p:nvPr/>
        </p:nvSpPr>
        <p:spPr bwMode="auto">
          <a:xfrm>
            <a:off x="2555875" y="4081463"/>
            <a:ext cx="22320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50000"/>
              </a:lnSpc>
            </a:pPr>
            <a:r>
              <a:rPr lang="zh-CN" altLang="zh-CN" sz="1200">
                <a:latin typeface="微软雅黑" panose="020B0503020204020204" pitchFamily="34" charset="-122"/>
                <a:ea typeface="微软雅黑" panose="020B0503020204020204" pitchFamily="34" charset="-122"/>
              </a:rPr>
              <a:t>根据现实世界实体间联系的特征用四种不同的方法进行抽象</a:t>
            </a:r>
          </a:p>
        </p:txBody>
      </p:sp>
      <p:grpSp>
        <p:nvGrpSpPr>
          <p:cNvPr id="33" name="Group 31"/>
          <p:cNvGrpSpPr>
            <a:grpSpLocks/>
          </p:cNvGrpSpPr>
          <p:nvPr/>
        </p:nvGrpSpPr>
        <p:grpSpPr bwMode="auto">
          <a:xfrm>
            <a:off x="5383213" y="4243388"/>
            <a:ext cx="1285875" cy="831850"/>
            <a:chOff x="32" y="0"/>
            <a:chExt cx="810" cy="608"/>
          </a:xfrm>
        </p:grpSpPr>
        <p:sp>
          <p:nvSpPr>
            <p:cNvPr id="78874" name="Text Box 32"/>
            <p:cNvSpPr txBox="1">
              <a:spLocks noChangeArrowheads="1"/>
            </p:cNvSpPr>
            <p:nvPr/>
          </p:nvSpPr>
          <p:spPr bwMode="auto">
            <a:xfrm>
              <a:off x="144" y="0"/>
              <a:ext cx="698"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200">
                  <a:latin typeface="微软雅黑" panose="020B0503020204020204" pitchFamily="34" charset="-122"/>
                  <a:ea typeface="微软雅黑" panose="020B0503020204020204" pitchFamily="34" charset="-122"/>
                </a:rPr>
                <a:t>层次模型</a:t>
              </a:r>
            </a:p>
            <a:p>
              <a:pPr eaLnBrk="1" hangingPunct="1"/>
              <a:r>
                <a:rPr lang="zh-CN" altLang="zh-CN" sz="1200">
                  <a:latin typeface="微软雅黑" panose="020B0503020204020204" pitchFamily="34" charset="-122"/>
                  <a:ea typeface="微软雅黑" panose="020B0503020204020204" pitchFamily="34" charset="-122"/>
                </a:rPr>
                <a:t>网状模型</a:t>
              </a:r>
            </a:p>
            <a:p>
              <a:pPr eaLnBrk="1" hangingPunct="1"/>
              <a:r>
                <a:rPr lang="zh-CN" altLang="zh-CN" sz="1200">
                  <a:latin typeface="微软雅黑" panose="020B0503020204020204" pitchFamily="34" charset="-122"/>
                  <a:ea typeface="微软雅黑" panose="020B0503020204020204" pitchFamily="34" charset="-122"/>
                </a:rPr>
                <a:t>关系模型</a:t>
              </a:r>
            </a:p>
            <a:p>
              <a:pPr eaLnBrk="1" hangingPunct="1"/>
              <a:r>
                <a:rPr lang="zh-CN" altLang="zh-CN" sz="1200">
                  <a:latin typeface="微软雅黑" panose="020B0503020204020204" pitchFamily="34" charset="-122"/>
                  <a:ea typeface="微软雅黑" panose="020B0503020204020204" pitchFamily="34" charset="-122"/>
                </a:rPr>
                <a:t>面向对象模型</a:t>
              </a:r>
            </a:p>
          </p:txBody>
        </p:sp>
        <p:sp>
          <p:nvSpPr>
            <p:cNvPr id="35" name="AutoShape 33"/>
            <p:cNvSpPr>
              <a:spLocks/>
            </p:cNvSpPr>
            <p:nvPr/>
          </p:nvSpPr>
          <p:spPr bwMode="auto">
            <a:xfrm>
              <a:off x="32" y="68"/>
              <a:ext cx="144" cy="478"/>
            </a:xfrm>
            <a:prstGeom prst="leftBrace">
              <a:avLst>
                <a:gd name="adj1" fmla="val 27778"/>
                <a:gd name="adj2" fmla="val 50000"/>
              </a:avLst>
            </a:prstGeom>
            <a:ln>
              <a:headEnd/>
              <a:tailEnd/>
            </a:ln>
          </p:spPr>
          <p:style>
            <a:lnRef idx="1">
              <a:schemeClr val="dk1"/>
            </a:lnRef>
            <a:fillRef idx="0">
              <a:schemeClr val="dk1"/>
            </a:fillRef>
            <a:effectRef idx="0">
              <a:schemeClr val="dk1"/>
            </a:effectRef>
            <a:fontRef idx="minor">
              <a:schemeClr val="tx1"/>
            </a:fontRef>
          </p:style>
          <p:txBody>
            <a:bodyPr wrap="none" anchor="ctr"/>
            <a:lstStyle/>
            <a:p>
              <a:pPr eaLnBrk="1" hangingPunct="1">
                <a:defRPr/>
              </a:pPr>
              <a:endParaRPr lang="zh-CN" altLang="en-US" sz="1400"/>
            </a:p>
          </p:txBody>
        </p:sp>
      </p:grpSp>
      <p:grpSp>
        <p:nvGrpSpPr>
          <p:cNvPr id="39" name="Group 37"/>
          <p:cNvGrpSpPr>
            <a:grpSpLocks/>
          </p:cNvGrpSpPr>
          <p:nvPr/>
        </p:nvGrpSpPr>
        <p:grpSpPr bwMode="auto">
          <a:xfrm>
            <a:off x="4646613" y="3975100"/>
            <a:ext cx="685800" cy="685800"/>
            <a:chOff x="0" y="0"/>
            <a:chExt cx="432" cy="912"/>
          </a:xfrm>
        </p:grpSpPr>
        <p:sp>
          <p:nvSpPr>
            <p:cNvPr id="62488" name="Line 38"/>
            <p:cNvSpPr>
              <a:spLocks noChangeShapeType="1"/>
            </p:cNvSpPr>
            <p:nvPr/>
          </p:nvSpPr>
          <p:spPr bwMode="auto">
            <a:xfrm>
              <a:off x="0" y="0"/>
              <a:ext cx="0" cy="912"/>
            </a:xfrm>
            <a:prstGeom prst="line">
              <a:avLst/>
            </a:prstGeom>
            <a:ln>
              <a:headEnd/>
              <a:tailEnd/>
            </a:ln>
          </p:spPr>
          <p:style>
            <a:lnRef idx="1">
              <a:schemeClr val="dk1"/>
            </a:lnRef>
            <a:fillRef idx="0">
              <a:schemeClr val="dk1"/>
            </a:fillRef>
            <a:effectRef idx="0">
              <a:schemeClr val="dk1"/>
            </a:effectRef>
            <a:fontRef idx="minor">
              <a:schemeClr val="tx1"/>
            </a:fontRef>
          </p:style>
          <p:txBody>
            <a:bodyPr wrap="none" anchor="ctr"/>
            <a:lstStyle/>
            <a:p>
              <a:pPr eaLnBrk="1" hangingPunct="1">
                <a:defRPr/>
              </a:pPr>
              <a:endParaRPr lang="zh-CN" altLang="en-US"/>
            </a:p>
          </p:txBody>
        </p:sp>
        <p:sp>
          <p:nvSpPr>
            <p:cNvPr id="62489" name="Line 39"/>
            <p:cNvSpPr>
              <a:spLocks noChangeShapeType="1"/>
            </p:cNvSpPr>
            <p:nvPr/>
          </p:nvSpPr>
          <p:spPr bwMode="auto">
            <a:xfrm>
              <a:off x="0" y="912"/>
              <a:ext cx="432" cy="0"/>
            </a:xfrm>
            <a:prstGeom prst="line">
              <a:avLst/>
            </a:prstGeom>
            <a:ln>
              <a:headEnd/>
              <a:tailEnd type="triangle" w="sm" len="sm"/>
            </a:ln>
          </p:spPr>
          <p:style>
            <a:lnRef idx="1">
              <a:schemeClr val="dk1"/>
            </a:lnRef>
            <a:fillRef idx="0">
              <a:schemeClr val="dk1"/>
            </a:fillRef>
            <a:effectRef idx="0">
              <a:schemeClr val="dk1"/>
            </a:effectRef>
            <a:fontRef idx="minor">
              <a:schemeClr val="tx1"/>
            </a:fontRef>
          </p:style>
          <p:txBody>
            <a:bodyPr wrap="none" anchor="ctr"/>
            <a:lstStyle/>
            <a:p>
              <a:pPr eaLnBrk="1" hangingPunct="1">
                <a:defRPr/>
              </a:pPr>
              <a:endParaRPr lang="zh-CN" altLang="en-US"/>
            </a:p>
          </p:txBody>
        </p:sp>
      </p:grpSp>
      <p:sp>
        <p:nvSpPr>
          <p:cNvPr id="43" name="Text Box 41"/>
          <p:cNvSpPr txBox="1">
            <a:spLocks noChangeArrowheads="1"/>
          </p:cNvSpPr>
          <p:nvPr/>
        </p:nvSpPr>
        <p:spPr bwMode="auto">
          <a:xfrm>
            <a:off x="7185025" y="1858963"/>
            <a:ext cx="100647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600">
                <a:solidFill>
                  <a:srgbClr val="FF0000"/>
                </a:solidFill>
                <a:latin typeface="微软雅黑" panose="020B0503020204020204" pitchFamily="34" charset="-122"/>
                <a:ea typeface="微软雅黑" panose="020B0503020204020204" pitchFamily="34" charset="-122"/>
              </a:rPr>
              <a:t>（动态）</a:t>
            </a:r>
          </a:p>
        </p:txBody>
      </p:sp>
      <p:sp>
        <p:nvSpPr>
          <p:cNvPr id="44" name="Text Box 42"/>
          <p:cNvSpPr txBox="1">
            <a:spLocks noChangeArrowheads="1"/>
          </p:cNvSpPr>
          <p:nvPr/>
        </p:nvSpPr>
        <p:spPr bwMode="auto">
          <a:xfrm>
            <a:off x="7178675" y="1468438"/>
            <a:ext cx="100488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600">
                <a:solidFill>
                  <a:srgbClr val="FF0000"/>
                </a:solidFill>
                <a:latin typeface="微软雅黑" panose="020B0503020204020204" pitchFamily="34" charset="-122"/>
                <a:ea typeface="微软雅黑" panose="020B0503020204020204" pitchFamily="34" charset="-122"/>
              </a:rPr>
              <a:t>（静态）</a:t>
            </a:r>
          </a:p>
        </p:txBody>
      </p:sp>
      <p:grpSp>
        <p:nvGrpSpPr>
          <p:cNvPr id="3" name="组合 2"/>
          <p:cNvGrpSpPr>
            <a:grpSpLocks/>
          </p:cNvGrpSpPr>
          <p:nvPr/>
        </p:nvGrpSpPr>
        <p:grpSpPr bwMode="auto">
          <a:xfrm>
            <a:off x="4714875" y="1633538"/>
            <a:ext cx="738188" cy="869950"/>
            <a:chOff x="4714875" y="1633538"/>
            <a:chExt cx="738188" cy="869950"/>
          </a:xfrm>
        </p:grpSpPr>
        <p:sp>
          <p:nvSpPr>
            <p:cNvPr id="78869" name="Line 16"/>
            <p:cNvSpPr>
              <a:spLocks noChangeShapeType="1"/>
            </p:cNvSpPr>
            <p:nvPr/>
          </p:nvSpPr>
          <p:spPr bwMode="auto">
            <a:xfrm>
              <a:off x="4724400" y="1633538"/>
              <a:ext cx="728663" cy="0"/>
            </a:xfrm>
            <a:prstGeom prst="line">
              <a:avLst/>
            </a:prstGeom>
            <a:noFill/>
            <a:ln w="38100"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70" name="Line 16"/>
            <p:cNvSpPr>
              <a:spLocks noChangeShapeType="1"/>
            </p:cNvSpPr>
            <p:nvPr/>
          </p:nvSpPr>
          <p:spPr bwMode="auto">
            <a:xfrm>
              <a:off x="4714875" y="2065338"/>
              <a:ext cx="728663" cy="0"/>
            </a:xfrm>
            <a:prstGeom prst="line">
              <a:avLst/>
            </a:prstGeom>
            <a:noFill/>
            <a:ln w="38100"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71" name="Line 16"/>
            <p:cNvSpPr>
              <a:spLocks noChangeShapeType="1"/>
            </p:cNvSpPr>
            <p:nvPr/>
          </p:nvSpPr>
          <p:spPr bwMode="auto">
            <a:xfrm>
              <a:off x="4724400" y="2503488"/>
              <a:ext cx="728663" cy="0"/>
            </a:xfrm>
            <a:prstGeom prst="line">
              <a:avLst/>
            </a:prstGeom>
            <a:noFill/>
            <a:ln w="38100"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ustDataLst>
      <p:tags r:id="rId1"/>
    </p:custDataLst>
  </p:cSld>
  <p:clrMapOvr>
    <a:masterClrMapping/>
  </p:clrMapOvr>
  <p:transition spd="slow" advTm="212282">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iterate type="wd">
                                    <p:tmPct val="100000"/>
                                  </p:iterate>
                                  <p:childTnLst>
                                    <p:set>
                                      <p:cBhvr>
                                        <p:cTn id="18" dur="1" fill="hold">
                                          <p:stCondLst>
                                            <p:cond delay="0"/>
                                          </p:stCondLst>
                                        </p:cTn>
                                        <p:tgtEl>
                                          <p:spTgt spid="10">
                                            <p:bg/>
                                          </p:spTgt>
                                        </p:tgtEl>
                                        <p:attrNameLst>
                                          <p:attrName>style.visibility</p:attrName>
                                        </p:attrNameLst>
                                      </p:cBhvr>
                                      <p:to>
                                        <p:strVal val="visible"/>
                                      </p:to>
                                    </p:set>
                                    <p:anim calcmode="lin" valueType="num">
                                      <p:cBhvr additive="base">
                                        <p:cTn id="19" dur="500" fill="hold"/>
                                        <p:tgtEl>
                                          <p:spTgt spid="10">
                                            <p:bg/>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
                                            <p:bg/>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 calcmode="lin" valueType="num">
                                      <p:cBhvr additive="base">
                                        <p:cTn id="29"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 calcmode="lin" valueType="num">
                                      <p:cBhvr additive="base">
                                        <p:cTn id="3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1"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1"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0-#ppt_w/2"/>
                                          </p:val>
                                        </p:tav>
                                        <p:tav tm="100000">
                                          <p:val>
                                            <p:strVal val="#ppt_x"/>
                                          </p:val>
                                        </p:tav>
                                      </p:tavLst>
                                    </p:anim>
                                    <p:anim calcmode="lin" valueType="num">
                                      <p:cBhvr additive="base">
                                        <p:cTn id="61"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iterate type="wd">
                                    <p:tmPct val="100000"/>
                                  </p:iterate>
                                  <p:childTnLst>
                                    <p:set>
                                      <p:cBhvr>
                                        <p:cTn id="65" dur="1" fill="hold">
                                          <p:stCondLst>
                                            <p:cond delay="0"/>
                                          </p:stCondLst>
                                        </p:cTn>
                                        <p:tgtEl>
                                          <p:spTgt spid="31">
                                            <p:bg/>
                                          </p:spTgt>
                                        </p:tgtEl>
                                        <p:attrNameLst>
                                          <p:attrName>style.visibility</p:attrName>
                                        </p:attrNameLst>
                                      </p:cBhvr>
                                      <p:to>
                                        <p:strVal val="visible"/>
                                      </p:to>
                                    </p:set>
                                    <p:anim calcmode="lin" valueType="num">
                                      <p:cBhvr additive="base">
                                        <p:cTn id="66" dur="500" fill="hold"/>
                                        <p:tgtEl>
                                          <p:spTgt spid="31">
                                            <p:bg/>
                                          </p:spTgt>
                                        </p:tgtEl>
                                        <p:attrNameLst>
                                          <p:attrName>ppt_x</p:attrName>
                                        </p:attrNameLst>
                                      </p:cBhvr>
                                      <p:tavLst>
                                        <p:tav tm="0">
                                          <p:val>
                                            <p:strVal val="0-#ppt_w/2"/>
                                          </p:val>
                                        </p:tav>
                                        <p:tav tm="100000">
                                          <p:val>
                                            <p:strVal val="#ppt_x"/>
                                          </p:val>
                                        </p:tav>
                                      </p:tavLst>
                                    </p:anim>
                                    <p:anim calcmode="lin" valueType="num">
                                      <p:cBhvr additive="base">
                                        <p:cTn id="67" dur="500" fill="hold"/>
                                        <p:tgtEl>
                                          <p:spTgt spid="31">
                                            <p:bg/>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31">
                                            <p:txEl>
                                              <p:pRg st="0" end="0"/>
                                            </p:txEl>
                                          </p:spTgt>
                                        </p:tgtEl>
                                        <p:attrNameLst>
                                          <p:attrName>style.visibility</p:attrName>
                                        </p:attrNameLst>
                                      </p:cBhvr>
                                      <p:to>
                                        <p:strVal val="visible"/>
                                      </p:to>
                                    </p:set>
                                    <p:anim calcmode="lin" valueType="num">
                                      <p:cBhvr additive="base">
                                        <p:cTn id="7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31">
                                            <p:txEl>
                                              <p:pRg st="1" end="1"/>
                                            </p:txEl>
                                          </p:spTgt>
                                        </p:tgtEl>
                                        <p:attrNameLst>
                                          <p:attrName>style.visibility</p:attrName>
                                        </p:attrNameLst>
                                      </p:cBhvr>
                                      <p:to>
                                        <p:strVal val="visible"/>
                                      </p:to>
                                    </p:set>
                                    <p:anim calcmode="lin" valueType="num">
                                      <p:cBhvr additive="base">
                                        <p:cTn id="7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31">
                                            <p:txEl>
                                              <p:pRg st="2" end="2"/>
                                            </p:txEl>
                                          </p:spTgt>
                                        </p:tgtEl>
                                        <p:attrNameLst>
                                          <p:attrName>style.visibility</p:attrName>
                                        </p:attrNameLst>
                                      </p:cBhvr>
                                      <p:to>
                                        <p:strVal val="visible"/>
                                      </p:to>
                                    </p:set>
                                    <p:anim calcmode="lin" valueType="num">
                                      <p:cBhvr additive="base">
                                        <p:cTn id="80"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6" fill="hold" nodeType="click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1+#ppt_w/2"/>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32"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ox(out)">
                                      <p:cBhvr>
                                        <p:cTn id="92" dur="500"/>
                                        <p:tgtEl>
                                          <p:spTgt spid="3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5"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1000" fill="hold"/>
                                        <p:tgtEl>
                                          <p:spTgt spid="44"/>
                                        </p:tgtEl>
                                        <p:attrNameLst>
                                          <p:attrName>ppt_w</p:attrName>
                                        </p:attrNameLst>
                                      </p:cBhvr>
                                      <p:tavLst>
                                        <p:tav tm="0">
                                          <p:val>
                                            <p:fltVal val="0"/>
                                          </p:val>
                                        </p:tav>
                                        <p:tav tm="100000">
                                          <p:val>
                                            <p:strVal val="#ppt_w"/>
                                          </p:val>
                                        </p:tav>
                                      </p:tavLst>
                                    </p:anim>
                                    <p:anim calcmode="lin" valueType="num">
                                      <p:cBhvr additive="base">
                                        <p:cTn id="98" dur="1000" fill="hold"/>
                                        <p:tgtEl>
                                          <p:spTgt spid="44"/>
                                        </p:tgtEl>
                                        <p:attrNameLst>
                                          <p:attrName>ppt_h</p:attrName>
                                        </p:attrNameLst>
                                      </p:cBhvr>
                                      <p:tavLst>
                                        <p:tav tm="0">
                                          <p:val>
                                            <p:fltVal val="0"/>
                                          </p:val>
                                        </p:tav>
                                        <p:tav tm="100000">
                                          <p:val>
                                            <p:strVal val="#ppt_h"/>
                                          </p:val>
                                        </p:tav>
                                      </p:tavLst>
                                    </p:anim>
                                    <p:anim calcmode="lin" valueType="num">
                                      <p:cBhvr additive="base">
                                        <p:cTn id="99" dur="1000" fill="hold"/>
                                        <p:tgtEl>
                                          <p:spTgt spid="44"/>
                                        </p:tgtEl>
                                        <p:attrNameLst>
                                          <p:attrName>ppt_x</p:attrName>
                                        </p:attrNameLst>
                                      </p:cBhvr>
                                      <p:tavLst>
                                        <p:tav tm="0" fmla="#ppt_x+(cos(-2*pi*(1-$))*-#ppt_x-sin(-2*pi*(1-$))*(1-#ppt_y))*(1-$)">
                                          <p:val>
                                            <p:fltVal val="0"/>
                                          </p:val>
                                        </p:tav>
                                        <p:tav tm="100000">
                                          <p:val>
                                            <p:fltVal val="1"/>
                                          </p:val>
                                        </p:tav>
                                      </p:tavLst>
                                    </p:anim>
                                    <p:anim calcmode="lin" valueType="num">
                                      <p:cBhvr additive="base">
                                        <p:cTn id="100" dur="1000" fill="hold"/>
                                        <p:tgtEl>
                                          <p:spTgt spid="4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5" presetClass="entr" presetSubtype="0"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 calcmode="lin" valueType="num">
                                      <p:cBhvr additive="base">
                                        <p:cTn id="105" dur="1000" fill="hold"/>
                                        <p:tgtEl>
                                          <p:spTgt spid="43"/>
                                        </p:tgtEl>
                                        <p:attrNameLst>
                                          <p:attrName>ppt_w</p:attrName>
                                        </p:attrNameLst>
                                      </p:cBhvr>
                                      <p:tavLst>
                                        <p:tav tm="0">
                                          <p:val>
                                            <p:fltVal val="0"/>
                                          </p:val>
                                        </p:tav>
                                        <p:tav tm="100000">
                                          <p:val>
                                            <p:strVal val="#ppt_w"/>
                                          </p:val>
                                        </p:tav>
                                      </p:tavLst>
                                    </p:anim>
                                    <p:anim calcmode="lin" valueType="num">
                                      <p:cBhvr additive="base">
                                        <p:cTn id="106" dur="1000" fill="hold"/>
                                        <p:tgtEl>
                                          <p:spTgt spid="43"/>
                                        </p:tgtEl>
                                        <p:attrNameLst>
                                          <p:attrName>ppt_h</p:attrName>
                                        </p:attrNameLst>
                                      </p:cBhvr>
                                      <p:tavLst>
                                        <p:tav tm="0">
                                          <p:val>
                                            <p:fltVal val="0"/>
                                          </p:val>
                                        </p:tav>
                                        <p:tav tm="100000">
                                          <p:val>
                                            <p:strVal val="#ppt_h"/>
                                          </p:val>
                                        </p:tav>
                                      </p:tavLst>
                                    </p:anim>
                                    <p:anim calcmode="lin" valueType="num">
                                      <p:cBhvr additive="base">
                                        <p:cTn id="107" dur="1000" fill="hold"/>
                                        <p:tgtEl>
                                          <p:spTgt spid="43"/>
                                        </p:tgtEl>
                                        <p:attrNameLst>
                                          <p:attrName>ppt_x</p:attrName>
                                        </p:attrNameLst>
                                      </p:cBhvr>
                                      <p:tavLst>
                                        <p:tav tm="0" fmla="#ppt_x+(cos(-2*pi*(1-$))*-#ppt_x-sin(-2*pi*(1-$))*(1-#ppt_y))*(1-$)">
                                          <p:val>
                                            <p:fltVal val="0"/>
                                          </p:val>
                                        </p:tav>
                                        <p:tav tm="100000">
                                          <p:val>
                                            <p:fltVal val="1"/>
                                          </p:val>
                                        </p:tav>
                                      </p:tavLst>
                                    </p:anim>
                                    <p:anim calcmode="lin" valueType="num">
                                      <p:cBhvr additive="base">
                                        <p:cTn id="108" dur="1000" fill="hold"/>
                                        <p:tgtEl>
                                          <p:spTgt spid="4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2" fill="hold" nodeType="clickEffect">
                                  <p:stCondLst>
                                    <p:cond delay="0"/>
                                  </p:stCondLst>
                                  <p:childTnLst>
                                    <p:set>
                                      <p:cBhvr>
                                        <p:cTn id="112" dur="1" fill="hold">
                                          <p:stCondLst>
                                            <p:cond delay="0"/>
                                          </p:stCondLst>
                                        </p:cTn>
                                        <p:tgtEl>
                                          <p:spTgt spid="26"/>
                                        </p:tgtEl>
                                        <p:attrNameLst>
                                          <p:attrName>style.visibility</p:attrName>
                                        </p:attrNameLst>
                                      </p:cBhvr>
                                      <p:to>
                                        <p:strVal val="visible"/>
                                      </p:to>
                                    </p:set>
                                    <p:anim calcmode="lin" valueType="num">
                                      <p:cBhvr additive="base">
                                        <p:cTn id="113" dur="500" fill="hold"/>
                                        <p:tgtEl>
                                          <p:spTgt spid="26"/>
                                        </p:tgtEl>
                                        <p:attrNameLst>
                                          <p:attrName>ppt_x</p:attrName>
                                        </p:attrNameLst>
                                      </p:cBhvr>
                                      <p:tavLst>
                                        <p:tav tm="0">
                                          <p:val>
                                            <p:strVal val="1+#ppt_w/2"/>
                                          </p:val>
                                        </p:tav>
                                        <p:tav tm="100000">
                                          <p:val>
                                            <p:strVal val="#ppt_x"/>
                                          </p:val>
                                        </p:tav>
                                      </p:tavLst>
                                    </p:anim>
                                    <p:anim calcmode="lin" valueType="num">
                                      <p:cBhvr additive="base">
                                        <p:cTn id="1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2"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500" fill="hold"/>
                                        <p:tgtEl>
                                          <p:spTgt spid="29"/>
                                        </p:tgtEl>
                                        <p:attrNameLst>
                                          <p:attrName>ppt_x</p:attrName>
                                        </p:attrNameLst>
                                      </p:cBhvr>
                                      <p:tavLst>
                                        <p:tav tm="0">
                                          <p:val>
                                            <p:strVal val="1+#ppt_w/2"/>
                                          </p:val>
                                        </p:tav>
                                        <p:tav tm="100000">
                                          <p:val>
                                            <p:strVal val="#ppt_x"/>
                                          </p:val>
                                        </p:tav>
                                      </p:tavLst>
                                    </p:anim>
                                    <p:anim calcmode="lin" valueType="num">
                                      <p:cBhvr additive="base">
                                        <p:cTn id="1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5" presetClass="entr" presetSubtype="5" fill="hold" grpId="0" nodeType="click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checkerboard(down)">
                                      <p:cBhvr>
                                        <p:cTn id="125" dur="500"/>
                                        <p:tgtEl>
                                          <p:spTgt spid="32"/>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 presetClass="entr" presetSubtype="8" fill="hold" nodeType="clickEffect">
                                  <p:stCondLst>
                                    <p:cond delay="0"/>
                                  </p:stCondLst>
                                  <p:childTnLst>
                                    <p:set>
                                      <p:cBhvr>
                                        <p:cTn id="129" dur="1" fill="hold">
                                          <p:stCondLst>
                                            <p:cond delay="0"/>
                                          </p:stCondLst>
                                        </p:cTn>
                                        <p:tgtEl>
                                          <p:spTgt spid="39"/>
                                        </p:tgtEl>
                                        <p:attrNameLst>
                                          <p:attrName>style.visibility</p:attrName>
                                        </p:attrNameLst>
                                      </p:cBhvr>
                                      <p:to>
                                        <p:strVal val="visible"/>
                                      </p:to>
                                    </p:set>
                                    <p:anim calcmode="lin" valueType="num">
                                      <p:cBhvr additive="base">
                                        <p:cTn id="130" dur="500" fill="hold"/>
                                        <p:tgtEl>
                                          <p:spTgt spid="39"/>
                                        </p:tgtEl>
                                        <p:attrNameLst>
                                          <p:attrName>ppt_x</p:attrName>
                                        </p:attrNameLst>
                                      </p:cBhvr>
                                      <p:tavLst>
                                        <p:tav tm="0">
                                          <p:val>
                                            <p:strVal val="0-#ppt_w/2"/>
                                          </p:val>
                                        </p:tav>
                                        <p:tav tm="100000">
                                          <p:val>
                                            <p:strVal val="#ppt_x"/>
                                          </p:val>
                                        </p:tav>
                                      </p:tavLst>
                                    </p:anim>
                                    <p:anim calcmode="lin" valueType="num">
                                      <p:cBhvr additive="base">
                                        <p:cTn id="131"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32" fill="hold" nodeType="clickPar">
                      <p:stCondLst>
                        <p:cond delay="indefinite"/>
                      </p:stCondLst>
                      <p:childTnLst>
                        <p:par>
                          <p:cTn id="133" fill="hold" nodeType="withGroup">
                            <p:stCondLst>
                              <p:cond delay="0"/>
                            </p:stCondLst>
                            <p:childTnLst>
                              <p:par>
                                <p:cTn id="134" presetID="7" presetClass="entr" presetSubtype="4" fill="hold" nodeType="clickEffect">
                                  <p:stCondLst>
                                    <p:cond delay="0"/>
                                  </p:stCondLst>
                                  <p:childTnLst>
                                    <p:set>
                                      <p:cBhvr>
                                        <p:cTn id="135" dur="1" fill="hold">
                                          <p:stCondLst>
                                            <p:cond delay="0"/>
                                          </p:stCondLst>
                                        </p:cTn>
                                        <p:tgtEl>
                                          <p:spTgt spid="33"/>
                                        </p:tgtEl>
                                        <p:attrNameLst>
                                          <p:attrName>style.visibility</p:attrName>
                                        </p:attrNameLst>
                                      </p:cBhvr>
                                      <p:to>
                                        <p:strVal val="visible"/>
                                      </p:to>
                                    </p:set>
                                    <p:anim calcmode="lin" valueType="num">
                                      <p:cBhvr additive="base">
                                        <p:cTn id="136" dur="5000" fill="hold"/>
                                        <p:tgtEl>
                                          <p:spTgt spid="33"/>
                                        </p:tgtEl>
                                        <p:attrNameLst>
                                          <p:attrName>ppt_x</p:attrName>
                                        </p:attrNameLst>
                                      </p:cBhvr>
                                      <p:tavLst>
                                        <p:tav tm="0">
                                          <p:val>
                                            <p:strVal val="#ppt_x"/>
                                          </p:val>
                                        </p:tav>
                                        <p:tav tm="100000">
                                          <p:val>
                                            <p:strVal val="#ppt_x"/>
                                          </p:val>
                                        </p:tav>
                                      </p:tavLst>
                                    </p:anim>
                                    <p:anim calcmode="lin" valueType="num">
                                      <p:cBhvr additive="base">
                                        <p:cTn id="137" dur="50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0" grpId="0" build="p" animBg="1" autoUpdateAnimBg="0"/>
      <p:bldP spid="11" grpId="0"/>
      <p:bldP spid="29" grpId="0" animBg="1" autoUpdateAnimBg="0"/>
      <p:bldP spid="30" grpId="0" animBg="1" autoUpdateAnimBg="0"/>
      <p:bldP spid="31" grpId="0" build="p" animBg="1" autoUpdateAnimBg="0"/>
      <p:bldP spid="32" grpId="0" animBg="1" autoUpdateAnimBg="0"/>
      <p:bldP spid="43" grpId="0" animBg="1" autoUpdateAnimBg="0"/>
      <p:bldP spid="4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Box 3"/>
          <p:cNvSpPr txBox="1">
            <a:spLocks noChangeArrowheads="1"/>
          </p:cNvSpPr>
          <p:nvPr/>
        </p:nvSpPr>
        <p:spPr bwMode="auto">
          <a:xfrm>
            <a:off x="3492500" y="1898650"/>
            <a:ext cx="3938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数据模型</a:t>
            </a:r>
          </a:p>
        </p:txBody>
      </p:sp>
      <p:sp>
        <p:nvSpPr>
          <p:cNvPr id="12" name="矩形 48"/>
          <p:cNvSpPr>
            <a:spLocks noChangeArrowheads="1"/>
          </p:cNvSpPr>
          <p:nvPr/>
        </p:nvSpPr>
        <p:spPr bwMode="auto">
          <a:xfrm>
            <a:off x="3635375" y="2557463"/>
            <a:ext cx="3506788"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两大类数据模型</a:t>
            </a:r>
            <a:endParaRPr lang="en-US" altLang="zh-CN" sz="1800" dirty="0">
              <a:solidFill>
                <a:schemeClr val="bg1">
                  <a:lumMod val="50000"/>
                </a:schemeClr>
              </a:solidFill>
              <a:latin typeface="微软雅黑" pitchFamily="34" charset="-122"/>
              <a:ea typeface="微软雅黑" pitchFamily="34" charset="-122"/>
            </a:endParaRP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数据模型的组成要素</a:t>
            </a:r>
          </a:p>
          <a:p>
            <a:pPr marL="342900" indent="-342900" eaLnBrk="1" hangingPunct="1">
              <a:lnSpc>
                <a:spcPct val="120000"/>
              </a:lnSpc>
              <a:spcBef>
                <a:spcPts val="600"/>
              </a:spcBef>
              <a:buFont typeface="Arial" panose="020B0604020202020204" pitchFamily="34" charset="0"/>
              <a:buChar char="•"/>
              <a:defRPr/>
            </a:pPr>
            <a:r>
              <a:rPr lang="zh-CN" altLang="en-US" sz="1800" dirty="0">
                <a:solidFill>
                  <a:srgbClr val="FF0000"/>
                </a:solidFill>
                <a:latin typeface="微软雅黑" pitchFamily="34" charset="-122"/>
                <a:ea typeface="微软雅黑" pitchFamily="34" charset="-122"/>
              </a:rPr>
              <a:t>概念模型</a:t>
            </a:r>
            <a:endParaRPr lang="en-US" altLang="zh-CN" sz="1800" dirty="0">
              <a:solidFill>
                <a:srgbClr val="FF0000"/>
              </a:solidFill>
              <a:latin typeface="微软雅黑" pitchFamily="34" charset="-122"/>
              <a:ea typeface="微软雅黑" pitchFamily="34" charset="-122"/>
            </a:endParaRP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最常用的数据模型 </a:t>
            </a:r>
          </a:p>
        </p:txBody>
      </p:sp>
      <p:sp>
        <p:nvSpPr>
          <p:cNvPr id="9" name="椭圆 8"/>
          <p:cNvSpPr/>
          <p:nvPr/>
        </p:nvSpPr>
        <p:spPr>
          <a:xfrm>
            <a:off x="2681288" y="2017713"/>
            <a:ext cx="782637" cy="795337"/>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fontAlgn="auto" hangingPunct="1">
              <a:spcBef>
                <a:spcPts val="0"/>
              </a:spcBef>
              <a:spcAft>
                <a:spcPts val="0"/>
              </a:spcAft>
              <a:defRPr/>
            </a:pPr>
            <a:endParaRPr lang="zh-CN" altLang="en-US">
              <a:latin typeface="Impact" pitchFamily="34" charset="0"/>
            </a:endParaRPr>
          </a:p>
        </p:txBody>
      </p:sp>
      <p:sp>
        <p:nvSpPr>
          <p:cNvPr id="10" name="椭圆 9"/>
          <p:cNvSpPr/>
          <p:nvPr/>
        </p:nvSpPr>
        <p:spPr>
          <a:xfrm>
            <a:off x="2747963" y="2092325"/>
            <a:ext cx="647700" cy="6588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defTabSz="713049" eaLnBrk="1" hangingPunct="1">
              <a:spcBef>
                <a:spcPct val="20000"/>
              </a:spcBef>
              <a:defRPr/>
            </a:pPr>
            <a:r>
              <a:rPr lang="en-US" altLang="zh-CN" sz="4400">
                <a:latin typeface="Impact" panose="020B0806030902050204" pitchFamily="34" charset="0"/>
              </a:rPr>
              <a:t>3</a:t>
            </a:r>
            <a:endParaRPr lang="zh-CN" altLang="en-US" sz="4400" dirty="0">
              <a:latin typeface="Impact" panose="020B0806030902050204" pitchFamily="34" charset="0"/>
            </a:endParaRPr>
          </a:p>
        </p:txBody>
      </p:sp>
      <p:cxnSp>
        <p:nvCxnSpPr>
          <p:cNvPr id="11" name="直接连接符 10"/>
          <p:cNvCxnSpPr>
            <a:stCxn id="9" idx="6"/>
          </p:cNvCxnSpPr>
          <p:nvPr/>
        </p:nvCxnSpPr>
        <p:spPr>
          <a:xfrm>
            <a:off x="3463925" y="2416175"/>
            <a:ext cx="2836863" cy="30163"/>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7882">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概念模型</a:t>
            </a:r>
          </a:p>
        </p:txBody>
      </p:sp>
      <p:sp>
        <p:nvSpPr>
          <p:cNvPr id="87043" name="Rectangle 3"/>
          <p:cNvSpPr>
            <a:spLocks noGrp="1" noChangeArrowheads="1"/>
          </p:cNvSpPr>
          <p:nvPr>
            <p:ph sz="quarter" idx="10"/>
          </p:nvPr>
        </p:nvSpPr>
        <p:spPr bwMode="auto">
          <a:xfrm>
            <a:off x="684213" y="769938"/>
            <a:ext cx="4392612" cy="4271962"/>
          </a:xfrm>
          <a:extLst/>
        </p:spPr>
        <p:txBody>
          <a:bodyPr wrap="square">
            <a:spAutoFit/>
          </a:bodyPr>
          <a:lstStyle/>
          <a:p>
            <a:pPr marL="285750" indent="-285750" eaLnBrk="1" hangingPunct="1">
              <a:lnSpc>
                <a:spcPct val="150000"/>
              </a:lnSpc>
              <a:buSzPct val="80000"/>
              <a:defRPr/>
            </a:pPr>
            <a:r>
              <a:rPr lang="zh-CN" altLang="en-US" dirty="0">
                <a:solidFill>
                  <a:schemeClr val="tx1">
                    <a:lumMod val="50000"/>
                    <a:lumOff val="50000"/>
                  </a:schemeClr>
                </a:solidFill>
              </a:rPr>
              <a:t>概念模型的用途</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概念模型用于信息世界的建模</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是现实世界到机器世界的一个中间层次</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是数据库设计的有力工具</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数据库设计人员和用户之间进行交流的语言</a:t>
            </a:r>
          </a:p>
          <a:p>
            <a:pPr marL="285750" indent="-285750" eaLnBrk="1" hangingPunct="1">
              <a:lnSpc>
                <a:spcPct val="150000"/>
              </a:lnSpc>
              <a:buSzPct val="80000"/>
              <a:defRPr/>
            </a:pPr>
            <a:r>
              <a:rPr lang="zh-CN" altLang="en-US" dirty="0"/>
              <a:t>对概念模型的基本要求</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较强的语义表达能力，能够方便、直接地表达应用中的各种语义知识</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简单、清晰、易于</a:t>
            </a: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用户理解</a:t>
            </a:r>
            <a:endPar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endParaRPr>
          </a:p>
          <a:p>
            <a:pPr marL="285750" indent="-285750" eaLnBrk="1" hangingPunct="1">
              <a:lnSpc>
                <a:spcPct val="150000"/>
              </a:lnSpc>
              <a:buSzPct val="80000"/>
              <a:defRPr/>
            </a:pPr>
            <a:endParaRPr lang="en-US" altLang="zh-CN" dirty="0">
              <a:solidFill>
                <a:schemeClr val="tx1">
                  <a:lumMod val="50000"/>
                  <a:lumOff val="50000"/>
                </a:schemeClr>
              </a:solidFill>
            </a:endParaRPr>
          </a:p>
        </p:txBody>
      </p:sp>
      <p:pic>
        <p:nvPicPr>
          <p:cNvPr id="80900" name="Picture 5"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2346325"/>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70390">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信息世界中的基本概念</a:t>
            </a:r>
          </a:p>
        </p:txBody>
      </p:sp>
      <p:sp>
        <p:nvSpPr>
          <p:cNvPr id="88067"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sz="1800" b="1" dirty="0">
                <a:solidFill>
                  <a:schemeClr val="tx1">
                    <a:lumMod val="50000"/>
                    <a:lumOff val="50000"/>
                  </a:schemeClr>
                </a:solidFill>
              </a:rPr>
              <a:t>实体（</a:t>
            </a:r>
            <a:r>
              <a:rPr lang="en-US" altLang="zh-CN" sz="1800" b="1" dirty="0">
                <a:solidFill>
                  <a:schemeClr val="tx1">
                    <a:lumMod val="50000"/>
                    <a:lumOff val="50000"/>
                  </a:schemeClr>
                </a:solidFill>
              </a:rPr>
              <a:t>Entity</a:t>
            </a:r>
            <a:r>
              <a:rPr lang="zh-CN" altLang="en-US" sz="1800" b="1" dirty="0">
                <a:solidFill>
                  <a:schemeClr val="tx1">
                    <a:lumMod val="50000"/>
                    <a:lumOff val="50000"/>
                  </a:schemeClr>
                </a:solidFill>
              </a:rPr>
              <a:t>）</a:t>
            </a:r>
            <a:r>
              <a:rPr lang="zh-CN" altLang="en-US" sz="1800" dirty="0">
                <a:solidFill>
                  <a:schemeClr val="tx1">
                    <a:lumMod val="50000"/>
                    <a:lumOff val="50000"/>
                  </a:schemeClr>
                </a:solidFill>
              </a:rPr>
              <a:t>：客观存在并可相互区别的事物称为实体，可以是具体的人、事、物或抽象的概念。</a:t>
            </a:r>
          </a:p>
          <a:p>
            <a:pPr marL="285750" indent="-285750" eaLnBrk="1" hangingPunct="1">
              <a:lnSpc>
                <a:spcPct val="150000"/>
              </a:lnSpc>
              <a:buSzPct val="80000"/>
              <a:defRPr/>
            </a:pPr>
            <a:r>
              <a:rPr lang="zh-CN" altLang="en-US" sz="1800" b="1" smtClean="0">
                <a:solidFill>
                  <a:schemeClr val="tx1">
                    <a:lumMod val="50000"/>
                    <a:lumOff val="50000"/>
                  </a:schemeClr>
                </a:solidFill>
              </a:rPr>
              <a:t>属性</a:t>
            </a:r>
            <a:r>
              <a:rPr lang="zh-CN" altLang="en-US" sz="1800" b="1" dirty="0">
                <a:solidFill>
                  <a:schemeClr val="tx1">
                    <a:lumMod val="50000"/>
                    <a:lumOff val="50000"/>
                  </a:schemeClr>
                </a:solidFill>
              </a:rPr>
              <a:t>（</a:t>
            </a:r>
            <a:r>
              <a:rPr lang="en-US" altLang="zh-CN" sz="1800" b="1" dirty="0">
                <a:solidFill>
                  <a:schemeClr val="tx1">
                    <a:lumMod val="50000"/>
                    <a:lumOff val="50000"/>
                  </a:schemeClr>
                </a:solidFill>
              </a:rPr>
              <a:t>Attribute</a:t>
            </a:r>
            <a:r>
              <a:rPr lang="zh-CN" altLang="en-US" sz="1800" b="1" dirty="0">
                <a:solidFill>
                  <a:schemeClr val="tx1">
                    <a:lumMod val="50000"/>
                    <a:lumOff val="50000"/>
                  </a:schemeClr>
                </a:solidFill>
              </a:rPr>
              <a:t>）</a:t>
            </a:r>
            <a:r>
              <a:rPr lang="zh-CN" altLang="en-US" sz="1800" dirty="0">
                <a:solidFill>
                  <a:schemeClr val="tx1">
                    <a:lumMod val="50000"/>
                    <a:lumOff val="50000"/>
                  </a:schemeClr>
                </a:solidFill>
              </a:rPr>
              <a:t>：实体所具有的某一特性称为属性，一个实体可以由若干个属性来</a:t>
            </a:r>
            <a:r>
              <a:rPr lang="zh-CN" altLang="en-US" sz="1800">
                <a:solidFill>
                  <a:schemeClr val="tx1">
                    <a:lumMod val="50000"/>
                    <a:lumOff val="50000"/>
                  </a:schemeClr>
                </a:solidFill>
              </a:rPr>
              <a:t>刻画</a:t>
            </a:r>
            <a:r>
              <a:rPr lang="zh-CN" altLang="en-US" sz="1800" smtClean="0">
                <a:solidFill>
                  <a:schemeClr val="tx1">
                    <a:lumMod val="50000"/>
                    <a:lumOff val="50000"/>
                  </a:schemeClr>
                </a:solidFill>
              </a:rPr>
              <a:t>。</a:t>
            </a:r>
            <a:endParaRPr lang="zh-CN" altLang="en-US" sz="1800" dirty="0">
              <a:solidFill>
                <a:schemeClr val="tx1">
                  <a:lumMod val="50000"/>
                  <a:lumOff val="50000"/>
                </a:schemeClr>
              </a:solidFill>
            </a:endParaRPr>
          </a:p>
        </p:txBody>
      </p:sp>
      <p:pic>
        <p:nvPicPr>
          <p:cNvPr id="81924" name="Picture 1028"/>
          <p:cNvPicPr>
            <a:picLocks noChangeAspect="1" noChangeArrowheads="1"/>
          </p:cNvPicPr>
          <p:nvPr/>
        </p:nvPicPr>
        <p:blipFill>
          <a:blip r:embed="rId2">
            <a:extLst>
              <a:ext uri="{28A0092B-C50C-407E-A947-70E740481C1C}">
                <a14:useLocalDpi xmlns:a14="http://schemas.microsoft.com/office/drawing/2010/main" val="0"/>
              </a:ext>
            </a:extLst>
          </a:blip>
          <a:srcRect l="1147" t="29082" r="1913" b="28827"/>
          <a:stretch>
            <a:fillRect/>
          </a:stretch>
        </p:blipFill>
        <p:spPr bwMode="auto">
          <a:xfrm>
            <a:off x="1012825" y="2928938"/>
            <a:ext cx="7735888" cy="2100262"/>
          </a:xfrm>
          <a:prstGeom prst="rect">
            <a:avLst/>
          </a:prstGeom>
          <a:solidFill>
            <a:schemeClr val="tx1"/>
          </a:solidFill>
          <a:ln>
            <a:noFill/>
          </a:ln>
          <a:extLst>
            <a:ext uri="{91240B29-F687-4F45-9708-019B960494DF}">
              <a14:hiddenLine xmlns:a14="http://schemas.microsoft.com/office/drawing/2010/main" w="12700" cap="sq">
                <a:solidFill>
                  <a:srgbClr val="000000"/>
                </a:solidFill>
                <a:miter lim="800000"/>
                <a:headEnd/>
                <a:tailEnd/>
              </a14:hiddenLine>
            </a:ext>
          </a:extLst>
        </p:spPr>
      </p:pic>
    </p:spTree>
  </p:cSld>
  <p:clrMapOvr>
    <a:masterClrMapping/>
  </p:clrMapOvr>
  <p:transition spd="slow" advTm="165381">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信息世界中的基本概念</a:t>
            </a:r>
          </a:p>
        </p:txBody>
      </p:sp>
      <p:sp>
        <p:nvSpPr>
          <p:cNvPr id="2" name="Rectangle 3"/>
          <p:cNvSpPr>
            <a:spLocks noGrp="1" noChangeArrowheads="1"/>
          </p:cNvSpPr>
          <p:nvPr>
            <p:ph sz="quarter" idx="10"/>
          </p:nvPr>
        </p:nvSpPr>
        <p:spPr>
          <a:xfrm>
            <a:off x="684213" y="769938"/>
            <a:ext cx="8135937" cy="4319587"/>
          </a:xfrm>
        </p:spPr>
        <p:txBody>
          <a:bodyPr>
            <a:spAutoFit/>
          </a:bodyPr>
          <a:lstStyle/>
          <a:p>
            <a:pPr marL="285750" indent="-285750" eaLnBrk="1" hangingPunct="1">
              <a:lnSpc>
                <a:spcPct val="150000"/>
              </a:lnSpc>
              <a:buSzPct val="80000"/>
              <a:defRPr/>
            </a:pPr>
            <a:r>
              <a:rPr lang="zh-CN" altLang="en-US" sz="1800" b="1" dirty="0">
                <a:solidFill>
                  <a:schemeClr val="tx1">
                    <a:lumMod val="50000"/>
                    <a:lumOff val="50000"/>
                  </a:schemeClr>
                </a:solidFill>
              </a:rPr>
              <a:t>码（</a:t>
            </a:r>
            <a:r>
              <a:rPr lang="en-US" altLang="zh-CN" sz="1800" b="1" dirty="0">
                <a:solidFill>
                  <a:schemeClr val="tx1">
                    <a:lumMod val="50000"/>
                    <a:lumOff val="50000"/>
                  </a:schemeClr>
                </a:solidFill>
              </a:rPr>
              <a:t>Key</a:t>
            </a:r>
            <a:r>
              <a:rPr lang="zh-CN" altLang="en-US" sz="1800" b="1" dirty="0">
                <a:solidFill>
                  <a:schemeClr val="tx1">
                    <a:lumMod val="50000"/>
                    <a:lumOff val="50000"/>
                  </a:schemeClr>
                </a:solidFill>
              </a:rPr>
              <a:t>）</a:t>
            </a:r>
            <a:r>
              <a:rPr lang="zh-CN" altLang="en-US" sz="1800" dirty="0">
                <a:solidFill>
                  <a:schemeClr val="tx1">
                    <a:lumMod val="50000"/>
                    <a:lumOff val="50000"/>
                  </a:schemeClr>
                </a:solidFill>
              </a:rPr>
              <a:t>：唯一标识实体的属性集称为码。例如学号是学生实体的码。</a:t>
            </a:r>
          </a:p>
          <a:p>
            <a:pPr marL="285750" indent="-285750" eaLnBrk="1" hangingPunct="1">
              <a:lnSpc>
                <a:spcPct val="150000"/>
              </a:lnSpc>
              <a:buSzPct val="80000"/>
              <a:defRPr/>
            </a:pPr>
            <a:r>
              <a:rPr lang="zh-CN" altLang="en-US" sz="1800" b="1" dirty="0">
                <a:solidFill>
                  <a:schemeClr val="tx1">
                    <a:lumMod val="50000"/>
                    <a:lumOff val="50000"/>
                  </a:schemeClr>
                </a:solidFill>
              </a:rPr>
              <a:t>域（</a:t>
            </a:r>
            <a:r>
              <a:rPr lang="en-US" altLang="zh-CN" sz="1800" b="1" dirty="0">
                <a:solidFill>
                  <a:schemeClr val="tx1">
                    <a:lumMod val="50000"/>
                    <a:lumOff val="50000"/>
                  </a:schemeClr>
                </a:solidFill>
              </a:rPr>
              <a:t>Domain</a:t>
            </a:r>
            <a:r>
              <a:rPr lang="zh-CN" altLang="en-US" sz="1800" b="1" dirty="0">
                <a:solidFill>
                  <a:schemeClr val="tx1">
                    <a:lumMod val="50000"/>
                    <a:lumOff val="50000"/>
                  </a:schemeClr>
                </a:solidFill>
              </a:rPr>
              <a:t>）</a:t>
            </a:r>
            <a:r>
              <a:rPr lang="zh-CN" altLang="en-US" sz="1800" dirty="0">
                <a:solidFill>
                  <a:schemeClr val="tx1">
                    <a:lumMod val="50000"/>
                    <a:lumOff val="50000"/>
                  </a:schemeClr>
                </a:solidFill>
              </a:rPr>
              <a:t>：属性的取值范围称之为该属性的域。</a:t>
            </a:r>
          </a:p>
          <a:p>
            <a:pPr marL="450850" lvl="1" indent="-180975" eaLnBrk="1" hangingPunct="1">
              <a:lnSpc>
                <a:spcPct val="150000"/>
              </a:lnSpc>
              <a:buSzPct val="100000"/>
              <a:buFont typeface="Arial" panose="020B0604020202020204" pitchFamily="34" charset="0"/>
              <a:buChar char="-"/>
              <a:defRPr/>
            </a:pPr>
            <a:r>
              <a:rPr lang="zh-CN" altLang="en-US" sz="1600" dirty="0"/>
              <a:t>例如学生实体的性别的域为（男，女），年龄的域为小于</a:t>
            </a:r>
            <a:r>
              <a:rPr lang="en-US" altLang="zh-CN" sz="1600" dirty="0"/>
              <a:t>38</a:t>
            </a:r>
            <a:r>
              <a:rPr lang="zh-CN" altLang="en-US" sz="1600" dirty="0"/>
              <a:t>岁等等。</a:t>
            </a:r>
          </a:p>
          <a:p>
            <a:pPr marL="285750" indent="-285750" eaLnBrk="1" hangingPunct="1">
              <a:lnSpc>
                <a:spcPct val="150000"/>
              </a:lnSpc>
              <a:buSzPct val="80000"/>
              <a:defRPr/>
            </a:pPr>
            <a:r>
              <a:rPr lang="zh-CN" altLang="en-US" sz="1800" b="1" dirty="0">
                <a:solidFill>
                  <a:schemeClr val="tx1">
                    <a:lumMod val="50000"/>
                    <a:lumOff val="50000"/>
                  </a:schemeClr>
                </a:solidFill>
              </a:rPr>
              <a:t>实体</a:t>
            </a:r>
            <a:r>
              <a:rPr lang="zh-CN" altLang="en-US" sz="1800" b="1">
                <a:solidFill>
                  <a:schemeClr val="tx1">
                    <a:lumMod val="50000"/>
                    <a:lumOff val="50000"/>
                  </a:schemeClr>
                </a:solidFill>
              </a:rPr>
              <a:t>型</a:t>
            </a:r>
            <a:r>
              <a:rPr lang="zh-CN" altLang="en-US" sz="1800">
                <a:solidFill>
                  <a:schemeClr val="tx1">
                    <a:lumMod val="50000"/>
                    <a:lumOff val="50000"/>
                  </a:schemeClr>
                </a:solidFill>
              </a:rPr>
              <a:t>：对实体固有特性或结构的描述</a:t>
            </a:r>
            <a:r>
              <a:rPr lang="zh-CN" altLang="en-US" sz="1800" smtClean="0">
                <a:solidFill>
                  <a:schemeClr val="tx1">
                    <a:lumMod val="50000"/>
                    <a:lumOff val="50000"/>
                  </a:schemeClr>
                </a:solidFill>
              </a:rPr>
              <a:t>。用</a:t>
            </a:r>
            <a:r>
              <a:rPr lang="zh-CN" altLang="en-US" sz="1800">
                <a:solidFill>
                  <a:schemeClr val="tx1">
                    <a:lumMod val="50000"/>
                    <a:lumOff val="50000"/>
                  </a:schemeClr>
                </a:solidFill>
              </a:rPr>
              <a:t>实体名及其属性名集合来抽象和刻画。</a:t>
            </a:r>
            <a:endParaRPr lang="zh-CN" altLang="en-US" sz="1800" dirty="0">
              <a:solidFill>
                <a:schemeClr val="tx1">
                  <a:lumMod val="50000"/>
                  <a:lumOff val="50000"/>
                </a:schemeClr>
              </a:solidFill>
            </a:endParaRPr>
          </a:p>
          <a:p>
            <a:pPr marL="450850" lvl="1" indent="-180975" eaLnBrk="1" hangingPunct="1">
              <a:lnSpc>
                <a:spcPct val="150000"/>
              </a:lnSpc>
              <a:buSzPct val="100000"/>
              <a:buFont typeface="Arial" panose="020B0604020202020204" pitchFamily="34" charset="0"/>
              <a:buChar char="-"/>
              <a:defRPr/>
            </a:pPr>
            <a:r>
              <a:rPr lang="zh-CN" altLang="en-US" sz="1600" smtClean="0"/>
              <a:t>如：汽车</a:t>
            </a:r>
            <a:r>
              <a:rPr lang="zh-CN" altLang="en-US" sz="1600"/>
              <a:t>（车牌号，车型，车主</a:t>
            </a:r>
            <a:r>
              <a:rPr lang="zh-CN" altLang="en-US" sz="1600" smtClean="0"/>
              <a:t>）</a:t>
            </a:r>
            <a:endParaRPr lang="en-US" altLang="zh-CN" sz="1600" smtClean="0"/>
          </a:p>
          <a:p>
            <a:pPr eaLnBrk="1" hangingPunct="1">
              <a:lnSpc>
                <a:spcPct val="150000"/>
              </a:lnSpc>
              <a:buSzPct val="80000"/>
              <a:defRPr/>
            </a:pPr>
            <a:r>
              <a:rPr lang="zh-CN" altLang="zh-CN" sz="1800" b="1">
                <a:solidFill>
                  <a:schemeClr val="tx1">
                    <a:lumMod val="50000"/>
                    <a:lumOff val="50000"/>
                  </a:schemeClr>
                </a:solidFill>
              </a:rPr>
              <a:t>实体值：实体型的一个实例，即一个具体的</a:t>
            </a:r>
            <a:r>
              <a:rPr lang="zh-CN" altLang="zh-CN" sz="1800" b="1" smtClean="0">
                <a:solidFill>
                  <a:schemeClr val="tx1">
                    <a:lumMod val="50000"/>
                    <a:lumOff val="50000"/>
                  </a:schemeClr>
                </a:solidFill>
              </a:rPr>
              <a:t>实体</a:t>
            </a:r>
            <a:endParaRPr lang="zh-CN" altLang="zh-CN" sz="1800" b="1">
              <a:solidFill>
                <a:schemeClr val="tx1">
                  <a:lumMod val="50000"/>
                  <a:lumOff val="50000"/>
                </a:schemeClr>
              </a:solidFill>
            </a:endParaRPr>
          </a:p>
          <a:p>
            <a:pPr marL="469900" lvl="1" indent="-198438" eaLnBrk="1" hangingPunct="1">
              <a:lnSpc>
                <a:spcPct val="150000"/>
              </a:lnSpc>
              <a:buSzPct val="60000"/>
              <a:defRPr/>
            </a:pPr>
            <a:r>
              <a:rPr lang="zh-CN" altLang="zh-CN" sz="1600" smtClean="0"/>
              <a:t>如 </a:t>
            </a:r>
            <a:r>
              <a:rPr lang="zh-CN" altLang="en-US" sz="1600" smtClean="0"/>
              <a:t>：（粤</a:t>
            </a:r>
            <a:r>
              <a:rPr lang="zh-CN" altLang="zh-CN" sz="1600" smtClean="0"/>
              <a:t>A</a:t>
            </a:r>
            <a:r>
              <a:rPr lang="zh-CN" altLang="zh-CN" sz="1600"/>
              <a:t>00001，丰田，张三）</a:t>
            </a:r>
          </a:p>
          <a:p>
            <a:pPr marL="269875" lvl="1" indent="0" eaLnBrk="1" hangingPunct="1">
              <a:lnSpc>
                <a:spcPct val="150000"/>
              </a:lnSpc>
              <a:buSzPct val="100000"/>
              <a:buFont typeface="Arial" panose="020B0604020202020204" pitchFamily="34" charset="0"/>
              <a:buNone/>
              <a:defRPr/>
            </a:pPr>
            <a:endParaRPr lang="zh-CN" altLang="en-US" sz="1600" dirty="0">
              <a:latin typeface="Arial" pitchFamily="34" charset="0"/>
            </a:endParaRPr>
          </a:p>
        </p:txBody>
      </p:sp>
    </p:spTree>
  </p:cSld>
  <p:clrMapOvr>
    <a:masterClrMapping/>
  </p:clrMapOvr>
  <p:transition spd="slow" advTm="289468">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5" y="1778000"/>
            <a:ext cx="6615113" cy="3360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587" name="Text Box 5"/>
          <p:cNvSpPr txBox="1">
            <a:spLocks noChangeArrowheads="1"/>
          </p:cNvSpPr>
          <p:nvPr/>
        </p:nvSpPr>
        <p:spPr bwMode="auto">
          <a:xfrm>
            <a:off x="1698625" y="1562100"/>
            <a:ext cx="6264275" cy="338138"/>
          </a:xfrm>
          <a:prstGeom prst="rect">
            <a:avLst/>
          </a:prstGeom>
          <a:ln/>
        </p:spPr>
        <p:style>
          <a:lnRef idx="3">
            <a:schemeClr val="lt1"/>
          </a:lnRef>
          <a:fillRef idx="1">
            <a:schemeClr val="accent6"/>
          </a:fillRef>
          <a:effectRef idx="1">
            <a:schemeClr val="accent6"/>
          </a:effectRef>
          <a:fontRef idx="minor">
            <a:schemeClr val="lt1"/>
          </a:fontRef>
        </p:style>
        <p:txBody>
          <a:bodyPr lIns="91434" tIns="45717" rIns="91434" bIns="45717">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a:defRPr/>
            </a:pPr>
            <a:r>
              <a:rPr lang="zh-CN" altLang="en-US" sz="1600" smtClean="0">
                <a:latin typeface="微软雅黑" pitchFamily="34" charset="-122"/>
                <a:ea typeface="微软雅黑" pitchFamily="34" charset="-122"/>
              </a:rPr>
              <a:t>客户</a:t>
            </a:r>
            <a:r>
              <a:rPr lang="en-US" altLang="zh-CN" sz="1600" smtClean="0">
                <a:latin typeface="微软雅黑" pitchFamily="34" charset="-122"/>
                <a:ea typeface="微软雅黑" pitchFamily="34" charset="-122"/>
              </a:rPr>
              <a:t>ID           </a:t>
            </a:r>
            <a:r>
              <a:rPr lang="zh-CN" altLang="en-US" sz="1600" smtClean="0">
                <a:latin typeface="微软雅黑" pitchFamily="34" charset="-122"/>
                <a:ea typeface="微软雅黑" pitchFamily="34" charset="-122"/>
              </a:rPr>
              <a:t>客户名     街道          城市</a:t>
            </a:r>
            <a:r>
              <a:rPr lang="en-US" altLang="zh-CN" sz="1600" smtClean="0">
                <a:latin typeface="微软雅黑" pitchFamily="34" charset="-122"/>
                <a:ea typeface="微软雅黑" pitchFamily="34" charset="-122"/>
              </a:rPr>
              <a:t>                   </a:t>
            </a:r>
            <a:r>
              <a:rPr lang="zh-CN" altLang="en-US" sz="1600" smtClean="0">
                <a:latin typeface="微软雅黑" pitchFamily="34" charset="-122"/>
                <a:ea typeface="微软雅黑" pitchFamily="34" charset="-122"/>
              </a:rPr>
              <a:t>贷款编号 金额</a:t>
            </a:r>
            <a:endParaRPr lang="en-US" altLang="zh-CN" sz="1600" smtClean="0">
              <a:latin typeface="微软雅黑" pitchFamily="34" charset="-122"/>
              <a:ea typeface="微软雅黑" pitchFamily="34" charset="-122"/>
            </a:endParaRPr>
          </a:p>
        </p:txBody>
      </p:sp>
      <p:sp>
        <p:nvSpPr>
          <p:cNvPr id="83972" name="Rectangle 7"/>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信息世界中的基本概念</a:t>
            </a:r>
            <a:r>
              <a:rPr lang="en-US" altLang="zh-CN" smtClean="0"/>
              <a:t>(</a:t>
            </a:r>
            <a:r>
              <a:rPr altLang="zh-CN" smtClean="0"/>
              <a:t>续</a:t>
            </a:r>
            <a:r>
              <a:rPr lang="en-US" altLang="zh-CN" smtClean="0"/>
              <a:t>)</a:t>
            </a:r>
          </a:p>
        </p:txBody>
      </p:sp>
      <p:sp>
        <p:nvSpPr>
          <p:cNvPr id="90117" name="Rectangle 8"/>
          <p:cNvSpPr>
            <a:spLocks noChangeArrowheads="1"/>
          </p:cNvSpPr>
          <p:nvPr/>
        </p:nvSpPr>
        <p:spPr bwMode="auto">
          <a:xfrm>
            <a:off x="914400" y="611188"/>
            <a:ext cx="7812088" cy="923925"/>
          </a:xfrm>
          <a:prstGeom prst="rect">
            <a:avLst/>
          </a:prstGeom>
          <a:extLst/>
        </p:spPr>
        <p:txBody>
          <a:bodyPr>
            <a:spAutoFit/>
          </a:bodyPr>
          <a:lstStyle/>
          <a:p>
            <a:pPr marL="285750" indent="-285750" defTabSz="912813" eaLnBrk="1" hangingPunct="1">
              <a:lnSpc>
                <a:spcPct val="150000"/>
              </a:lnSpc>
              <a:spcBef>
                <a:spcPct val="20000"/>
              </a:spcBef>
              <a:buSzPct val="80000"/>
              <a:buFont typeface="Wingdings" panose="05000000000000000000" pitchFamily="2" charset="2"/>
              <a:buChar char="l"/>
              <a:defRPr/>
            </a:pPr>
            <a:r>
              <a:rPr lang="zh-CN" altLang="en-US" sz="1800" b="1" dirty="0">
                <a:solidFill>
                  <a:schemeClr val="tx1">
                    <a:lumMod val="50000"/>
                    <a:lumOff val="50000"/>
                  </a:schemeClr>
                </a:solidFill>
                <a:latin typeface="微软雅黑" pitchFamily="34" charset="-122"/>
                <a:ea typeface="微软雅黑" pitchFamily="34" charset="-122"/>
              </a:rPr>
              <a:t>实体集（</a:t>
            </a:r>
            <a:r>
              <a:rPr lang="en-US" altLang="zh-CN" sz="1800" b="1" dirty="0">
                <a:solidFill>
                  <a:schemeClr val="tx1">
                    <a:lumMod val="50000"/>
                    <a:lumOff val="50000"/>
                  </a:schemeClr>
                </a:solidFill>
                <a:latin typeface="微软雅黑" pitchFamily="34" charset="-122"/>
                <a:ea typeface="微软雅黑" pitchFamily="34" charset="-122"/>
              </a:rPr>
              <a:t>Entity Set</a:t>
            </a:r>
            <a:r>
              <a:rPr lang="zh-CN" altLang="en-US" sz="1800" b="1" dirty="0">
                <a:solidFill>
                  <a:schemeClr val="tx1">
                    <a:lumMod val="50000"/>
                    <a:lumOff val="50000"/>
                  </a:schemeClr>
                </a:solidFill>
                <a:latin typeface="微软雅黑" pitchFamily="34" charset="-122"/>
                <a:ea typeface="微软雅黑" pitchFamily="34" charset="-122"/>
              </a:rPr>
              <a:t>）</a:t>
            </a:r>
            <a:r>
              <a:rPr lang="zh-CN" altLang="en-US" sz="1800" dirty="0">
                <a:solidFill>
                  <a:schemeClr val="tx1">
                    <a:lumMod val="50000"/>
                    <a:lumOff val="50000"/>
                  </a:schemeClr>
                </a:solidFill>
                <a:latin typeface="微软雅黑" pitchFamily="34" charset="-122"/>
                <a:ea typeface="微软雅黑" pitchFamily="34" charset="-122"/>
              </a:rPr>
              <a:t>：同型实体的集合，称为实体集。</a:t>
            </a:r>
            <a:r>
              <a:rPr lang="zh-CN" altLang="en-US" sz="1800">
                <a:solidFill>
                  <a:schemeClr val="tx1">
                    <a:lumMod val="50000"/>
                    <a:lumOff val="50000"/>
                  </a:schemeClr>
                </a:solidFill>
                <a:latin typeface="微软雅黑" pitchFamily="34" charset="-122"/>
                <a:ea typeface="微软雅黑" pitchFamily="34" charset="-122"/>
              </a:rPr>
              <a:t>例如全体客户就是</a:t>
            </a:r>
            <a:r>
              <a:rPr lang="zh-CN" altLang="en-US" sz="1800" dirty="0">
                <a:solidFill>
                  <a:schemeClr val="tx1">
                    <a:lumMod val="50000"/>
                    <a:lumOff val="50000"/>
                  </a:schemeClr>
                </a:solidFill>
                <a:latin typeface="微软雅黑" pitchFamily="34" charset="-122"/>
                <a:ea typeface="微软雅黑" pitchFamily="34" charset="-122"/>
              </a:rPr>
              <a:t>一个实体集。</a:t>
            </a:r>
          </a:p>
        </p:txBody>
      </p:sp>
    </p:spTree>
  </p:cSld>
  <p:clrMapOvr>
    <a:masterClrMapping/>
  </p:clrMapOvr>
  <p:transition spd="slow" advTm="24818">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信息世界中的基本概念</a:t>
            </a:r>
            <a:endParaRPr lang="en-US" altLang="zh-CN" smtClean="0"/>
          </a:p>
        </p:txBody>
      </p:sp>
      <p:sp>
        <p:nvSpPr>
          <p:cNvPr id="91139" name="Rectangle 3"/>
          <p:cNvSpPr>
            <a:spLocks noGrp="1" noChangeArrowheads="1"/>
          </p:cNvSpPr>
          <p:nvPr>
            <p:ph sz="quarter" idx="10"/>
          </p:nvPr>
        </p:nvSpPr>
        <p:spPr bwMode="auto">
          <a:xfrm>
            <a:off x="684213" y="769938"/>
            <a:ext cx="8135937" cy="1239837"/>
          </a:xfrm>
          <a:extLst/>
        </p:spPr>
        <p:txBody>
          <a:bodyPr>
            <a:spAutoFit/>
          </a:bodyPr>
          <a:lstStyle/>
          <a:p>
            <a:pPr marL="285750" indent="-285750" eaLnBrk="1" hangingPunct="1">
              <a:lnSpc>
                <a:spcPct val="150000"/>
              </a:lnSpc>
              <a:buSzPct val="80000"/>
              <a:defRPr/>
            </a:pPr>
            <a:r>
              <a:rPr lang="en-US" altLang="zh-CN" sz="1800" dirty="0">
                <a:solidFill>
                  <a:schemeClr val="tx1">
                    <a:lumMod val="50000"/>
                    <a:lumOff val="50000"/>
                  </a:schemeClr>
                </a:solidFill>
              </a:rPr>
              <a:t> </a:t>
            </a:r>
            <a:r>
              <a:rPr lang="zh-CN" altLang="en-US" sz="1800" b="1" dirty="0">
                <a:solidFill>
                  <a:schemeClr val="tx1">
                    <a:lumMod val="50000"/>
                    <a:lumOff val="50000"/>
                  </a:schemeClr>
                </a:solidFill>
              </a:rPr>
              <a:t>联系（</a:t>
            </a:r>
            <a:r>
              <a:rPr lang="en-US" altLang="zh-CN" sz="1800" b="1" dirty="0">
                <a:solidFill>
                  <a:schemeClr val="tx1">
                    <a:lumMod val="50000"/>
                    <a:lumOff val="50000"/>
                  </a:schemeClr>
                </a:solidFill>
              </a:rPr>
              <a:t>Relationship</a:t>
            </a:r>
            <a:r>
              <a:rPr lang="zh-CN" altLang="en-US" sz="1800" b="1" dirty="0">
                <a:solidFill>
                  <a:schemeClr val="tx1">
                    <a:lumMod val="50000"/>
                    <a:lumOff val="50000"/>
                  </a:schemeClr>
                </a:solidFill>
              </a:rPr>
              <a:t>）  </a:t>
            </a:r>
          </a:p>
          <a:p>
            <a:pPr marL="450850" lvl="1" indent="-180975" eaLnBrk="1" hangingPunct="1">
              <a:lnSpc>
                <a:spcPct val="150000"/>
              </a:lnSpc>
              <a:buSzPct val="100000"/>
              <a:buFont typeface="Arial" panose="020B0604020202020204"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实体</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内部</a:t>
            </a: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的联系：通常</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是指组成实体的各属性之间的联系</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实体之间</a:t>
            </a: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的联系：通常</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是指不同实体集之间的联系</a:t>
            </a:r>
          </a:p>
        </p:txBody>
      </p:sp>
      <p:pic>
        <p:nvPicPr>
          <p:cNvPr id="84996" name="Picture 1248"/>
          <p:cNvPicPr>
            <a:picLocks noChangeAspect="1" noChangeArrowheads="1"/>
          </p:cNvPicPr>
          <p:nvPr/>
        </p:nvPicPr>
        <p:blipFill>
          <a:blip r:embed="rId2">
            <a:extLst>
              <a:ext uri="{28A0092B-C50C-407E-A947-70E740481C1C}">
                <a14:useLocalDpi xmlns:a14="http://schemas.microsoft.com/office/drawing/2010/main" val="0"/>
              </a:ext>
            </a:extLst>
          </a:blip>
          <a:srcRect l="1247" t="7613" r="1443" b="8794"/>
          <a:stretch>
            <a:fillRect/>
          </a:stretch>
        </p:blipFill>
        <p:spPr bwMode="auto">
          <a:xfrm>
            <a:off x="2195513" y="2136775"/>
            <a:ext cx="5400675"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pic>
    </p:spTree>
  </p:cSld>
  <p:clrMapOvr>
    <a:masterClrMapping/>
  </p:clrMapOvr>
  <p:transition spd="slow" advTm="103875">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
          <p:cNvSpPr txBox="1">
            <a:spLocks noChangeArrowheads="1"/>
          </p:cNvSpPr>
          <p:nvPr/>
        </p:nvSpPr>
        <p:spPr bwMode="auto">
          <a:xfrm>
            <a:off x="844550" y="942975"/>
            <a:ext cx="3013075" cy="40163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71305" tIns="35652" rIns="71305" bIns="35652" anchor="ctr"/>
          <a:lstStyle>
            <a:defPPr>
              <a:defRPr lang="zh-CN"/>
            </a:defPPr>
            <a:lvl1pPr algn="ctr" defTabSz="713049" eaLnBrk="1" hangingPunct="1">
              <a:lnSpc>
                <a:spcPct val="120000"/>
              </a:lnSpc>
              <a:defRPr sz="1400" b="1" kern="0">
                <a:solidFill>
                  <a:sysClr val="window" lastClr="FFFFFF">
                    <a:lumMod val="95000"/>
                  </a:sysClr>
                </a:solidFill>
                <a:latin typeface="微软雅黑" pitchFamily="34" charset="-122"/>
                <a:ea typeface="微软雅黑"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defRPr/>
            </a:pPr>
            <a:r>
              <a:rPr lang="zh-CN" altLang="en-US" smtClean="0"/>
              <a:t>天气预报需要处理的数据</a:t>
            </a:r>
            <a:endParaRPr lang="en-US" altLang="zh-CN" smtClean="0"/>
          </a:p>
        </p:txBody>
      </p:sp>
      <p:sp>
        <p:nvSpPr>
          <p:cNvPr id="2" name="矩形 1"/>
          <p:cNvSpPr/>
          <p:nvPr/>
        </p:nvSpPr>
        <p:spPr>
          <a:xfrm>
            <a:off x="827088" y="1704975"/>
            <a:ext cx="2286000" cy="1255713"/>
          </a:xfrm>
          <a:prstGeom prst="rect">
            <a:avLst/>
          </a:prstGeom>
        </p:spPr>
        <p:txBody>
          <a:bodyPr>
            <a:spAutoFit/>
          </a:bodyPr>
          <a:lstStyle/>
          <a:p>
            <a:pPr marL="285750" indent="-285750" eaLnBrk="1" hangingPunct="1">
              <a:lnSpc>
                <a:spcPct val="150000"/>
              </a:lnSpc>
              <a:spcBef>
                <a:spcPct val="20000"/>
              </a:spcBef>
              <a:buSzPct val="80000"/>
              <a:buFont typeface="Wingdings" panose="05000000000000000000" pitchFamily="2" charset="2"/>
              <a:buChar char="l"/>
              <a:defRPr/>
            </a:pPr>
            <a:r>
              <a:rPr lang="zh-CN" altLang="en-US" sz="1600" dirty="0">
                <a:solidFill>
                  <a:schemeClr val="tx1">
                    <a:lumMod val="50000"/>
                    <a:lumOff val="50000"/>
                  </a:schemeClr>
                </a:solidFill>
                <a:latin typeface="微软雅黑" pitchFamily="34" charset="-122"/>
                <a:ea typeface="微软雅黑" pitchFamily="34" charset="-122"/>
              </a:rPr>
              <a:t>历史数据</a:t>
            </a:r>
          </a:p>
          <a:p>
            <a:pPr marL="285750" indent="-285750" eaLnBrk="1" hangingPunct="1">
              <a:lnSpc>
                <a:spcPct val="150000"/>
              </a:lnSpc>
              <a:spcBef>
                <a:spcPct val="20000"/>
              </a:spcBef>
              <a:buSzPct val="80000"/>
              <a:buFont typeface="Wingdings" panose="05000000000000000000" pitchFamily="2" charset="2"/>
              <a:buChar char="l"/>
              <a:defRPr/>
            </a:pPr>
            <a:r>
              <a:rPr lang="zh-CN" altLang="en-US" sz="1600" dirty="0">
                <a:solidFill>
                  <a:schemeClr val="tx1">
                    <a:lumMod val="50000"/>
                    <a:lumOff val="50000"/>
                  </a:schemeClr>
                </a:solidFill>
                <a:latin typeface="微软雅黑" pitchFamily="34" charset="-122"/>
                <a:ea typeface="微软雅黑" pitchFamily="34" charset="-122"/>
              </a:rPr>
              <a:t>实时采集数据</a:t>
            </a:r>
          </a:p>
          <a:p>
            <a:pPr marL="285750" indent="-285750" eaLnBrk="1" hangingPunct="1">
              <a:lnSpc>
                <a:spcPct val="150000"/>
              </a:lnSpc>
              <a:spcBef>
                <a:spcPct val="20000"/>
              </a:spcBef>
              <a:buSzPct val="80000"/>
              <a:buFont typeface="Wingdings" panose="05000000000000000000" pitchFamily="2" charset="2"/>
              <a:buChar char="l"/>
              <a:defRPr/>
            </a:pPr>
            <a:r>
              <a:rPr lang="zh-CN" altLang="en-US" sz="1600" dirty="0">
                <a:solidFill>
                  <a:schemeClr val="tx1">
                    <a:lumMod val="50000"/>
                    <a:lumOff val="50000"/>
                  </a:schemeClr>
                </a:solidFill>
                <a:latin typeface="微软雅黑" pitchFamily="34" charset="-122"/>
                <a:ea typeface="微软雅黑" pitchFamily="34" charset="-122"/>
              </a:rPr>
              <a:t>分析处理结果</a:t>
            </a:r>
          </a:p>
        </p:txBody>
      </p:sp>
      <p:cxnSp>
        <p:nvCxnSpPr>
          <p:cNvPr id="11" name="直接连接符 10"/>
          <p:cNvCxnSpPr/>
          <p:nvPr/>
        </p:nvCxnSpPr>
        <p:spPr>
          <a:xfrm>
            <a:off x="844550" y="1487488"/>
            <a:ext cx="3005138"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4341" name="标题 2"/>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smtClean="0"/>
              <a:t>天气预报案例分析</a:t>
            </a:r>
          </a:p>
        </p:txBody>
      </p:sp>
      <p:pic>
        <p:nvPicPr>
          <p:cNvPr id="14342" name="Picture 11" descr="http://www.tqyb.com.cn/gzhuadu/data/huadu/distribution/temp-08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577975"/>
            <a:ext cx="446405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13" descr="http://img8.iqilu.com/camimgs/2017/11/22/532d18ea3879fb4261766f6e45fa1fb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498850"/>
            <a:ext cx="313531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97641">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两个实体型间的联系 </a:t>
            </a:r>
          </a:p>
        </p:txBody>
      </p:sp>
      <p:sp>
        <p:nvSpPr>
          <p:cNvPr id="92163"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一对一联系 　 </a:t>
            </a:r>
          </a:p>
          <a:p>
            <a:pPr marL="450850" lvl="1" indent="-180975" eaLnBrk="1" hangingPunct="1">
              <a:lnSpc>
                <a:spcPct val="150000"/>
              </a:lnSpc>
              <a:buSzPct val="100000"/>
              <a:buFont typeface="Arial" panose="020B0604020202020204" pitchFamily="34" charset="0"/>
              <a:buChar char="-"/>
              <a:defRPr/>
            </a:pPr>
            <a:r>
              <a:rPr lang="zh-CN" altLang="en-US" sz="1600" dirty="0"/>
              <a:t>如果对于实体集</a:t>
            </a:r>
            <a:r>
              <a:rPr lang="en-US" altLang="zh-CN" sz="1600" dirty="0"/>
              <a:t>A</a:t>
            </a:r>
            <a:r>
              <a:rPr lang="zh-CN" altLang="en-US" sz="1600" dirty="0"/>
              <a:t>中的每一个实体，实体集</a:t>
            </a:r>
            <a:r>
              <a:rPr lang="en-US" altLang="zh-CN" sz="1600" dirty="0"/>
              <a:t>B</a:t>
            </a:r>
            <a:r>
              <a:rPr lang="zh-CN" altLang="en-US" sz="1600" dirty="0"/>
              <a:t>中至多有一个实体与之联系，反之亦然，则称实体集</a:t>
            </a:r>
            <a:r>
              <a:rPr lang="en-US" altLang="zh-CN" sz="1600" dirty="0"/>
              <a:t>A</a:t>
            </a:r>
            <a:r>
              <a:rPr lang="zh-CN" altLang="en-US" sz="1600" dirty="0"/>
              <a:t>与实体集</a:t>
            </a:r>
            <a:r>
              <a:rPr lang="en-US" altLang="zh-CN" sz="1600" dirty="0"/>
              <a:t>B</a:t>
            </a:r>
            <a:r>
              <a:rPr lang="zh-CN" altLang="en-US" sz="1600" dirty="0"/>
              <a:t>具有一对一联系。记为</a:t>
            </a:r>
            <a:r>
              <a:rPr lang="en-US" altLang="zh-CN" sz="1600" dirty="0"/>
              <a:t>1:1</a:t>
            </a:r>
            <a:r>
              <a:rPr lang="zh-CN" altLang="en-US" sz="1600" dirty="0"/>
              <a:t>。 </a:t>
            </a:r>
          </a:p>
          <a:p>
            <a:pPr marL="285750" indent="-285750" eaLnBrk="1" hangingPunct="1">
              <a:lnSpc>
                <a:spcPct val="150000"/>
              </a:lnSpc>
              <a:buSzPct val="80000"/>
              <a:defRPr/>
            </a:pPr>
            <a:r>
              <a:rPr lang="zh-CN" altLang="en-US" sz="1800">
                <a:solidFill>
                  <a:schemeClr val="tx1">
                    <a:lumMod val="50000"/>
                    <a:lumOff val="50000"/>
                  </a:schemeClr>
                </a:solidFill>
              </a:rPr>
              <a:t>实例</a:t>
            </a:r>
            <a:endParaRPr lang="zh-CN" altLang="en-US" sz="1800" dirty="0">
              <a:solidFill>
                <a:schemeClr val="tx1">
                  <a:lumMod val="50000"/>
                  <a:lumOff val="50000"/>
                </a:schemeClr>
              </a:solidFill>
            </a:endParaRPr>
          </a:p>
          <a:p>
            <a:pPr marL="450850" lvl="1" indent="-180975" eaLnBrk="1" hangingPunct="1">
              <a:lnSpc>
                <a:spcPct val="150000"/>
              </a:lnSpc>
              <a:buSzPct val="100000"/>
              <a:buFont typeface="Arial" panose="020B0604020202020204" pitchFamily="34" charset="0"/>
              <a:buChar char="-"/>
              <a:defRPr/>
            </a:pPr>
            <a:r>
              <a:rPr lang="zh-CN" altLang="en-US" sz="1600" dirty="0"/>
              <a:t>班级与班长之间的联系：</a:t>
            </a:r>
          </a:p>
          <a:p>
            <a:pPr marL="450850" lvl="1" indent="-180975" eaLnBrk="1" hangingPunct="1">
              <a:lnSpc>
                <a:spcPct val="150000"/>
              </a:lnSpc>
              <a:buSzPct val="100000"/>
              <a:buFont typeface="Arial" panose="020B0604020202020204" pitchFamily="34" charset="0"/>
              <a:buChar char="-"/>
              <a:defRPr/>
            </a:pPr>
            <a:r>
              <a:rPr lang="zh-CN" altLang="en-US" sz="1600" dirty="0"/>
              <a:t>一个班级只有一个正班长</a:t>
            </a:r>
          </a:p>
          <a:p>
            <a:pPr marL="450850" lvl="1" indent="-180975" eaLnBrk="1" hangingPunct="1">
              <a:lnSpc>
                <a:spcPct val="150000"/>
              </a:lnSpc>
              <a:buSzPct val="100000"/>
              <a:buFont typeface="Arial" panose="020B0604020202020204" pitchFamily="34" charset="0"/>
              <a:buChar char="-"/>
              <a:defRPr/>
            </a:pPr>
            <a:r>
              <a:rPr lang="zh-CN" altLang="en-US" sz="1600" dirty="0"/>
              <a:t>一个班长只在一个班中任职</a:t>
            </a:r>
          </a:p>
        </p:txBody>
      </p:sp>
      <p:grpSp>
        <p:nvGrpSpPr>
          <p:cNvPr id="75786" name="Group 10"/>
          <p:cNvGrpSpPr>
            <a:grpSpLocks/>
          </p:cNvGrpSpPr>
          <p:nvPr/>
        </p:nvGrpSpPr>
        <p:grpSpPr bwMode="auto">
          <a:xfrm>
            <a:off x="6886575" y="1760538"/>
            <a:ext cx="1319213" cy="3257550"/>
            <a:chOff x="1056" y="1344"/>
            <a:chExt cx="960" cy="2653"/>
          </a:xfrm>
        </p:grpSpPr>
        <p:sp>
          <p:nvSpPr>
            <p:cNvPr id="81925" name="Text Box 11"/>
            <p:cNvSpPr txBox="1">
              <a:spLocks noChangeArrowheads="1"/>
            </p:cNvSpPr>
            <p:nvPr/>
          </p:nvSpPr>
          <p:spPr bwMode="auto">
            <a:xfrm>
              <a:off x="1105" y="1344"/>
              <a:ext cx="818" cy="301"/>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8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400" smtClean="0"/>
                <a:t>班级</a:t>
              </a:r>
            </a:p>
          </p:txBody>
        </p:sp>
        <p:sp>
          <p:nvSpPr>
            <p:cNvPr id="81926" name="AutoShape 12"/>
            <p:cNvSpPr>
              <a:spLocks noChangeArrowheads="1"/>
            </p:cNvSpPr>
            <p:nvPr/>
          </p:nvSpPr>
          <p:spPr bwMode="auto">
            <a:xfrm>
              <a:off x="1056" y="2112"/>
              <a:ext cx="960" cy="480"/>
            </a:xfrm>
            <a:prstGeom prst="diamond">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400" b="1">
                  <a:latin typeface="微软雅黑" panose="020B0503020204020204" pitchFamily="34" charset="-122"/>
                  <a:ea typeface="微软雅黑" panose="020B0503020204020204" pitchFamily="34" charset="-122"/>
                </a:rPr>
                <a:t>班级</a:t>
              </a:r>
              <a:r>
                <a:rPr lang="en-US" altLang="zh-CN" sz="1400" b="1">
                  <a:latin typeface="微软雅黑" panose="020B0503020204020204" pitchFamily="34" charset="-122"/>
                  <a:ea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rPr>
                <a:t>班长</a:t>
              </a:r>
            </a:p>
          </p:txBody>
        </p:sp>
        <p:sp>
          <p:nvSpPr>
            <p:cNvPr id="81927" name="Text Box 13"/>
            <p:cNvSpPr txBox="1">
              <a:spLocks noChangeArrowheads="1"/>
            </p:cNvSpPr>
            <p:nvPr/>
          </p:nvSpPr>
          <p:spPr bwMode="auto">
            <a:xfrm>
              <a:off x="1152" y="3168"/>
              <a:ext cx="816" cy="32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8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z="1400" smtClean="0"/>
                <a:t>班长</a:t>
              </a:r>
            </a:p>
          </p:txBody>
        </p:sp>
        <p:sp>
          <p:nvSpPr>
            <p:cNvPr id="81928" name="Line 14"/>
            <p:cNvSpPr>
              <a:spLocks noChangeShapeType="1"/>
            </p:cNvSpPr>
            <p:nvPr/>
          </p:nvSpPr>
          <p:spPr bwMode="auto">
            <a:xfrm flipV="1">
              <a:off x="1537" y="1632"/>
              <a:ext cx="0" cy="480"/>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81929" name="Line 15"/>
            <p:cNvSpPr>
              <a:spLocks noChangeShapeType="1"/>
            </p:cNvSpPr>
            <p:nvPr/>
          </p:nvSpPr>
          <p:spPr bwMode="auto">
            <a:xfrm>
              <a:off x="1537" y="2592"/>
              <a:ext cx="0" cy="578"/>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81930" name="Text Box 16"/>
            <p:cNvSpPr txBox="1">
              <a:spLocks noChangeArrowheads="1"/>
            </p:cNvSpPr>
            <p:nvPr/>
          </p:nvSpPr>
          <p:spPr bwMode="auto">
            <a:xfrm>
              <a:off x="1272" y="1753"/>
              <a:ext cx="240" cy="326"/>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8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sz="1400" dirty="0" smtClean="0">
                  <a:solidFill>
                    <a:schemeClr val="bg1">
                      <a:lumMod val="50000"/>
                    </a:schemeClr>
                  </a:solidFill>
                </a:rPr>
                <a:t>1</a:t>
              </a:r>
            </a:p>
          </p:txBody>
        </p:sp>
        <p:sp>
          <p:nvSpPr>
            <p:cNvPr id="81931" name="Text Box 17"/>
            <p:cNvSpPr txBox="1">
              <a:spLocks noChangeArrowheads="1"/>
            </p:cNvSpPr>
            <p:nvPr/>
          </p:nvSpPr>
          <p:spPr bwMode="auto">
            <a:xfrm>
              <a:off x="1272" y="2718"/>
              <a:ext cx="240" cy="326"/>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en-US" altLang="zh-CN" dirty="0" smtClean="0"/>
                <a:t>1</a:t>
              </a:r>
            </a:p>
          </p:txBody>
        </p:sp>
        <p:sp>
          <p:nvSpPr>
            <p:cNvPr id="81932" name="Text Box 18"/>
            <p:cNvSpPr txBox="1">
              <a:spLocks noChangeArrowheads="1"/>
            </p:cNvSpPr>
            <p:nvPr/>
          </p:nvSpPr>
          <p:spPr bwMode="auto">
            <a:xfrm>
              <a:off x="1100" y="3696"/>
              <a:ext cx="864" cy="301"/>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en-US" altLang="zh-CN" smtClean="0"/>
                <a:t>1:1</a:t>
              </a:r>
              <a:r>
                <a:rPr lang="zh-CN" altLang="en-US" smtClean="0"/>
                <a:t>联系</a:t>
              </a:r>
            </a:p>
          </p:txBody>
        </p:sp>
      </p:grpSp>
    </p:spTree>
    <p:custDataLst>
      <p:tags r:id="rId1"/>
    </p:custDataLst>
  </p:cSld>
  <p:clrMapOvr>
    <a:masterClrMapping/>
  </p:clrMapOvr>
  <p:transition spd="slow" advTm="5766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75786"/>
                                        </p:tgtEl>
                                        <p:attrNameLst>
                                          <p:attrName>style.visibility</p:attrName>
                                        </p:attrNameLst>
                                      </p:cBhvr>
                                      <p:to>
                                        <p:strVal val="visible"/>
                                      </p:to>
                                    </p:set>
                                    <p:anim calcmode="lin" valueType="num">
                                      <p:cBhvr additive="base">
                                        <p:cTn id="7" dur="1000" fill="hold"/>
                                        <p:tgtEl>
                                          <p:spTgt spid="75786"/>
                                        </p:tgtEl>
                                        <p:attrNameLst>
                                          <p:attrName>ppt_x</p:attrName>
                                        </p:attrNameLst>
                                      </p:cBhvr>
                                      <p:tavLst>
                                        <p:tav tm="0">
                                          <p:val>
                                            <p:strVal val="1+#ppt_w/2"/>
                                          </p:val>
                                        </p:tav>
                                        <p:tav tm="100000">
                                          <p:val>
                                            <p:strVal val="#ppt_x"/>
                                          </p:val>
                                        </p:tav>
                                      </p:tavLst>
                                    </p:anim>
                                    <p:anim calcmode="lin" valueType="num">
                                      <p:cBhvr additive="base">
                                        <p:cTn id="8" dur="1000" fill="hold"/>
                                        <p:tgtEl>
                                          <p:spTgt spid="757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两个实体型间的联系 </a:t>
            </a:r>
            <a:r>
              <a:rPr lang="en-US" altLang="zh-CN" smtClean="0"/>
              <a:t>(</a:t>
            </a:r>
            <a:r>
              <a:rPr altLang="zh-CN" smtClean="0"/>
              <a:t>续</a:t>
            </a:r>
            <a:r>
              <a:rPr lang="en-US" altLang="zh-CN" smtClean="0"/>
              <a:t>)</a:t>
            </a:r>
          </a:p>
        </p:txBody>
      </p:sp>
      <p:sp>
        <p:nvSpPr>
          <p:cNvPr id="93187" name="Rectangle 3"/>
          <p:cNvSpPr>
            <a:spLocks noGrp="1" noChangeArrowheads="1"/>
          </p:cNvSpPr>
          <p:nvPr>
            <p:ph sz="quarter" idx="10"/>
          </p:nvPr>
        </p:nvSpPr>
        <p:spPr bwMode="auto">
          <a:xfrm>
            <a:off x="684213" y="769938"/>
            <a:ext cx="8135937" cy="3090862"/>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一对多联系</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如果对于实体集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中的每一个实体，实体集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中有</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n</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个实体（</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n≥0</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）与之联系，反之，对于实体集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中的每一个实体，实体集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中至多只有一个实体与之联系，则称实体集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与实体集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有一对多联系， 记</a:t>
            </a: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为</a:t>
            </a:r>
            <a:r>
              <a:rPr lang="en-US" altLang="zh-CN" sz="1400">
                <a:solidFill>
                  <a:schemeClr val="tx1">
                    <a:lumMod val="50000"/>
                    <a:lumOff val="50000"/>
                  </a:schemeClr>
                </a:solidFill>
                <a:latin typeface="华文中宋" panose="02010600040101010101" pitchFamily="2" charset="-122"/>
                <a:ea typeface="华文中宋" panose="02010600040101010101" pitchFamily="2" charset="-122"/>
              </a:rPr>
              <a:t>1:n</a:t>
            </a:r>
          </a:p>
          <a:p>
            <a:pPr marL="285750" indent="-285750" eaLnBrk="1" hangingPunct="1">
              <a:lnSpc>
                <a:spcPct val="150000"/>
              </a:lnSpc>
              <a:buSzPct val="80000"/>
              <a:defRPr/>
            </a:pPr>
            <a:r>
              <a:rPr lang="zh-CN" altLang="en-US" sz="1800">
                <a:solidFill>
                  <a:schemeClr val="tx1">
                    <a:lumMod val="50000"/>
                    <a:lumOff val="50000"/>
                  </a:schemeClr>
                </a:solidFill>
              </a:rPr>
              <a:t>实例</a:t>
            </a:r>
            <a:endParaRPr lang="en-US" altLang="zh-CN" sz="1800">
              <a:solidFill>
                <a:schemeClr val="tx1">
                  <a:lumMod val="50000"/>
                  <a:lumOff val="50000"/>
                </a:schemeClr>
              </a:solidFill>
            </a:endParaRPr>
          </a:p>
          <a:p>
            <a:pPr marL="450850" lvl="1" indent="-180975" eaLnBrk="1" hangingPunct="1">
              <a:lnSpc>
                <a:spcPct val="150000"/>
              </a:lnSpc>
              <a:buSzPct val="100000"/>
              <a:buFont typeface="Arial" panose="020B0604020202020204" pitchFamily="34" charset="0"/>
              <a:buChar char="-"/>
              <a:defRPr/>
            </a:pPr>
            <a:r>
              <a:rPr lang="zh-CN" altLang="en-US" sz="1400">
                <a:solidFill>
                  <a:schemeClr val="tx1">
                    <a:lumMod val="50000"/>
                    <a:lumOff val="50000"/>
                  </a:schemeClr>
                </a:solidFill>
                <a:latin typeface="华文中宋" panose="02010600040101010101" pitchFamily="2" charset="-122"/>
                <a:ea typeface="华文中宋" panose="02010600040101010101" pitchFamily="2" charset="-122"/>
              </a:rPr>
              <a:t>班级</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与学生之间的联系：</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一个班级中有若干名学生，</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每个学生只在一个班级中学习</a:t>
            </a:r>
          </a:p>
        </p:txBody>
      </p:sp>
      <p:grpSp>
        <p:nvGrpSpPr>
          <p:cNvPr id="77830" name="Group 6"/>
          <p:cNvGrpSpPr>
            <a:grpSpLocks/>
          </p:cNvGrpSpPr>
          <p:nvPr/>
        </p:nvGrpSpPr>
        <p:grpSpPr bwMode="auto">
          <a:xfrm>
            <a:off x="6856413" y="2179638"/>
            <a:ext cx="1387475" cy="2913062"/>
            <a:chOff x="1056" y="1292"/>
            <a:chExt cx="960" cy="2670"/>
          </a:xfrm>
        </p:grpSpPr>
        <p:sp>
          <p:nvSpPr>
            <p:cNvPr id="82949" name="Text Box 7"/>
            <p:cNvSpPr txBox="1">
              <a:spLocks noChangeArrowheads="1"/>
            </p:cNvSpPr>
            <p:nvPr/>
          </p:nvSpPr>
          <p:spPr bwMode="auto">
            <a:xfrm>
              <a:off x="1152" y="1292"/>
              <a:ext cx="816" cy="338"/>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dirty="0" smtClean="0"/>
                <a:t>班级</a:t>
              </a:r>
            </a:p>
          </p:txBody>
        </p:sp>
        <p:sp>
          <p:nvSpPr>
            <p:cNvPr id="82950" name="AutoShape 8"/>
            <p:cNvSpPr>
              <a:spLocks noChangeArrowheads="1"/>
            </p:cNvSpPr>
            <p:nvPr/>
          </p:nvSpPr>
          <p:spPr bwMode="auto">
            <a:xfrm>
              <a:off x="1056" y="2113"/>
              <a:ext cx="960" cy="479"/>
            </a:xfrm>
            <a:prstGeom prst="diamond">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组成</a:t>
              </a:r>
            </a:p>
          </p:txBody>
        </p:sp>
        <p:sp>
          <p:nvSpPr>
            <p:cNvPr id="82951" name="Text Box 9"/>
            <p:cNvSpPr txBox="1">
              <a:spLocks noChangeArrowheads="1"/>
            </p:cNvSpPr>
            <p:nvPr/>
          </p:nvSpPr>
          <p:spPr bwMode="auto">
            <a:xfrm>
              <a:off x="1152" y="3195"/>
              <a:ext cx="816" cy="333"/>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dirty="0" smtClean="0"/>
                <a:t>学生</a:t>
              </a:r>
            </a:p>
          </p:txBody>
        </p:sp>
        <p:sp>
          <p:nvSpPr>
            <p:cNvPr id="87048" name="Line 10"/>
            <p:cNvSpPr>
              <a:spLocks noChangeShapeType="1"/>
            </p:cNvSpPr>
            <p:nvPr/>
          </p:nvSpPr>
          <p:spPr bwMode="auto">
            <a:xfrm flipV="1">
              <a:off x="1536" y="1632"/>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49" name="Line 11"/>
            <p:cNvSpPr>
              <a:spLocks noChangeShapeType="1"/>
            </p:cNvSpPr>
            <p:nvPr/>
          </p:nvSpPr>
          <p:spPr bwMode="auto">
            <a:xfrm>
              <a:off x="1536" y="2592"/>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4" name="Text Box 12"/>
            <p:cNvSpPr txBox="1">
              <a:spLocks noChangeArrowheads="1"/>
            </p:cNvSpPr>
            <p:nvPr/>
          </p:nvSpPr>
          <p:spPr bwMode="auto">
            <a:xfrm>
              <a:off x="1272" y="1745"/>
              <a:ext cx="23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eaLnBrk="1" hangingPunct="1">
                <a:spcBef>
                  <a:spcPct val="50000"/>
                </a:spcBef>
                <a:defRPr/>
              </a:pPr>
              <a:r>
                <a:rPr kumimoji="1" lang="en-US" altLang="zh-CN" sz="2000" b="1" dirty="0" smtClean="0">
                  <a:solidFill>
                    <a:schemeClr val="bg1">
                      <a:lumMod val="50000"/>
                    </a:schemeClr>
                  </a:solidFill>
                  <a:latin typeface="微软雅黑" pitchFamily="34" charset="-122"/>
                  <a:ea typeface="微软雅黑" pitchFamily="34" charset="-122"/>
                </a:rPr>
                <a:t>1</a:t>
              </a:r>
              <a:endParaRPr kumimoji="1" lang="en-US" altLang="zh-CN" sz="2000" dirty="0" smtClean="0">
                <a:solidFill>
                  <a:schemeClr val="bg1">
                    <a:lumMod val="50000"/>
                  </a:schemeClr>
                </a:solidFill>
                <a:latin typeface="微软雅黑" pitchFamily="34" charset="-122"/>
                <a:ea typeface="微软雅黑" pitchFamily="34" charset="-122"/>
              </a:endParaRPr>
            </a:p>
          </p:txBody>
        </p:sp>
        <p:sp>
          <p:nvSpPr>
            <p:cNvPr id="87051" name="Text Box 13"/>
            <p:cNvSpPr txBox="1">
              <a:spLocks noChangeArrowheads="1"/>
            </p:cNvSpPr>
            <p:nvPr/>
          </p:nvSpPr>
          <p:spPr bwMode="auto">
            <a:xfrm>
              <a:off x="1272" y="2696"/>
              <a:ext cx="240"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rgbClr val="7F7F7F"/>
                  </a:solidFill>
                  <a:latin typeface="微软雅黑" panose="020B0503020204020204" pitchFamily="34" charset="-122"/>
                  <a:ea typeface="微软雅黑" panose="020B0503020204020204" pitchFamily="34" charset="-122"/>
                </a:rPr>
                <a:t>n</a:t>
              </a:r>
            </a:p>
          </p:txBody>
        </p:sp>
        <p:sp>
          <p:nvSpPr>
            <p:cNvPr id="87052" name="Text Box 14"/>
            <p:cNvSpPr txBox="1">
              <a:spLocks noChangeArrowheads="1"/>
            </p:cNvSpPr>
            <p:nvPr/>
          </p:nvSpPr>
          <p:spPr bwMode="auto">
            <a:xfrm>
              <a:off x="1128" y="3595"/>
              <a:ext cx="86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a:solidFill>
                    <a:srgbClr val="7F7F7F"/>
                  </a:solidFill>
                  <a:latin typeface="微软雅黑" panose="020B0503020204020204" pitchFamily="34" charset="-122"/>
                  <a:ea typeface="微软雅黑" panose="020B0503020204020204" pitchFamily="34" charset="-122"/>
                </a:rPr>
                <a:t>1:n</a:t>
              </a:r>
              <a:r>
                <a:rPr kumimoji="1" lang="zh-CN" altLang="en-US" sz="2000" b="1">
                  <a:solidFill>
                    <a:srgbClr val="7F7F7F"/>
                  </a:solidFill>
                  <a:latin typeface="微软雅黑" panose="020B0503020204020204" pitchFamily="34" charset="-122"/>
                  <a:ea typeface="微软雅黑" panose="020B0503020204020204" pitchFamily="34" charset="-122"/>
                </a:rPr>
                <a:t>联系</a:t>
              </a:r>
            </a:p>
          </p:txBody>
        </p:sp>
      </p:grpSp>
    </p:spTree>
    <p:custDataLst>
      <p:tags r:id="rId1"/>
    </p:custDataLst>
  </p:cSld>
  <p:clrMapOvr>
    <a:masterClrMapping/>
  </p:clrMapOvr>
  <p:transition spd="slow" advTm="59547">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77830"/>
                                        </p:tgtEl>
                                        <p:attrNameLst>
                                          <p:attrName>style.visibility</p:attrName>
                                        </p:attrNameLst>
                                      </p:cBhvr>
                                      <p:to>
                                        <p:strVal val="visible"/>
                                      </p:to>
                                    </p:set>
                                    <p:anim calcmode="lin" valueType="num">
                                      <p:cBhvr additive="base">
                                        <p:cTn id="7" dur="1000" fill="hold"/>
                                        <p:tgtEl>
                                          <p:spTgt spid="77830"/>
                                        </p:tgtEl>
                                        <p:attrNameLst>
                                          <p:attrName>ppt_x</p:attrName>
                                        </p:attrNameLst>
                                      </p:cBhvr>
                                      <p:tavLst>
                                        <p:tav tm="0">
                                          <p:val>
                                            <p:strVal val="1+#ppt_w/2"/>
                                          </p:val>
                                        </p:tav>
                                        <p:tav tm="100000">
                                          <p:val>
                                            <p:strVal val="#ppt_x"/>
                                          </p:val>
                                        </p:tav>
                                      </p:tavLst>
                                    </p:anim>
                                    <p:anim calcmode="lin" valueType="num">
                                      <p:cBhvr additive="base">
                                        <p:cTn id="8" dur="1000" fill="hold"/>
                                        <p:tgtEl>
                                          <p:spTgt spid="778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两个实体型间的联系</a:t>
            </a:r>
          </a:p>
        </p:txBody>
      </p:sp>
      <p:sp>
        <p:nvSpPr>
          <p:cNvPr id="94211" name="Rectangle 3"/>
          <p:cNvSpPr>
            <a:spLocks noGrp="1" noChangeArrowheads="1"/>
          </p:cNvSpPr>
          <p:nvPr>
            <p:ph sz="quarter" idx="10"/>
          </p:nvPr>
        </p:nvSpPr>
        <p:spPr bwMode="auto">
          <a:xfrm>
            <a:off x="684213" y="769938"/>
            <a:ext cx="8135937" cy="3090862"/>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多对多联系（</a:t>
            </a:r>
            <a:r>
              <a:rPr lang="en-US" altLang="zh-CN" sz="1800" dirty="0">
                <a:solidFill>
                  <a:schemeClr val="tx1">
                    <a:lumMod val="50000"/>
                    <a:lumOff val="50000"/>
                  </a:schemeClr>
                </a:solidFill>
              </a:rPr>
              <a:t>m:n</a:t>
            </a:r>
            <a:r>
              <a:rPr lang="zh-CN" altLang="en-US" sz="1800" dirty="0">
                <a:solidFill>
                  <a:schemeClr val="tx1">
                    <a:lumMod val="50000"/>
                    <a:lumOff val="50000"/>
                  </a:schemeClr>
                </a:solidFill>
              </a:rPr>
              <a:t>）</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如果对于实体集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中的每一个实体，实体集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中有</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n</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个实体（</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n≥0</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）与之联系，反之，对于实体集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中的每一个实体，实体集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中也有</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m</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个实体（</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m≥0</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）与之联系，则称实体集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与实体</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具有多对多联系。记为</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m:n</a:t>
            </a:r>
          </a:p>
          <a:p>
            <a:pPr marL="285750" indent="-285750" eaLnBrk="1" hangingPunct="1">
              <a:lnSpc>
                <a:spcPct val="150000"/>
              </a:lnSpc>
              <a:buSzPct val="80000"/>
              <a:defRPr/>
            </a:pPr>
            <a:r>
              <a:rPr lang="zh-CN" altLang="en-US" sz="1800" dirty="0">
                <a:solidFill>
                  <a:schemeClr val="tx1">
                    <a:lumMod val="50000"/>
                    <a:lumOff val="50000"/>
                  </a:schemeClr>
                </a:solidFill>
              </a:rPr>
              <a:t>实例</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课程与学生之间的联系：</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一门课程同时有若干个学生选修</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一个学生可以同时选修多门课程</a:t>
            </a:r>
          </a:p>
        </p:txBody>
      </p:sp>
      <p:grpSp>
        <p:nvGrpSpPr>
          <p:cNvPr id="88068" name="Group 2052"/>
          <p:cNvGrpSpPr>
            <a:grpSpLocks/>
          </p:cNvGrpSpPr>
          <p:nvPr/>
        </p:nvGrpSpPr>
        <p:grpSpPr bwMode="auto">
          <a:xfrm>
            <a:off x="6759575" y="2220913"/>
            <a:ext cx="1196975" cy="2940050"/>
            <a:chOff x="3770" y="1797"/>
            <a:chExt cx="754" cy="2224"/>
          </a:xfrm>
        </p:grpSpPr>
        <p:sp>
          <p:nvSpPr>
            <p:cNvPr id="83973" name="Text Box 7"/>
            <p:cNvSpPr txBox="1">
              <a:spLocks noChangeArrowheads="1"/>
            </p:cNvSpPr>
            <p:nvPr/>
          </p:nvSpPr>
          <p:spPr bwMode="auto">
            <a:xfrm>
              <a:off x="3823" y="1797"/>
              <a:ext cx="612" cy="233"/>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dirty="0" smtClean="0"/>
                <a:t>课程</a:t>
              </a:r>
            </a:p>
          </p:txBody>
        </p:sp>
        <p:sp>
          <p:nvSpPr>
            <p:cNvPr id="83974" name="AutoShape 8"/>
            <p:cNvSpPr>
              <a:spLocks noChangeArrowheads="1"/>
            </p:cNvSpPr>
            <p:nvPr/>
          </p:nvSpPr>
          <p:spPr bwMode="auto">
            <a:xfrm>
              <a:off x="3787" y="2484"/>
              <a:ext cx="720" cy="428"/>
            </a:xfrm>
            <a:prstGeom prst="diamond">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选修</a:t>
              </a:r>
            </a:p>
          </p:txBody>
        </p:sp>
        <p:sp>
          <p:nvSpPr>
            <p:cNvPr id="83975" name="Text Box 9"/>
            <p:cNvSpPr txBox="1">
              <a:spLocks noChangeArrowheads="1"/>
            </p:cNvSpPr>
            <p:nvPr/>
          </p:nvSpPr>
          <p:spPr bwMode="auto">
            <a:xfrm>
              <a:off x="3859" y="3427"/>
              <a:ext cx="612" cy="233"/>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dirty="0" smtClean="0"/>
                <a:t>学生</a:t>
              </a:r>
            </a:p>
          </p:txBody>
        </p:sp>
        <p:sp>
          <p:nvSpPr>
            <p:cNvPr id="88072" name="Line 10"/>
            <p:cNvSpPr>
              <a:spLocks noChangeShapeType="1"/>
            </p:cNvSpPr>
            <p:nvPr/>
          </p:nvSpPr>
          <p:spPr bwMode="auto">
            <a:xfrm flipV="1">
              <a:off x="4147" y="2054"/>
              <a:ext cx="0" cy="4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11"/>
            <p:cNvSpPr>
              <a:spLocks noChangeShapeType="1"/>
            </p:cNvSpPr>
            <p:nvPr/>
          </p:nvSpPr>
          <p:spPr bwMode="auto">
            <a:xfrm>
              <a:off x="4147" y="2912"/>
              <a:ext cx="0" cy="5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8" name="Text Box 12"/>
            <p:cNvSpPr txBox="1">
              <a:spLocks noChangeArrowheads="1"/>
            </p:cNvSpPr>
            <p:nvPr/>
          </p:nvSpPr>
          <p:spPr bwMode="auto">
            <a:xfrm>
              <a:off x="3859" y="2182"/>
              <a:ext cx="180"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dirty="0" smtClean="0"/>
                <a:t>m</a:t>
              </a:r>
            </a:p>
          </p:txBody>
        </p:sp>
        <p:sp>
          <p:nvSpPr>
            <p:cNvPr id="83979" name="Text Box 13"/>
            <p:cNvSpPr txBox="1">
              <a:spLocks noChangeArrowheads="1"/>
            </p:cNvSpPr>
            <p:nvPr/>
          </p:nvSpPr>
          <p:spPr bwMode="auto">
            <a:xfrm>
              <a:off x="3895" y="3040"/>
              <a:ext cx="180"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dirty="0" smtClean="0"/>
                <a:t>n</a:t>
              </a:r>
            </a:p>
          </p:txBody>
        </p:sp>
        <p:sp>
          <p:nvSpPr>
            <p:cNvPr id="83980" name="Text Box 14"/>
            <p:cNvSpPr txBox="1">
              <a:spLocks noChangeArrowheads="1"/>
            </p:cNvSpPr>
            <p:nvPr/>
          </p:nvSpPr>
          <p:spPr bwMode="auto">
            <a:xfrm>
              <a:off x="3770" y="3788"/>
              <a:ext cx="754"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dirty="0" smtClean="0"/>
                <a:t>m:n</a:t>
              </a:r>
              <a:r>
                <a:rPr lang="zh-CN" altLang="en-US" dirty="0" smtClean="0"/>
                <a:t>联系</a:t>
              </a:r>
            </a:p>
          </p:txBody>
        </p:sp>
      </p:grpSp>
    </p:spTree>
  </p:cSld>
  <p:clrMapOvr>
    <a:masterClrMapping/>
  </p:clrMapOvr>
  <p:transition spd="slow" advTm="42252">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两个以上实体型之间的联系</a:t>
            </a:r>
          </a:p>
        </p:txBody>
      </p:sp>
      <p:sp>
        <p:nvSpPr>
          <p:cNvPr id="95235"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多个实体型间的一对一联系</a:t>
            </a:r>
            <a:endParaRPr lang="en-US" altLang="zh-CN" sz="1800" dirty="0">
              <a:solidFill>
                <a:schemeClr val="tx1">
                  <a:lumMod val="50000"/>
                  <a:lumOff val="50000"/>
                </a:schemeClr>
              </a:solidFill>
            </a:endParaRPr>
          </a:p>
          <a:p>
            <a:pPr marL="285750" indent="-285750" eaLnBrk="1" hangingPunct="1">
              <a:lnSpc>
                <a:spcPct val="150000"/>
              </a:lnSpc>
              <a:buSzPct val="80000"/>
              <a:defRPr/>
            </a:pPr>
            <a:r>
              <a:rPr lang="zh-CN" altLang="en-US" sz="1800" dirty="0">
                <a:solidFill>
                  <a:schemeClr val="tx1">
                    <a:lumMod val="50000"/>
                    <a:lumOff val="50000"/>
                  </a:schemeClr>
                </a:solidFill>
              </a:rPr>
              <a:t>两个以上实体型间的多对多联系</a:t>
            </a:r>
            <a:endParaRPr lang="en-US" altLang="zh-CN" sz="1800" dirty="0">
              <a:solidFill>
                <a:schemeClr val="tx1">
                  <a:lumMod val="50000"/>
                  <a:lumOff val="50000"/>
                </a:schemeClr>
              </a:solidFill>
            </a:endParaRPr>
          </a:p>
          <a:p>
            <a:pPr marL="285750" indent="-285750" eaLnBrk="1" hangingPunct="1">
              <a:lnSpc>
                <a:spcPct val="150000"/>
              </a:lnSpc>
              <a:buSzPct val="80000"/>
              <a:defRPr/>
            </a:pPr>
            <a:r>
              <a:rPr lang="zh-CN" altLang="en-US" sz="1800" dirty="0">
                <a:solidFill>
                  <a:schemeClr val="tx1">
                    <a:lumMod val="50000"/>
                    <a:lumOff val="50000"/>
                  </a:schemeClr>
                </a:solidFill>
              </a:rPr>
              <a:t>实例：供应商、项目、零件三个实体型</a:t>
            </a:r>
          </a:p>
          <a:p>
            <a:pPr marL="450850" lvl="1" indent="-180975" eaLnBrk="1" hangingPunct="1">
              <a:buSzPct val="100000"/>
              <a:buFont typeface="Arial" panose="020B0604020202020204" pitchFamily="34" charset="0"/>
              <a:buChar char="-"/>
              <a:defRPr/>
            </a:pPr>
            <a:r>
              <a:rPr lang="zh-CN" altLang="en-US" sz="1600" dirty="0"/>
              <a:t>一个供应商可以供给多个项目多种零件</a:t>
            </a:r>
          </a:p>
          <a:p>
            <a:pPr marL="450850" lvl="1" indent="-180975" eaLnBrk="1" hangingPunct="1">
              <a:buSzPct val="100000"/>
              <a:buFont typeface="Arial" panose="020B0604020202020204" pitchFamily="34" charset="0"/>
              <a:buChar char="-"/>
              <a:defRPr/>
            </a:pPr>
            <a:r>
              <a:rPr lang="zh-CN" altLang="en-US" sz="1600" dirty="0"/>
              <a:t>每个项目可以使用多个供应商供应的零件</a:t>
            </a:r>
          </a:p>
          <a:p>
            <a:pPr marL="450850" lvl="1" indent="-180975" eaLnBrk="1" hangingPunct="1">
              <a:buSzPct val="100000"/>
              <a:buFont typeface="Arial" panose="020B0604020202020204" pitchFamily="34" charset="0"/>
              <a:buChar char="-"/>
              <a:defRPr/>
            </a:pPr>
            <a:r>
              <a:rPr lang="zh-CN" altLang="en-US" sz="1600" dirty="0"/>
              <a:t>每种零件可由不同供应商供给</a:t>
            </a:r>
          </a:p>
          <a:p>
            <a:pPr marL="450850" lvl="1" indent="-180975" eaLnBrk="1" hangingPunct="1">
              <a:buSzPct val="100000"/>
              <a:buFont typeface="Arial" panose="020B0604020202020204" pitchFamily="34" charset="0"/>
              <a:buChar char="-"/>
              <a:defRPr/>
            </a:pPr>
            <a:endParaRPr lang="zh-CN" altLang="en-US" sz="1600" dirty="0">
              <a:latin typeface="Arial" pitchFamily="34" charset="0"/>
            </a:endParaRPr>
          </a:p>
          <a:p>
            <a:pPr marL="285750" indent="-285750" eaLnBrk="1" hangingPunct="1">
              <a:lnSpc>
                <a:spcPct val="150000"/>
              </a:lnSpc>
              <a:buSzPct val="80000"/>
              <a:defRPr/>
            </a:pPr>
            <a:endParaRPr lang="en-US" altLang="zh-CN" sz="1800" dirty="0">
              <a:solidFill>
                <a:schemeClr val="tx1">
                  <a:lumMod val="50000"/>
                  <a:lumOff val="50000"/>
                </a:schemeClr>
              </a:solidFill>
            </a:endParaRPr>
          </a:p>
        </p:txBody>
      </p:sp>
      <p:grpSp>
        <p:nvGrpSpPr>
          <p:cNvPr id="89092" name="Group 4"/>
          <p:cNvGrpSpPr>
            <a:grpSpLocks/>
          </p:cNvGrpSpPr>
          <p:nvPr/>
        </p:nvGrpSpPr>
        <p:grpSpPr bwMode="auto">
          <a:xfrm>
            <a:off x="4967288" y="1477963"/>
            <a:ext cx="4176712" cy="3271837"/>
            <a:chOff x="385" y="1167"/>
            <a:chExt cx="2631" cy="2473"/>
          </a:xfrm>
        </p:grpSpPr>
        <p:sp>
          <p:nvSpPr>
            <p:cNvPr id="84997" name="Text Box 5"/>
            <p:cNvSpPr txBox="1">
              <a:spLocks noChangeArrowheads="1"/>
            </p:cNvSpPr>
            <p:nvPr/>
          </p:nvSpPr>
          <p:spPr bwMode="auto">
            <a:xfrm>
              <a:off x="1229" y="1167"/>
              <a:ext cx="816" cy="233"/>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dirty="0" smtClean="0"/>
                <a:t>供应商</a:t>
              </a:r>
            </a:p>
          </p:txBody>
        </p:sp>
        <p:sp>
          <p:nvSpPr>
            <p:cNvPr id="84998" name="AutoShape 6"/>
            <p:cNvSpPr>
              <a:spLocks noChangeArrowheads="1"/>
            </p:cNvSpPr>
            <p:nvPr/>
          </p:nvSpPr>
          <p:spPr bwMode="auto">
            <a:xfrm>
              <a:off x="1181" y="1935"/>
              <a:ext cx="960" cy="480"/>
            </a:xfrm>
            <a:prstGeom prst="diamond">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400" b="1">
                  <a:latin typeface="微软雅黑" panose="020B0503020204020204" pitchFamily="34" charset="-122"/>
                  <a:ea typeface="微软雅黑" panose="020B0503020204020204" pitchFamily="34" charset="-122"/>
                </a:rPr>
                <a:t>供应</a:t>
              </a:r>
            </a:p>
          </p:txBody>
        </p:sp>
        <p:sp>
          <p:nvSpPr>
            <p:cNvPr id="84999" name="Text Box 7"/>
            <p:cNvSpPr txBox="1">
              <a:spLocks noChangeArrowheads="1"/>
            </p:cNvSpPr>
            <p:nvPr/>
          </p:nvSpPr>
          <p:spPr bwMode="auto">
            <a:xfrm>
              <a:off x="509" y="3039"/>
              <a:ext cx="816" cy="233"/>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dirty="0" smtClean="0"/>
                <a:t>项目</a:t>
              </a:r>
            </a:p>
          </p:txBody>
        </p:sp>
        <p:sp>
          <p:nvSpPr>
            <p:cNvPr id="89096" name="Line 8"/>
            <p:cNvSpPr>
              <a:spLocks noChangeShapeType="1"/>
            </p:cNvSpPr>
            <p:nvPr/>
          </p:nvSpPr>
          <p:spPr bwMode="auto">
            <a:xfrm flipV="1">
              <a:off x="1661" y="1455"/>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097" name="Line 9"/>
            <p:cNvSpPr>
              <a:spLocks noChangeShapeType="1"/>
            </p:cNvSpPr>
            <p:nvPr/>
          </p:nvSpPr>
          <p:spPr bwMode="auto">
            <a:xfrm flipH="1">
              <a:off x="989" y="2175"/>
              <a:ext cx="192"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2" name="Text Box 10"/>
            <p:cNvSpPr txBox="1">
              <a:spLocks noChangeArrowheads="1"/>
            </p:cNvSpPr>
            <p:nvPr/>
          </p:nvSpPr>
          <p:spPr bwMode="auto">
            <a:xfrm>
              <a:off x="1277" y="1599"/>
              <a:ext cx="240"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dirty="0" smtClean="0"/>
                <a:t>m</a:t>
              </a:r>
            </a:p>
          </p:txBody>
        </p:sp>
        <p:sp>
          <p:nvSpPr>
            <p:cNvPr id="85003" name="Text Box 11"/>
            <p:cNvSpPr txBox="1">
              <a:spLocks noChangeArrowheads="1"/>
            </p:cNvSpPr>
            <p:nvPr/>
          </p:nvSpPr>
          <p:spPr bwMode="auto">
            <a:xfrm>
              <a:off x="2381" y="2568"/>
              <a:ext cx="240"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dirty="0" smtClean="0"/>
                <a:t>p</a:t>
              </a:r>
            </a:p>
          </p:txBody>
        </p:sp>
        <p:sp>
          <p:nvSpPr>
            <p:cNvPr id="85004" name="Text Box 12"/>
            <p:cNvSpPr txBox="1">
              <a:spLocks noChangeArrowheads="1"/>
            </p:cNvSpPr>
            <p:nvPr/>
          </p:nvSpPr>
          <p:spPr bwMode="auto">
            <a:xfrm>
              <a:off x="385" y="3407"/>
              <a:ext cx="2631"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dirty="0" smtClean="0"/>
                <a:t>两个以上实体型间</a:t>
              </a:r>
              <a:r>
                <a:rPr lang="en-US" altLang="zh-CN" dirty="0" smtClean="0"/>
                <a:t>m:n</a:t>
              </a:r>
              <a:r>
                <a:rPr lang="zh-CN" altLang="en-US" dirty="0" smtClean="0"/>
                <a:t>联系</a:t>
              </a:r>
            </a:p>
          </p:txBody>
        </p:sp>
        <p:sp>
          <p:nvSpPr>
            <p:cNvPr id="85005" name="Text Box 13"/>
            <p:cNvSpPr txBox="1">
              <a:spLocks noChangeArrowheads="1"/>
            </p:cNvSpPr>
            <p:nvPr/>
          </p:nvSpPr>
          <p:spPr bwMode="auto">
            <a:xfrm>
              <a:off x="2045" y="3039"/>
              <a:ext cx="816" cy="233"/>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dirty="0" smtClean="0"/>
                <a:t>零件</a:t>
              </a:r>
            </a:p>
          </p:txBody>
        </p:sp>
        <p:sp>
          <p:nvSpPr>
            <p:cNvPr id="89102" name="Line 14"/>
            <p:cNvSpPr>
              <a:spLocks noChangeShapeType="1"/>
            </p:cNvSpPr>
            <p:nvPr/>
          </p:nvSpPr>
          <p:spPr bwMode="auto">
            <a:xfrm>
              <a:off x="2141" y="2175"/>
              <a:ext cx="288"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7" name="Text Box 15"/>
            <p:cNvSpPr txBox="1">
              <a:spLocks noChangeArrowheads="1"/>
            </p:cNvSpPr>
            <p:nvPr/>
          </p:nvSpPr>
          <p:spPr bwMode="auto">
            <a:xfrm>
              <a:off x="748" y="2523"/>
              <a:ext cx="240" cy="233"/>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en-US" altLang="zh-CN" dirty="0" smtClean="0"/>
                <a:t>n</a:t>
              </a:r>
            </a:p>
          </p:txBody>
        </p:sp>
      </p:grpSp>
    </p:spTree>
  </p:cSld>
  <p:clrMapOvr>
    <a:masterClrMapping/>
  </p:clrMapOvr>
  <p:transition spd="slow" advTm="89831">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单个实体型内的联系</a:t>
            </a:r>
          </a:p>
        </p:txBody>
      </p:sp>
      <p:sp>
        <p:nvSpPr>
          <p:cNvPr id="552963" name="Rectangle 3"/>
          <p:cNvSpPr>
            <a:spLocks noGrp="1" noChangeArrowheads="1"/>
          </p:cNvSpPr>
          <p:nvPr>
            <p:ph sz="quarter" idx="10"/>
          </p:nvPr>
        </p:nvSpPr>
        <p:spPr bwMode="auto">
          <a:xfrm>
            <a:off x="684213" y="769938"/>
            <a:ext cx="8135937" cy="2025650"/>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实例</a:t>
            </a:r>
          </a:p>
          <a:p>
            <a:pPr marL="450850" lvl="1" indent="-180975" eaLnBrk="1" hangingPunct="1">
              <a:lnSpc>
                <a:spcPct val="150000"/>
              </a:lnSpc>
              <a:buSzPct val="100000"/>
              <a:buFont typeface="Arial" panose="020B0604020202020204" pitchFamily="34" charset="0"/>
              <a:buChar char="-"/>
              <a:defRPr/>
            </a:pPr>
            <a:r>
              <a:rPr lang="zh-CN" altLang="en-US" sz="1600" dirty="0"/>
              <a:t> </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职工实体型内部具有领导与被领导的联系</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某一职工（干部）“领导”若干名职工</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一个职工仅被另外一个职工直接领导</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这是一对多的联系</a:t>
            </a:r>
          </a:p>
        </p:txBody>
      </p:sp>
      <p:grpSp>
        <p:nvGrpSpPr>
          <p:cNvPr id="552964" name="Group 4"/>
          <p:cNvGrpSpPr>
            <a:grpSpLocks/>
          </p:cNvGrpSpPr>
          <p:nvPr/>
        </p:nvGrpSpPr>
        <p:grpSpPr bwMode="auto">
          <a:xfrm>
            <a:off x="6519863" y="1633538"/>
            <a:ext cx="2286000" cy="2649537"/>
            <a:chOff x="3936" y="1075"/>
            <a:chExt cx="1440" cy="2004"/>
          </a:xfrm>
        </p:grpSpPr>
        <p:sp>
          <p:nvSpPr>
            <p:cNvPr id="86022" name="Text Box 5"/>
            <p:cNvSpPr txBox="1">
              <a:spLocks noChangeArrowheads="1"/>
            </p:cNvSpPr>
            <p:nvPr/>
          </p:nvSpPr>
          <p:spPr bwMode="auto">
            <a:xfrm>
              <a:off x="4128" y="1075"/>
              <a:ext cx="816" cy="310"/>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zh-CN" altLang="en-US" smtClean="0"/>
                <a:t>职工</a:t>
              </a:r>
            </a:p>
          </p:txBody>
        </p:sp>
        <p:sp>
          <p:nvSpPr>
            <p:cNvPr id="86023" name="AutoShape 6"/>
            <p:cNvSpPr>
              <a:spLocks noChangeArrowheads="1"/>
            </p:cNvSpPr>
            <p:nvPr/>
          </p:nvSpPr>
          <p:spPr bwMode="auto">
            <a:xfrm>
              <a:off x="4080" y="1920"/>
              <a:ext cx="960" cy="479"/>
            </a:xfrm>
            <a:prstGeom prst="diamond">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400" b="1">
                  <a:latin typeface="微软雅黑" panose="020B0503020204020204" pitchFamily="34" charset="-122"/>
                  <a:ea typeface="微软雅黑" panose="020B0503020204020204" pitchFamily="34" charset="-122"/>
                </a:rPr>
                <a:t>领导</a:t>
              </a:r>
            </a:p>
          </p:txBody>
        </p:sp>
        <p:sp>
          <p:nvSpPr>
            <p:cNvPr id="86024" name="Line 7"/>
            <p:cNvSpPr>
              <a:spLocks noChangeShapeType="1"/>
            </p:cNvSpPr>
            <p:nvPr/>
          </p:nvSpPr>
          <p:spPr bwMode="auto">
            <a:xfrm flipV="1">
              <a:off x="4418" y="1390"/>
              <a:ext cx="0" cy="576"/>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86025" name="Line 8"/>
            <p:cNvSpPr>
              <a:spLocks noChangeShapeType="1"/>
            </p:cNvSpPr>
            <p:nvPr/>
          </p:nvSpPr>
          <p:spPr bwMode="auto">
            <a:xfrm>
              <a:off x="4704" y="1402"/>
              <a:ext cx="0" cy="575"/>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86026" name="Text Box 9"/>
            <p:cNvSpPr txBox="1">
              <a:spLocks noChangeArrowheads="1"/>
            </p:cNvSpPr>
            <p:nvPr/>
          </p:nvSpPr>
          <p:spPr bwMode="auto">
            <a:xfrm>
              <a:off x="4080" y="1584"/>
              <a:ext cx="240" cy="348"/>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en-US" altLang="zh-CN" dirty="0" smtClean="0">
                  <a:solidFill>
                    <a:schemeClr val="bg1">
                      <a:lumMod val="50000"/>
                    </a:schemeClr>
                  </a:solidFill>
                </a:rPr>
                <a:t>1</a:t>
              </a:r>
            </a:p>
          </p:txBody>
        </p:sp>
        <p:sp>
          <p:nvSpPr>
            <p:cNvPr id="86027" name="Text Box 10"/>
            <p:cNvSpPr txBox="1">
              <a:spLocks noChangeArrowheads="1"/>
            </p:cNvSpPr>
            <p:nvPr/>
          </p:nvSpPr>
          <p:spPr bwMode="auto">
            <a:xfrm>
              <a:off x="4752" y="1584"/>
              <a:ext cx="240" cy="348"/>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en-US" altLang="zh-CN" smtClean="0">
                  <a:solidFill>
                    <a:schemeClr val="bg1">
                      <a:lumMod val="50000"/>
                    </a:schemeClr>
                  </a:solidFill>
                </a:rPr>
                <a:t>n</a:t>
              </a:r>
            </a:p>
          </p:txBody>
        </p:sp>
        <p:sp>
          <p:nvSpPr>
            <p:cNvPr id="86028" name="Text Box 11"/>
            <p:cNvSpPr txBox="1">
              <a:spLocks noChangeArrowheads="1"/>
            </p:cNvSpPr>
            <p:nvPr/>
          </p:nvSpPr>
          <p:spPr bwMode="auto">
            <a:xfrm>
              <a:off x="3936" y="2543"/>
              <a:ext cx="1440" cy="536"/>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ctr" defTabSz="914400" eaLnBrk="1" latinLnBrk="0" hangingPunct="1">
                <a:spcBef>
                  <a:spcPct val="20000"/>
                </a:spcBef>
                <a:defRPr sz="1400" b="1">
                  <a:latin typeface="微软雅黑" panose="020B0503020204020204" pitchFamily="34" charset="-122"/>
                  <a:ea typeface="微软雅黑" panose="020B0503020204020204" pitchFamily="34" charset="-122"/>
                </a:defRPr>
              </a:lvl1pPr>
              <a:lvl2pPr marL="457200" defTabSz="914400" eaLnBrk="1" latinLnBrk="0" hangingPunct="1">
                <a:defRPr sz="1800"/>
              </a:lvl2pPr>
              <a:lvl3pPr marL="914400" defTabSz="914400" eaLnBrk="1" latinLnBrk="0" hangingPunct="1">
                <a:defRPr sz="1800"/>
              </a:lvl3pPr>
              <a:lvl4pPr marL="1371600" defTabSz="914400" eaLnBrk="1" latinLnBrk="0" hangingPunct="1">
                <a:defRPr sz="1800"/>
              </a:lvl4pPr>
              <a:lvl5pPr marL="1828800" defTabSz="914400" eaLnBrk="1" latinLnBrk="0" hangingPunct="1">
                <a:defRPr sz="1800"/>
              </a:lvl5pPr>
              <a:lvl6pPr>
                <a:defRPr sz="1800"/>
              </a:lvl6pPr>
              <a:lvl7pPr>
                <a:defRPr sz="1800"/>
              </a:lvl7pPr>
              <a:lvl8pPr>
                <a:defRPr sz="1800"/>
              </a:lvl8pPr>
              <a:lvl9pPr>
                <a:defRPr sz="1800"/>
              </a:lvl9pPr>
            </a:lstStyle>
            <a:p>
              <a:pPr>
                <a:defRPr/>
              </a:pPr>
              <a:r>
                <a:rPr lang="zh-CN" altLang="en-US" dirty="0" smtClean="0">
                  <a:solidFill>
                    <a:schemeClr val="bg1">
                      <a:lumMod val="50000"/>
                    </a:schemeClr>
                  </a:solidFill>
                </a:rPr>
                <a:t>单个实体型内部</a:t>
              </a:r>
              <a:r>
                <a:rPr lang="en-US" altLang="zh-CN" dirty="0" smtClean="0">
                  <a:solidFill>
                    <a:schemeClr val="bg1">
                      <a:lumMod val="50000"/>
                    </a:schemeClr>
                  </a:solidFill>
                </a:rPr>
                <a:t>1:n</a:t>
              </a:r>
              <a:r>
                <a:rPr lang="zh-CN" altLang="en-US" dirty="0" smtClean="0">
                  <a:solidFill>
                    <a:schemeClr val="bg1">
                      <a:lumMod val="50000"/>
                    </a:schemeClr>
                  </a:solidFill>
                </a:rPr>
                <a:t>联系</a:t>
              </a:r>
            </a:p>
          </p:txBody>
        </p:sp>
      </p:grpSp>
      <p:pic>
        <p:nvPicPr>
          <p:cNvPr id="90117" name="Picture 12"/>
          <p:cNvPicPr>
            <a:picLocks noChangeAspect="1" noChangeArrowheads="1"/>
          </p:cNvPicPr>
          <p:nvPr/>
        </p:nvPicPr>
        <p:blipFill>
          <a:blip r:embed="rId3">
            <a:extLst>
              <a:ext uri="{28A0092B-C50C-407E-A947-70E740481C1C}">
                <a14:useLocalDpi xmlns:a14="http://schemas.microsoft.com/office/drawing/2010/main" val="0"/>
              </a:ext>
            </a:extLst>
          </a:blip>
          <a:srcRect l="1772" t="22794" r="2362" b="23056"/>
          <a:stretch>
            <a:fillRect/>
          </a:stretch>
        </p:blipFill>
        <p:spPr bwMode="auto">
          <a:xfrm>
            <a:off x="969963" y="3157538"/>
            <a:ext cx="5473700"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pic>
    </p:spTree>
    <p:custDataLst>
      <p:tags r:id="rId1"/>
    </p:custDataLst>
  </p:cSld>
  <p:clrMapOvr>
    <a:masterClrMapping/>
  </p:clrMapOvr>
  <p:transition spd="slow" advTm="5594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52963">
                                            <p:txEl>
                                              <p:pRg st="0" end="0"/>
                                            </p:txEl>
                                          </p:spTgt>
                                        </p:tgtEl>
                                        <p:attrNameLst>
                                          <p:attrName>style.visibility</p:attrName>
                                        </p:attrNameLst>
                                      </p:cBhvr>
                                      <p:to>
                                        <p:strVal val="visible"/>
                                      </p:to>
                                    </p:set>
                                    <p:animEffect transition="in" filter="checkerboard(across)">
                                      <p:cBhvr>
                                        <p:cTn id="7" dur="500"/>
                                        <p:tgtEl>
                                          <p:spTgt spid="552963">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52963">
                                            <p:txEl>
                                              <p:pRg st="1" end="1"/>
                                            </p:txEl>
                                          </p:spTgt>
                                        </p:tgtEl>
                                        <p:attrNameLst>
                                          <p:attrName>style.visibility</p:attrName>
                                        </p:attrNameLst>
                                      </p:cBhvr>
                                      <p:to>
                                        <p:strVal val="visible"/>
                                      </p:to>
                                    </p:set>
                                    <p:animEffect transition="in" filter="checkerboard(across)">
                                      <p:cBhvr>
                                        <p:cTn id="10" dur="500"/>
                                        <p:tgtEl>
                                          <p:spTgt spid="552963">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52963">
                                            <p:txEl>
                                              <p:pRg st="2" end="2"/>
                                            </p:txEl>
                                          </p:spTgt>
                                        </p:tgtEl>
                                        <p:attrNameLst>
                                          <p:attrName>style.visibility</p:attrName>
                                        </p:attrNameLst>
                                      </p:cBhvr>
                                      <p:to>
                                        <p:strVal val="visible"/>
                                      </p:to>
                                    </p:set>
                                    <p:animEffect transition="in" filter="checkerboard(across)">
                                      <p:cBhvr>
                                        <p:cTn id="13" dur="500"/>
                                        <p:tgtEl>
                                          <p:spTgt spid="552963">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552963">
                                            <p:txEl>
                                              <p:pRg st="3" end="3"/>
                                            </p:txEl>
                                          </p:spTgt>
                                        </p:tgtEl>
                                        <p:attrNameLst>
                                          <p:attrName>style.visibility</p:attrName>
                                        </p:attrNameLst>
                                      </p:cBhvr>
                                      <p:to>
                                        <p:strVal val="visible"/>
                                      </p:to>
                                    </p:set>
                                    <p:animEffect transition="in" filter="checkerboard(across)">
                                      <p:cBhvr>
                                        <p:cTn id="16" dur="500"/>
                                        <p:tgtEl>
                                          <p:spTgt spid="552963">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552963">
                                            <p:txEl>
                                              <p:pRg st="4" end="4"/>
                                            </p:txEl>
                                          </p:spTgt>
                                        </p:tgtEl>
                                        <p:attrNameLst>
                                          <p:attrName>style.visibility</p:attrName>
                                        </p:attrNameLst>
                                      </p:cBhvr>
                                      <p:to>
                                        <p:strVal val="visible"/>
                                      </p:to>
                                    </p:set>
                                    <p:animEffect transition="in" filter="checkerboard(across)">
                                      <p:cBhvr>
                                        <p:cTn id="19" dur="500"/>
                                        <p:tgtEl>
                                          <p:spTgt spid="55296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552964"/>
                                        </p:tgtEl>
                                        <p:attrNameLst>
                                          <p:attrName>style.visibility</p:attrName>
                                        </p:attrNameLst>
                                      </p:cBhvr>
                                      <p:to>
                                        <p:strVal val="visible"/>
                                      </p:to>
                                    </p:set>
                                    <p:anim calcmode="lin" valueType="num">
                                      <p:cBhvr additive="base">
                                        <p:cTn id="24" dur="500" fill="hold"/>
                                        <p:tgtEl>
                                          <p:spTgt spid="552964"/>
                                        </p:tgtEl>
                                        <p:attrNameLst>
                                          <p:attrName>ppt_x</p:attrName>
                                        </p:attrNameLst>
                                      </p:cBhvr>
                                      <p:tavLst>
                                        <p:tav tm="0">
                                          <p:val>
                                            <p:strVal val="1+#ppt_w/2"/>
                                          </p:val>
                                        </p:tav>
                                        <p:tav tm="100000">
                                          <p:val>
                                            <p:strVal val="#ppt_x"/>
                                          </p:val>
                                        </p:tav>
                                      </p:tavLst>
                                    </p:anim>
                                    <p:anim calcmode="lin" valueType="num">
                                      <p:cBhvr additive="base">
                                        <p:cTn id="25" dur="500" fill="hold"/>
                                        <p:tgtEl>
                                          <p:spTgt spid="5529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3351213" y="1562100"/>
            <a:ext cx="5684837" cy="2678113"/>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endParaRPr lang="zh-CN" altLang="en-US" sz="1400" b="1" dirty="0">
              <a:latin typeface="微软雅黑" panose="020B0503020204020204" pitchFamily="34" charset="-122"/>
              <a:ea typeface="微软雅黑" panose="020B0503020204020204" pitchFamily="34" charset="-122"/>
            </a:endParaRPr>
          </a:p>
        </p:txBody>
      </p:sp>
      <p:sp>
        <p:nvSpPr>
          <p:cNvPr id="13" name="椭圆 12"/>
          <p:cNvSpPr/>
          <p:nvPr/>
        </p:nvSpPr>
        <p:spPr>
          <a:xfrm>
            <a:off x="5151438" y="1993900"/>
            <a:ext cx="3744912" cy="1887538"/>
          </a:xfrm>
          <a:prstGeom prst="ellipse">
            <a:avLst/>
          </a:prstGeom>
          <a:solidFill>
            <a:schemeClr val="bg1"/>
          </a:solidFill>
          <a:ln>
            <a:solidFill>
              <a:schemeClr val="tx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实体集</a:t>
            </a:r>
          </a:p>
        </p:txBody>
      </p:sp>
      <p:sp>
        <p:nvSpPr>
          <p:cNvPr id="9114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七个概念之间的示意图</a:t>
            </a:r>
          </a:p>
        </p:txBody>
      </p:sp>
      <p:sp>
        <p:nvSpPr>
          <p:cNvPr id="2" name="椭圆 1"/>
          <p:cNvSpPr/>
          <p:nvPr/>
        </p:nvSpPr>
        <p:spPr>
          <a:xfrm>
            <a:off x="428625" y="2114550"/>
            <a:ext cx="2520950" cy="1657350"/>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600" b="1" dirty="0">
                <a:latin typeface="微软雅黑" panose="020B0503020204020204" pitchFamily="34" charset="-122"/>
                <a:ea typeface="微软雅黑" panose="020B0503020204020204" pitchFamily="34" charset="-122"/>
              </a:rPr>
              <a:t>实体集</a:t>
            </a:r>
          </a:p>
        </p:txBody>
      </p:sp>
      <p:sp>
        <p:nvSpPr>
          <p:cNvPr id="5" name="椭圆 4"/>
          <p:cNvSpPr/>
          <p:nvPr/>
        </p:nvSpPr>
        <p:spPr>
          <a:xfrm>
            <a:off x="5295900" y="2652713"/>
            <a:ext cx="1150938" cy="649287"/>
          </a:xfrm>
          <a:prstGeom prst="ellipse">
            <a:avLst/>
          </a:prstGeom>
          <a:noFill/>
          <a:ln>
            <a:solidFill>
              <a:schemeClr val="tx2">
                <a:lumMod val="60000"/>
                <a:lumOff val="40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实体</a:t>
            </a:r>
          </a:p>
        </p:txBody>
      </p:sp>
      <p:grpSp>
        <p:nvGrpSpPr>
          <p:cNvPr id="10" name="组合 9"/>
          <p:cNvGrpSpPr>
            <a:grpSpLocks/>
          </p:cNvGrpSpPr>
          <p:nvPr/>
        </p:nvGrpSpPr>
        <p:grpSpPr bwMode="auto">
          <a:xfrm>
            <a:off x="6880225" y="2449513"/>
            <a:ext cx="1800225" cy="1055687"/>
            <a:chOff x="6300192" y="3385863"/>
            <a:chExt cx="1800200" cy="1055813"/>
          </a:xfrm>
        </p:grpSpPr>
        <p:sp>
          <p:nvSpPr>
            <p:cNvPr id="6" name="椭圆 5"/>
            <p:cNvSpPr/>
            <p:nvPr/>
          </p:nvSpPr>
          <p:spPr>
            <a:xfrm>
              <a:off x="6300192" y="3385863"/>
              <a:ext cx="1800200" cy="1055813"/>
            </a:xfrm>
            <a:prstGeom prst="ellipse">
              <a:avLst/>
            </a:prstGeom>
            <a:noFill/>
            <a:ln>
              <a:solidFill>
                <a:schemeClr val="tx2">
                  <a:lumMod val="60000"/>
                  <a:lumOff val="40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椭圆 6"/>
            <p:cNvSpPr/>
            <p:nvPr/>
          </p:nvSpPr>
          <p:spPr>
            <a:xfrm>
              <a:off x="6898672" y="4009824"/>
              <a:ext cx="741352" cy="385809"/>
            </a:xfrm>
            <a:prstGeom prst="ellipse">
              <a:avLst/>
            </a:prstGeom>
            <a:noFill/>
            <a:ln w="12700">
              <a:solidFill>
                <a:schemeClr val="tx1"/>
              </a:solidFill>
              <a:prstDash val="sysDot"/>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码</a:t>
              </a:r>
            </a:p>
          </p:txBody>
        </p:sp>
        <p:sp>
          <p:nvSpPr>
            <p:cNvPr id="9" name="TextBox 8"/>
            <p:cNvSpPr txBox="1"/>
            <p:nvPr/>
          </p:nvSpPr>
          <p:spPr>
            <a:xfrm>
              <a:off x="6587526" y="3606551"/>
              <a:ext cx="1265219" cy="306425"/>
            </a:xfrm>
            <a:prstGeom prst="rect">
              <a:avLst/>
            </a:prstGeom>
            <a:no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dirty="0" smtClean="0"/>
                <a:t>属性</a:t>
              </a:r>
              <a:r>
                <a:rPr lang="en-US" altLang="zh-CN" dirty="0" smtClean="0"/>
                <a:t>1…n(</a:t>
              </a:r>
              <a:r>
                <a:rPr lang="zh-CN" altLang="en-US" dirty="0" smtClean="0"/>
                <a:t>域</a:t>
              </a:r>
              <a:r>
                <a:rPr lang="en-US" altLang="zh-CN" dirty="0" smtClean="0"/>
                <a:t>)</a:t>
              </a:r>
              <a:endParaRPr lang="zh-CN" altLang="en-US" dirty="0" smtClean="0"/>
            </a:p>
          </p:txBody>
        </p:sp>
      </p:grpSp>
      <p:sp>
        <p:nvSpPr>
          <p:cNvPr id="14" name="TextBox 13"/>
          <p:cNvSpPr txBox="1"/>
          <p:nvPr/>
        </p:nvSpPr>
        <p:spPr>
          <a:xfrm>
            <a:off x="6262688" y="2136775"/>
            <a:ext cx="1265237" cy="307975"/>
          </a:xfrm>
          <a:prstGeom prst="rect">
            <a:avLst/>
          </a:prstGeom>
          <a:no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dirty="0" smtClean="0"/>
              <a:t>实体型</a:t>
            </a:r>
          </a:p>
        </p:txBody>
      </p:sp>
      <p:cxnSp>
        <p:nvCxnSpPr>
          <p:cNvPr id="12" name="直接连接符 11"/>
          <p:cNvCxnSpPr>
            <a:endCxn id="6" idx="2"/>
          </p:cNvCxnSpPr>
          <p:nvPr/>
        </p:nvCxnSpPr>
        <p:spPr>
          <a:xfrm>
            <a:off x="6446838" y="2978150"/>
            <a:ext cx="43338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rot="2194100">
            <a:off x="3460750" y="2528888"/>
            <a:ext cx="1295400" cy="682625"/>
          </a:xfrm>
          <a:prstGeom prst="ellipse">
            <a:avLst/>
          </a:prstGeom>
          <a:solidFill>
            <a:schemeClr val="bg1"/>
          </a:solidFill>
          <a:ln>
            <a:solidFill>
              <a:schemeClr val="tx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实体集</a:t>
            </a:r>
          </a:p>
        </p:txBody>
      </p:sp>
      <p:sp>
        <p:nvSpPr>
          <p:cNvPr id="18" name="椭圆 17"/>
          <p:cNvSpPr/>
          <p:nvPr/>
        </p:nvSpPr>
        <p:spPr>
          <a:xfrm rot="822773">
            <a:off x="4421188" y="3398838"/>
            <a:ext cx="1296987" cy="682625"/>
          </a:xfrm>
          <a:prstGeom prst="ellipse">
            <a:avLst/>
          </a:prstGeom>
          <a:solidFill>
            <a:schemeClr val="bg1"/>
          </a:solidFill>
          <a:ln>
            <a:solidFill>
              <a:schemeClr val="tx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实体集</a:t>
            </a:r>
          </a:p>
        </p:txBody>
      </p:sp>
      <p:cxnSp>
        <p:nvCxnSpPr>
          <p:cNvPr id="16" name="直接箭头连接符 15"/>
          <p:cNvCxnSpPr>
            <a:stCxn id="17" idx="7"/>
            <a:endCxn id="13" idx="2"/>
          </p:cNvCxnSpPr>
          <p:nvPr/>
        </p:nvCxnSpPr>
        <p:spPr>
          <a:xfrm flipV="1">
            <a:off x="4619625" y="2936875"/>
            <a:ext cx="531813" cy="1270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252913" y="2135188"/>
            <a:ext cx="1265237" cy="307975"/>
          </a:xfrm>
          <a:prstGeom prst="rect">
            <a:avLst/>
          </a:prstGeom>
          <a:no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dirty="0" smtClean="0"/>
              <a:t>实体集</a:t>
            </a:r>
          </a:p>
        </p:txBody>
      </p:sp>
      <p:sp>
        <p:nvSpPr>
          <p:cNvPr id="25" name="TextBox 24"/>
          <p:cNvSpPr txBox="1"/>
          <p:nvPr/>
        </p:nvSpPr>
        <p:spPr>
          <a:xfrm>
            <a:off x="4214813" y="2570163"/>
            <a:ext cx="1265237" cy="306387"/>
          </a:xfrm>
          <a:prstGeom prst="rect">
            <a:avLst/>
          </a:prstGeom>
          <a:no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en-US" altLang="zh-CN" dirty="0" smtClean="0"/>
              <a:t>R</a:t>
            </a:r>
            <a:endParaRPr lang="zh-CN" altLang="en-US" dirty="0" smtClean="0"/>
          </a:p>
        </p:txBody>
      </p:sp>
      <p:cxnSp>
        <p:nvCxnSpPr>
          <p:cNvPr id="26" name="直接箭头连接符 25"/>
          <p:cNvCxnSpPr/>
          <p:nvPr/>
        </p:nvCxnSpPr>
        <p:spPr>
          <a:xfrm flipV="1">
            <a:off x="2879725" y="2943225"/>
            <a:ext cx="531813" cy="1111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487613" y="2620963"/>
            <a:ext cx="1265237" cy="307975"/>
          </a:xfrm>
          <a:prstGeom prst="rect">
            <a:avLst/>
          </a:prstGeom>
          <a:no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en-US" altLang="zh-CN" dirty="0" smtClean="0"/>
              <a:t>R</a:t>
            </a:r>
            <a:endParaRPr lang="zh-CN" altLang="en-US" dirty="0" smtClean="0"/>
          </a:p>
        </p:txBody>
      </p:sp>
    </p:spTree>
    <p:custDataLst>
      <p:tags r:id="rId1"/>
    </p:custDataLst>
  </p:cSld>
  <p:clrMapOvr>
    <a:masterClrMapping/>
  </p:clrMapOvr>
  <p:transition spd="slow" advTm="92812">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2000"/>
                                        <p:tgtEl>
                                          <p:spTgt spid="1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2000"/>
                                        <p:tgtEl>
                                          <p:spTgt spid="1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2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3" presetClass="entr" presetSubtype="16"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circle(in)">
                                      <p:cBhvr>
                                        <p:cTn id="54" dur="2000"/>
                                        <p:tgtEl>
                                          <p:spTgt spid="2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6" presetClass="entr" presetSubtype="16"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circle(in)">
                                      <p:cBhvr>
                                        <p:cTn id="59" dur="2000"/>
                                        <p:tgtEl>
                                          <p:spTgt spid="26"/>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circle(in)">
                                      <p:cBhvr>
                                        <p:cTn id="62" dur="2000"/>
                                        <p:tgtEl>
                                          <p:spTgt spid="27"/>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circle(in)">
                                      <p:cBhvr>
                                        <p:cTn id="6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animBg="1"/>
      <p:bldP spid="2" grpId="0" animBg="1"/>
      <p:bldP spid="5" grpId="0" animBg="1"/>
      <p:bldP spid="14" grpId="0"/>
      <p:bldP spid="17" grpId="0" animBg="1"/>
      <p:bldP spid="18" grpId="0" animBg="1"/>
      <p:bldP spid="24" grpId="0"/>
      <p:bldP spid="25" grpId="0"/>
      <p:bldP spid="2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概念模型的表示方法：</a:t>
            </a:r>
            <a:r>
              <a:rPr lang="en-US" altLang="zh-CN" smtClean="0"/>
              <a:t>E-R</a:t>
            </a:r>
            <a:r>
              <a:rPr altLang="zh-CN" smtClean="0"/>
              <a:t>图</a:t>
            </a:r>
          </a:p>
        </p:txBody>
      </p:sp>
      <p:sp>
        <p:nvSpPr>
          <p:cNvPr id="89091" name="Rectangle 3"/>
          <p:cNvSpPr>
            <a:spLocks noChangeArrowheads="1"/>
          </p:cNvSpPr>
          <p:nvPr/>
        </p:nvSpPr>
        <p:spPr bwMode="auto">
          <a:xfrm>
            <a:off x="900113" y="696913"/>
            <a:ext cx="7704137"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1434" tIns="45717" rIns="91434" bIns="45717"/>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a:lnSpc>
                <a:spcPct val="150000"/>
              </a:lnSpc>
              <a:spcBef>
                <a:spcPct val="35000"/>
              </a:spcBef>
              <a:buClr>
                <a:schemeClr val="bg1">
                  <a:lumMod val="50000"/>
                </a:schemeClr>
              </a:buClr>
              <a:buSzPct val="90000"/>
              <a:buFont typeface="Wingdings" panose="05000000000000000000" pitchFamily="2" charset="2"/>
              <a:buChar char="l"/>
              <a:defRPr/>
            </a:pP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用矩形表示实体型，矩形框内写明实体名；</a:t>
            </a:r>
            <a:endPar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spcBef>
                <a:spcPct val="35000"/>
              </a:spcBef>
              <a:buClr>
                <a:schemeClr val="bg1">
                  <a:lumMod val="50000"/>
                </a:schemeClr>
              </a:buClr>
              <a:buSzPct val="90000"/>
              <a:buFont typeface="Wingdings" panose="05000000000000000000" pitchFamily="2" charset="2"/>
              <a:buChar char="l"/>
              <a:defRPr/>
            </a:pP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用椭圆表示实体的属性，并用无向边将其与相应的实体型连接起来；</a:t>
            </a:r>
            <a:endPar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lnSpc>
                <a:spcPct val="150000"/>
              </a:lnSpc>
              <a:spcBef>
                <a:spcPct val="35000"/>
              </a:spcBef>
              <a:buClr>
                <a:schemeClr val="bg1">
                  <a:lumMod val="50000"/>
                </a:schemeClr>
              </a:buClr>
              <a:buSzPct val="90000"/>
              <a:buFont typeface="Wingdings" panose="05000000000000000000" pitchFamily="2" charset="2"/>
              <a:buChar char="l"/>
              <a:defRPr/>
            </a:pP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用菱形表示实体型之间的联系，在菱形框内写明联系名，并用无向边分别与有关实体型连接起来，同时在无向边旁标上联系的类型（</a:t>
            </a:r>
            <a:r>
              <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rPr>
              <a:t>1:1,1:n</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或</a:t>
            </a:r>
            <a:r>
              <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rPr>
              <a:t>m:n</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92164" name="Picture 4"/>
          <p:cNvPicPr>
            <a:picLocks noChangeAspect="1" noChangeArrowheads="1"/>
          </p:cNvPicPr>
          <p:nvPr/>
        </p:nvPicPr>
        <p:blipFill>
          <a:blip r:embed="rId2">
            <a:extLst>
              <a:ext uri="{28A0092B-C50C-407E-A947-70E740481C1C}">
                <a14:useLocalDpi xmlns:a14="http://schemas.microsoft.com/office/drawing/2010/main" val="0"/>
              </a:ext>
            </a:extLst>
          </a:blip>
          <a:srcRect l="1050" t="30756" r="1050" b="30756"/>
          <a:stretch>
            <a:fillRect/>
          </a:stretch>
        </p:blipFill>
        <p:spPr bwMode="auto">
          <a:xfrm>
            <a:off x="1076325" y="3132138"/>
            <a:ext cx="7672388"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rgbClr val="000000"/>
                </a:solidFill>
                <a:miter lim="800000"/>
                <a:headEnd/>
                <a:tailEnd/>
              </a14:hiddenLine>
            </a:ext>
          </a:extLst>
        </p:spPr>
      </p:pic>
      <p:cxnSp>
        <p:nvCxnSpPr>
          <p:cNvPr id="3" name="直接连接符 2"/>
          <p:cNvCxnSpPr/>
          <p:nvPr/>
        </p:nvCxnSpPr>
        <p:spPr>
          <a:xfrm>
            <a:off x="2627313" y="3505200"/>
            <a:ext cx="360362" cy="720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2987675" y="3505200"/>
            <a:ext cx="720725" cy="720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987675" y="4010025"/>
            <a:ext cx="863600" cy="21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2411413" y="4010025"/>
            <a:ext cx="576262" cy="21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708400" y="4370388"/>
            <a:ext cx="9350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084888" y="4370388"/>
            <a:ext cx="287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6227763" y="3505200"/>
            <a:ext cx="720725" cy="720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6948488" y="3505200"/>
            <a:ext cx="1008062" cy="72072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164558">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组合 1"/>
          <p:cNvGrpSpPr>
            <a:grpSpLocks/>
          </p:cNvGrpSpPr>
          <p:nvPr/>
        </p:nvGrpSpPr>
        <p:grpSpPr bwMode="auto">
          <a:xfrm>
            <a:off x="1128713" y="1263650"/>
            <a:ext cx="7620000" cy="3267075"/>
            <a:chOff x="1128712" y="913284"/>
            <a:chExt cx="7763768" cy="3410425"/>
          </a:xfrm>
        </p:grpSpPr>
        <p:pic>
          <p:nvPicPr>
            <p:cNvPr id="93188" name="Picture 5"/>
            <p:cNvPicPr>
              <a:picLocks noChangeAspect="1" noChangeArrowheads="1"/>
            </p:cNvPicPr>
            <p:nvPr/>
          </p:nvPicPr>
          <p:blipFill>
            <a:blip r:embed="rId2">
              <a:extLst>
                <a:ext uri="{28A0092B-C50C-407E-A947-70E740481C1C}">
                  <a14:useLocalDpi xmlns:a14="http://schemas.microsoft.com/office/drawing/2010/main" val="0"/>
                </a:ext>
              </a:extLst>
            </a:blip>
            <a:srcRect l="952" t="14656" r="1706" b="16931"/>
            <a:stretch>
              <a:fillRect/>
            </a:stretch>
          </p:blipFill>
          <p:spPr bwMode="auto">
            <a:xfrm>
              <a:off x="1128712" y="913284"/>
              <a:ext cx="7763768" cy="341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0" cap="sq">
                  <a:solidFill>
                    <a:srgbClr val="000000"/>
                  </a:solidFill>
                  <a:miter lim="800000"/>
                  <a:headEnd/>
                  <a:tailEnd/>
                </a14:hiddenLine>
              </a:ext>
            </a:extLst>
          </p:spPr>
        </p:pic>
        <p:sp>
          <p:nvSpPr>
            <p:cNvPr id="93189" name="Text Box 6"/>
            <p:cNvSpPr txBox="1">
              <a:spLocks noChangeArrowheads="1"/>
            </p:cNvSpPr>
            <p:nvPr/>
          </p:nvSpPr>
          <p:spPr bwMode="auto">
            <a:xfrm>
              <a:off x="1619672" y="3424278"/>
              <a:ext cx="1107984" cy="36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1800" b="1">
                  <a:solidFill>
                    <a:srgbClr val="558ED5"/>
                  </a:solidFill>
                  <a:latin typeface="微软雅黑" panose="020B0503020204020204" pitchFamily="34" charset="-122"/>
                  <a:ea typeface="微软雅黑" panose="020B0503020204020204" pitchFamily="34" charset="-122"/>
                </a:rPr>
                <a:t>多值属性</a:t>
              </a:r>
            </a:p>
          </p:txBody>
        </p:sp>
        <p:sp>
          <p:nvSpPr>
            <p:cNvPr id="93190" name="Text Box 7"/>
            <p:cNvSpPr txBox="1">
              <a:spLocks noChangeArrowheads="1"/>
            </p:cNvSpPr>
            <p:nvPr/>
          </p:nvSpPr>
          <p:spPr bwMode="auto">
            <a:xfrm>
              <a:off x="6876256" y="3793604"/>
              <a:ext cx="1338816" cy="36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1800" b="1">
                  <a:solidFill>
                    <a:srgbClr val="558ED5"/>
                  </a:solidFill>
                  <a:latin typeface="微软雅黑" panose="020B0503020204020204" pitchFamily="34" charset="-122"/>
                  <a:ea typeface="微软雅黑" panose="020B0503020204020204" pitchFamily="34" charset="-122"/>
                </a:rPr>
                <a:t>可获得属性</a:t>
              </a:r>
            </a:p>
          </p:txBody>
        </p:sp>
        <p:sp>
          <p:nvSpPr>
            <p:cNvPr id="90118" name="Text Box 8"/>
            <p:cNvSpPr txBox="1">
              <a:spLocks noChangeArrowheads="1"/>
            </p:cNvSpPr>
            <p:nvPr/>
          </p:nvSpPr>
          <p:spPr bwMode="auto">
            <a:xfrm>
              <a:off x="4759890" y="1993749"/>
              <a:ext cx="1107955" cy="3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spAutoFit/>
            </a:bodyPr>
            <a:lstStyle>
              <a:lvl1pPr marL="342900" indent="-342900"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3200">
                  <a:solidFill>
                    <a:schemeClr val="tx1"/>
                  </a:solidFill>
                  <a:latin typeface="Arial" pitchFamily="34" charset="0"/>
                  <a:ea typeface="宋体" pitchFamily="2" charset="-122"/>
                </a:defRPr>
              </a:lvl9pPr>
            </a:lstStyle>
            <a:p>
              <a:pPr algn="ctr" eaLnBrk="1" hangingPunct="1">
                <a:spcBef>
                  <a:spcPct val="20000"/>
                </a:spcBef>
                <a:defRPr/>
              </a:pPr>
              <a:r>
                <a:rPr lang="zh-CN" altLang="en-US" sz="1800" b="1" dirty="0" smtClean="0">
                  <a:solidFill>
                    <a:schemeClr val="tx2">
                      <a:lumMod val="60000"/>
                      <a:lumOff val="40000"/>
                    </a:schemeClr>
                  </a:solidFill>
                  <a:latin typeface="微软雅黑" panose="020B0503020204020204" pitchFamily="34" charset="-122"/>
                  <a:ea typeface="微软雅黑" panose="020B0503020204020204" pitchFamily="34" charset="-122"/>
                </a:rPr>
                <a:t>组合属性</a:t>
              </a:r>
            </a:p>
          </p:txBody>
        </p:sp>
      </p:grpSp>
      <p:sp>
        <p:nvSpPr>
          <p:cNvPr id="93187" name="标题 1"/>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不同属性类型</a:t>
            </a:r>
          </a:p>
        </p:txBody>
      </p:sp>
    </p:spTree>
  </p:cSld>
  <p:clrMapOvr>
    <a:masterClrMapping/>
  </p:clrMapOvr>
  <p:transition spd="slow" advTm="325024">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4"/>
          <p:cNvPicPr>
            <a:picLocks noChangeAspect="1" noChangeArrowheads="1"/>
          </p:cNvPicPr>
          <p:nvPr/>
        </p:nvPicPr>
        <p:blipFill>
          <a:blip r:embed="rId2">
            <a:extLst>
              <a:ext uri="{28A0092B-C50C-407E-A947-70E740481C1C}">
                <a14:useLocalDpi xmlns:a14="http://schemas.microsoft.com/office/drawing/2010/main" val="0"/>
              </a:ext>
            </a:extLst>
          </a:blip>
          <a:srcRect l="1115" t="28876" r="1640" b="28612"/>
          <a:stretch>
            <a:fillRect/>
          </a:stretch>
        </p:blipFill>
        <p:spPr bwMode="auto">
          <a:xfrm>
            <a:off x="1291157" y="3247686"/>
            <a:ext cx="6480720" cy="1770054"/>
          </a:xfrm>
          <a:prstGeom prst="round2DiagRect">
            <a:avLst>
              <a:gd name="adj1" fmla="val 16667"/>
              <a:gd name="adj2" fmla="val 0"/>
            </a:avLst>
          </a:prstGeom>
          <a:ln w="88900" cap="sq">
            <a:noFill/>
            <a:miter lim="800000"/>
          </a:ln>
          <a:effectLst/>
          <a:extLst/>
        </p:spPr>
      </p:pic>
      <p:grpSp>
        <p:nvGrpSpPr>
          <p:cNvPr id="94211" name="组合 1"/>
          <p:cNvGrpSpPr>
            <a:grpSpLocks/>
          </p:cNvGrpSpPr>
          <p:nvPr/>
        </p:nvGrpSpPr>
        <p:grpSpPr bwMode="auto">
          <a:xfrm>
            <a:off x="3648075" y="841375"/>
            <a:ext cx="2533650" cy="2058988"/>
            <a:chOff x="4265910" y="2921793"/>
            <a:chExt cx="2533302" cy="2058784"/>
          </a:xfrm>
        </p:grpSpPr>
        <p:sp>
          <p:nvSpPr>
            <p:cNvPr id="91141" name="Text Box 8"/>
            <p:cNvSpPr txBox="1">
              <a:spLocks noChangeArrowheads="1"/>
            </p:cNvSpPr>
            <p:nvPr/>
          </p:nvSpPr>
          <p:spPr bwMode="auto">
            <a:xfrm>
              <a:off x="4324640" y="2921793"/>
              <a:ext cx="988876" cy="307944"/>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smtClean="0"/>
                <a:t>课程</a:t>
              </a:r>
            </a:p>
          </p:txBody>
        </p:sp>
        <p:sp>
          <p:nvSpPr>
            <p:cNvPr id="91142" name="AutoShape 9"/>
            <p:cNvSpPr>
              <a:spLocks noChangeArrowheads="1"/>
            </p:cNvSpPr>
            <p:nvPr/>
          </p:nvSpPr>
          <p:spPr bwMode="auto">
            <a:xfrm>
              <a:off x="4265910" y="3764672"/>
              <a:ext cx="1163478" cy="460329"/>
            </a:xfrm>
            <a:prstGeom prst="diamond">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选修</a:t>
              </a:r>
            </a:p>
          </p:txBody>
        </p:sp>
        <p:sp>
          <p:nvSpPr>
            <p:cNvPr id="91143" name="Text Box 10"/>
            <p:cNvSpPr txBox="1">
              <a:spLocks noChangeArrowheads="1"/>
            </p:cNvSpPr>
            <p:nvPr/>
          </p:nvSpPr>
          <p:spPr bwMode="auto">
            <a:xfrm>
              <a:off x="4381782" y="4672633"/>
              <a:ext cx="990464" cy="307944"/>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ctr" defTabSz="914400" eaLnBrk="1" latinLnBrk="0" hangingPunct="1">
                <a:spcBef>
                  <a:spcPct val="20000"/>
                </a:spcBef>
                <a:defRPr sz="1400" b="1">
                  <a:solidFill>
                    <a:schemeClr val="lt1"/>
                  </a:solidFill>
                  <a:latin typeface="微软雅黑" panose="020B0503020204020204" pitchFamily="34" charset="-122"/>
                  <a:ea typeface="微软雅黑" panose="020B0503020204020204" pitchFamily="34" charset="-122"/>
                </a:defRPr>
              </a:lvl1pPr>
              <a:lvl2pPr marL="457200" defTabSz="914400" eaLnBrk="1" latinLnBrk="0" hangingPunct="1">
                <a:defRPr sz="1800">
                  <a:solidFill>
                    <a:schemeClr val="lt1"/>
                  </a:solidFill>
                  <a:latin typeface="+mn-lt"/>
                  <a:ea typeface="+mn-ea"/>
                </a:defRPr>
              </a:lvl2pPr>
              <a:lvl3pPr marL="914400" defTabSz="914400" eaLnBrk="1" latinLnBrk="0" hangingPunct="1">
                <a:defRPr sz="1800">
                  <a:solidFill>
                    <a:schemeClr val="lt1"/>
                  </a:solidFill>
                  <a:latin typeface="+mn-lt"/>
                  <a:ea typeface="+mn-ea"/>
                </a:defRPr>
              </a:lvl3pPr>
              <a:lvl4pPr marL="1371600" defTabSz="914400" eaLnBrk="1" latinLnBrk="0" hangingPunct="1">
                <a:defRPr sz="1800">
                  <a:solidFill>
                    <a:schemeClr val="lt1"/>
                  </a:solidFill>
                  <a:latin typeface="+mn-lt"/>
                  <a:ea typeface="+mn-ea"/>
                </a:defRPr>
              </a:lvl4pPr>
              <a:lvl5pPr marL="1828800"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r>
                <a:rPr lang="zh-CN" altLang="en-US" dirty="0" smtClean="0"/>
                <a:t>学生</a:t>
              </a:r>
            </a:p>
          </p:txBody>
        </p:sp>
        <p:sp>
          <p:nvSpPr>
            <p:cNvPr id="91144" name="Line 11"/>
            <p:cNvSpPr>
              <a:spLocks noChangeShapeType="1"/>
            </p:cNvSpPr>
            <p:nvPr/>
          </p:nvSpPr>
          <p:spPr bwMode="auto">
            <a:xfrm flipV="1">
              <a:off x="4848443" y="3282120"/>
              <a:ext cx="0" cy="482552"/>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91145" name="Line 12"/>
            <p:cNvSpPr>
              <a:spLocks noChangeShapeType="1"/>
            </p:cNvSpPr>
            <p:nvPr/>
          </p:nvSpPr>
          <p:spPr bwMode="auto">
            <a:xfrm>
              <a:off x="4848443" y="4225002"/>
              <a:ext cx="0" cy="447631"/>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94218" name="Text Box 13"/>
            <p:cNvSpPr txBox="1">
              <a:spLocks noChangeArrowheads="1"/>
            </p:cNvSpPr>
            <p:nvPr/>
          </p:nvSpPr>
          <p:spPr bwMode="auto">
            <a:xfrm>
              <a:off x="4381797" y="3337718"/>
              <a:ext cx="292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latin typeface="微软雅黑" panose="020B0503020204020204" pitchFamily="34" charset="-122"/>
                  <a:ea typeface="微软雅黑" panose="020B0503020204020204" pitchFamily="34" charset="-122"/>
                </a:rPr>
                <a:t>m</a:t>
              </a:r>
              <a:endParaRPr kumimoji="1" lang="en-US" altLang="zh-CN" sz="2000">
                <a:latin typeface="微软雅黑" panose="020B0503020204020204" pitchFamily="34" charset="-122"/>
                <a:ea typeface="微软雅黑" panose="020B0503020204020204" pitchFamily="34" charset="-122"/>
              </a:endParaRPr>
            </a:p>
          </p:txBody>
        </p:sp>
        <p:sp>
          <p:nvSpPr>
            <p:cNvPr id="94219" name="Text Box 14"/>
            <p:cNvSpPr txBox="1">
              <a:spLocks noChangeArrowheads="1"/>
            </p:cNvSpPr>
            <p:nvPr/>
          </p:nvSpPr>
          <p:spPr bwMode="auto">
            <a:xfrm>
              <a:off x="4440535" y="4258468"/>
              <a:ext cx="2905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latin typeface="微软雅黑" panose="020B0503020204020204" pitchFamily="34" charset="-122"/>
                  <a:ea typeface="微软雅黑" panose="020B0503020204020204" pitchFamily="34" charset="-122"/>
                </a:rPr>
                <a:t>n</a:t>
              </a:r>
              <a:endParaRPr kumimoji="1" lang="en-US" altLang="zh-CN" sz="2000">
                <a:latin typeface="微软雅黑" panose="020B0503020204020204" pitchFamily="34" charset="-122"/>
                <a:ea typeface="微软雅黑" panose="020B0503020204020204" pitchFamily="34" charset="-122"/>
              </a:endParaRPr>
            </a:p>
          </p:txBody>
        </p:sp>
        <p:sp>
          <p:nvSpPr>
            <p:cNvPr id="91148" name="Oval 16"/>
            <p:cNvSpPr>
              <a:spLocks noChangeArrowheads="1"/>
            </p:cNvSpPr>
            <p:nvPr/>
          </p:nvSpPr>
          <p:spPr bwMode="auto">
            <a:xfrm>
              <a:off x="5869065" y="3834516"/>
              <a:ext cx="930147" cy="322230"/>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400" b="1" dirty="0">
                  <a:latin typeface="微软雅黑" panose="020B0503020204020204" pitchFamily="34" charset="-122"/>
                  <a:ea typeface="微软雅黑" panose="020B0503020204020204" pitchFamily="34" charset="-122"/>
                </a:rPr>
                <a:t>成绩</a:t>
              </a:r>
            </a:p>
          </p:txBody>
        </p:sp>
        <p:sp>
          <p:nvSpPr>
            <p:cNvPr id="91149" name="Line 17"/>
            <p:cNvSpPr>
              <a:spLocks noChangeShapeType="1"/>
            </p:cNvSpPr>
            <p:nvPr/>
          </p:nvSpPr>
          <p:spPr bwMode="auto">
            <a:xfrm>
              <a:off x="5429388" y="3994837"/>
              <a:ext cx="439677" cy="0"/>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grpSp>
      <p:sp>
        <p:nvSpPr>
          <p:cNvPr id="94212" name="标题 2"/>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altLang="zh-CN" smtClean="0"/>
              <a:t>带属性的联系</a:t>
            </a:r>
          </a:p>
        </p:txBody>
      </p:sp>
    </p:spTree>
  </p:cSld>
  <p:clrMapOvr>
    <a:masterClrMapping/>
  </p:clrMapOvr>
  <p:transition spd="slow" advTm="94689">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bwMode="auto">
          <a:xfrm>
            <a:off x="755650" y="4763"/>
            <a:ext cx="8316913" cy="6207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p>
            <a:pPr eaLnBrk="1" hangingPunct="1">
              <a:defRPr/>
            </a:pPr>
            <a:r>
              <a:rPr>
                <a:cs typeface="+mn-cs"/>
              </a:rPr>
              <a:t>实体集的内部联系</a:t>
            </a:r>
          </a:p>
        </p:txBody>
      </p:sp>
      <p:pic>
        <p:nvPicPr>
          <p:cNvPr id="95235" name="Picture 4"/>
          <p:cNvPicPr>
            <a:picLocks noChangeAspect="1" noChangeArrowheads="1"/>
          </p:cNvPicPr>
          <p:nvPr/>
        </p:nvPicPr>
        <p:blipFill>
          <a:blip r:embed="rId2">
            <a:extLst>
              <a:ext uri="{28A0092B-C50C-407E-A947-70E740481C1C}">
                <a14:useLocalDpi xmlns:a14="http://schemas.microsoft.com/office/drawing/2010/main" val="0"/>
              </a:ext>
            </a:extLst>
          </a:blip>
          <a:srcRect l="1772" t="22794" r="2362" b="23056"/>
          <a:stretch>
            <a:fillRect/>
          </a:stretch>
        </p:blipFill>
        <p:spPr bwMode="auto">
          <a:xfrm>
            <a:off x="1289050" y="1531938"/>
            <a:ext cx="6738938" cy="237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rgbClr val="000000"/>
                </a:solidFill>
                <a:miter lim="800000"/>
                <a:headEnd/>
                <a:tailEnd/>
              </a14:hiddenLine>
            </a:ext>
          </a:extLst>
        </p:spPr>
      </p:pic>
      <p:sp>
        <p:nvSpPr>
          <p:cNvPr id="95236" name="Text Box 5"/>
          <p:cNvSpPr txBox="1">
            <a:spLocks noChangeArrowheads="1"/>
          </p:cNvSpPr>
          <p:nvPr/>
        </p:nvSpPr>
        <p:spPr bwMode="auto">
          <a:xfrm>
            <a:off x="5043488" y="3979863"/>
            <a:ext cx="1724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7" rIns="91434" bIns="45717">
            <a:spAutoFit/>
          </a:bodyPr>
          <a:lstStyle>
            <a:lvl1pPr marL="342900" indent="-342900">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a:solidFill>
                  <a:srgbClr val="FFC000"/>
                </a:solidFill>
                <a:latin typeface="微软雅黑" panose="020B0503020204020204" pitchFamily="34" charset="-122"/>
                <a:ea typeface="微软雅黑" panose="020B0503020204020204" pitchFamily="34" charset="-122"/>
              </a:rPr>
              <a:t>带角色的联系</a:t>
            </a:r>
          </a:p>
        </p:txBody>
      </p:sp>
    </p:spTree>
  </p:cSld>
  <p:clrMapOvr>
    <a:masterClrMapping/>
  </p:clrMapOvr>
  <p:transition spd="slow" advTm="81829">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755650" y="4763"/>
            <a:ext cx="8316913" cy="620712"/>
          </a:xfrm>
          <a:ln cap="rnd">
            <a:round/>
            <a:headEnd/>
            <a:tailEnd/>
          </a:ln>
        </p:spPr>
        <p:txBody>
          <a:bodyPr lIns="91434" tIns="45717" rIns="91434" bIns="45717"/>
          <a:lstStyle/>
          <a:p>
            <a:pPr eaLnBrk="1" hangingPunct="1">
              <a:lnSpc>
                <a:spcPct val="120000"/>
              </a:lnSpc>
              <a:spcBef>
                <a:spcPct val="20000"/>
              </a:spcBef>
              <a:defRPr/>
            </a:pPr>
            <a:r>
              <a:rPr kern="0" smtClean="0">
                <a:solidFill>
                  <a:sysClr val="window" lastClr="FFFFFF">
                    <a:lumMod val="95000"/>
                  </a:sysClr>
                </a:solidFill>
                <a:cs typeface="+mn-cs"/>
              </a:rPr>
              <a:t>家电数码电商案例分析</a:t>
            </a:r>
            <a:endParaRPr kern="0">
              <a:solidFill>
                <a:sysClr val="window" lastClr="FFFFFF">
                  <a:lumMod val="95000"/>
                </a:sysClr>
              </a:solidFill>
              <a:cs typeface="+mn-cs"/>
            </a:endParaRPr>
          </a:p>
        </p:txBody>
      </p:sp>
      <p:pic>
        <p:nvPicPr>
          <p:cNvPr id="16387" name="Picture 11" descr="http://ico.ooopic.com/ajax/iconpng/?id=2203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600075"/>
            <a:ext cx="1223963"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84350"/>
            <a:ext cx="9137650" cy="343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5"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2113" y="301625"/>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See the source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546100"/>
            <a:ext cx="1630363"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9"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8850" y="582613"/>
            <a:ext cx="1392238"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251011">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一个实例</a:t>
            </a:r>
            <a:r>
              <a:rPr lang="en-US" altLang="zh-CN" smtClean="0"/>
              <a:t>-</a:t>
            </a:r>
            <a:r>
              <a:rPr altLang="zh-CN" smtClean="0"/>
              <a:t>工厂物资管理</a:t>
            </a:r>
          </a:p>
        </p:txBody>
      </p:sp>
      <p:sp>
        <p:nvSpPr>
          <p:cNvPr id="104451" name="Rectangle 3"/>
          <p:cNvSpPr>
            <a:spLocks noGrp="1" noChangeArrowheads="1"/>
          </p:cNvSpPr>
          <p:nvPr>
            <p:ph sz="quarter" idx="10"/>
          </p:nvPr>
        </p:nvSpPr>
        <p:spPr bwMode="auto">
          <a:xfrm>
            <a:off x="684213" y="769938"/>
            <a:ext cx="8135937" cy="4370387"/>
          </a:xfrm>
          <a:extLst/>
        </p:spPr>
        <p:txBody>
          <a:bodyPr>
            <a:spAutoFit/>
          </a:bodyPr>
          <a:lstStyle/>
          <a:p>
            <a:pPr marL="285750" indent="-285750" eaLnBrk="1" hangingPunct="1">
              <a:lnSpc>
                <a:spcPts val="2300"/>
              </a:lnSpc>
              <a:buSzPct val="80000"/>
              <a:defRPr/>
            </a:pPr>
            <a:r>
              <a:rPr lang="zh-CN" altLang="en-US" sz="1800" dirty="0">
                <a:solidFill>
                  <a:schemeClr val="tx1">
                    <a:lumMod val="50000"/>
                    <a:lumOff val="50000"/>
                  </a:schemeClr>
                </a:solidFill>
              </a:rPr>
              <a:t>实体</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仓库： 仓库号、面积、电话号码</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零件 ：零件号、名称、规格、单价、描述</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供应商：供应商号、姓名、地址、电话号码、帐号</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项目：项目号、预算、开工日期</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职工：职工号、姓名、年龄、职称   </a:t>
            </a:r>
          </a:p>
          <a:p>
            <a:pPr marL="285750" indent="-285750" eaLnBrk="1" hangingPunct="1">
              <a:lnSpc>
                <a:spcPts val="2300"/>
              </a:lnSpc>
              <a:buSzPct val="80000"/>
              <a:defRPr/>
            </a:pPr>
            <a:r>
              <a:rPr lang="zh-CN" altLang="en-US" sz="1800" dirty="0">
                <a:solidFill>
                  <a:schemeClr val="tx1">
                    <a:lumMod val="50000"/>
                    <a:lumOff val="50000"/>
                  </a:schemeClr>
                </a:solidFill>
              </a:rPr>
              <a:t>实体之间的联系如下： </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一个仓库可以存放多种零件，一种零件可以存放在多个仓库中。仓库和零件具有多对多的联系。用库存量来表示某种零件在某个仓库中的数量。</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一个仓库有多个职工当仓库保管员，一个职工只能在一个仓库工作，仓库和职工之间是一对多的联系。职工实体型中具有一对多的联系 </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职工之间具有领导</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被领导关系。即仓库主任领导若干保管员。</a:t>
            </a:r>
          </a:p>
          <a:p>
            <a:pPr marL="450850" lvl="1" indent="-180975" eaLnBrk="1" hangingPunct="1">
              <a:lnSpc>
                <a:spcPts val="23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供应商、项目和零件三者之间具有多对多的联系</a:t>
            </a:r>
          </a:p>
        </p:txBody>
      </p:sp>
    </p:spTree>
  </p:cSld>
  <p:clrMapOvr>
    <a:masterClrMapping/>
  </p:clrMapOvr>
  <p:transition spd="slow" advTm="266033">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工厂物资管理</a:t>
            </a:r>
            <a:r>
              <a:rPr lang="en-US" altLang="zh-CN" smtClean="0"/>
              <a:t>E-R</a:t>
            </a:r>
            <a:r>
              <a:rPr altLang="zh-CN" smtClean="0"/>
              <a:t>图</a:t>
            </a:r>
          </a:p>
        </p:txBody>
      </p:sp>
      <p:sp>
        <p:nvSpPr>
          <p:cNvPr id="5" name="Text Box 4"/>
          <p:cNvSpPr txBox="1">
            <a:spLocks noChangeArrowheads="1"/>
          </p:cNvSpPr>
          <p:nvPr/>
        </p:nvSpPr>
        <p:spPr bwMode="auto">
          <a:xfrm>
            <a:off x="2217738" y="2051050"/>
            <a:ext cx="722312" cy="307975"/>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none">
            <a:spAutoFit/>
          </a:bodyPr>
          <a:lstStyle/>
          <a:p>
            <a:pPr eaLnBrk="1" hangingPunct="1">
              <a:defRPr/>
            </a:pPr>
            <a:r>
              <a:rPr lang="zh-CN" altLang="zh-CN" sz="1400" b="1">
                <a:solidFill>
                  <a:schemeClr val="tx1"/>
                </a:solidFill>
                <a:latin typeface="微软雅黑" panose="020B0503020204020204" pitchFamily="34" charset="-122"/>
                <a:ea typeface="微软雅黑" panose="020B0503020204020204" pitchFamily="34" charset="-122"/>
              </a:rPr>
              <a:t>供应商</a:t>
            </a:r>
          </a:p>
        </p:txBody>
      </p:sp>
      <p:sp>
        <p:nvSpPr>
          <p:cNvPr id="6" name="AutoShape 5"/>
          <p:cNvSpPr>
            <a:spLocks noChangeArrowheads="1"/>
          </p:cNvSpPr>
          <p:nvPr/>
        </p:nvSpPr>
        <p:spPr bwMode="auto">
          <a:xfrm>
            <a:off x="1300163" y="1458913"/>
            <a:ext cx="979487" cy="296862"/>
          </a:xfrm>
          <a:prstGeom prst="roundRect">
            <a:avLst>
              <a:gd name="adj" fmla="val 50000"/>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285" name="Text Box 6"/>
          <p:cNvSpPr txBox="1">
            <a:spLocks noChangeArrowheads="1"/>
          </p:cNvSpPr>
          <p:nvPr/>
        </p:nvSpPr>
        <p:spPr bwMode="auto">
          <a:xfrm>
            <a:off x="1425575" y="1458913"/>
            <a:ext cx="800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r>
              <a:rPr lang="zh-CN" altLang="zh-CN" sz="1200">
                <a:latin typeface="微软雅黑" panose="020B0503020204020204" pitchFamily="34" charset="-122"/>
                <a:ea typeface="微软雅黑" panose="020B0503020204020204" pitchFamily="34" charset="-122"/>
              </a:rPr>
              <a:t>供应商号</a:t>
            </a:r>
          </a:p>
        </p:txBody>
      </p:sp>
      <p:sp>
        <p:nvSpPr>
          <p:cNvPr id="8" name="AutoShape 7"/>
          <p:cNvSpPr>
            <a:spLocks noChangeArrowheads="1"/>
          </p:cNvSpPr>
          <p:nvPr/>
        </p:nvSpPr>
        <p:spPr bwMode="auto">
          <a:xfrm>
            <a:off x="2033588" y="985838"/>
            <a:ext cx="550862" cy="295275"/>
          </a:xfrm>
          <a:prstGeom prst="roundRect">
            <a:avLst>
              <a:gd name="adj" fmla="val 47917"/>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287" name="Text Box 8"/>
          <p:cNvSpPr txBox="1">
            <a:spLocks noChangeArrowheads="1"/>
          </p:cNvSpPr>
          <p:nvPr/>
        </p:nvSpPr>
        <p:spPr bwMode="auto">
          <a:xfrm>
            <a:off x="2046288" y="985838"/>
            <a:ext cx="61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spcBef>
                <a:spcPct val="50000"/>
              </a:spcBef>
            </a:pPr>
            <a:r>
              <a:rPr lang="zh-CN" altLang="zh-CN" sz="1200">
                <a:latin typeface="微软雅黑" panose="020B0503020204020204" pitchFamily="34" charset="-122"/>
                <a:ea typeface="微软雅黑" panose="020B0503020204020204" pitchFamily="34" charset="-122"/>
              </a:rPr>
              <a:t>姓名</a:t>
            </a:r>
          </a:p>
        </p:txBody>
      </p:sp>
      <p:sp>
        <p:nvSpPr>
          <p:cNvPr id="10" name="AutoShape 9"/>
          <p:cNvSpPr>
            <a:spLocks noChangeArrowheads="1"/>
          </p:cNvSpPr>
          <p:nvPr/>
        </p:nvSpPr>
        <p:spPr bwMode="auto">
          <a:xfrm>
            <a:off x="2401888" y="1458913"/>
            <a:ext cx="550862" cy="236537"/>
          </a:xfrm>
          <a:prstGeom prst="roundRect">
            <a:avLst>
              <a:gd name="adj" fmla="val 47917"/>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289" name="Text Box 10"/>
          <p:cNvSpPr txBox="1">
            <a:spLocks noChangeArrowheads="1"/>
          </p:cNvSpPr>
          <p:nvPr/>
        </p:nvSpPr>
        <p:spPr bwMode="auto">
          <a:xfrm>
            <a:off x="2432050" y="1438275"/>
            <a:ext cx="6111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spcBef>
                <a:spcPct val="50000"/>
              </a:spcBef>
            </a:pPr>
            <a:r>
              <a:rPr lang="zh-CN" altLang="zh-CN" sz="1200">
                <a:latin typeface="微软雅黑" panose="020B0503020204020204" pitchFamily="34" charset="-122"/>
                <a:ea typeface="微软雅黑" panose="020B0503020204020204" pitchFamily="34" charset="-122"/>
              </a:rPr>
              <a:t>地址</a:t>
            </a:r>
          </a:p>
        </p:txBody>
      </p:sp>
      <p:sp>
        <p:nvSpPr>
          <p:cNvPr id="12" name="AutoShape 11"/>
          <p:cNvSpPr>
            <a:spLocks noChangeArrowheads="1"/>
          </p:cNvSpPr>
          <p:nvPr/>
        </p:nvSpPr>
        <p:spPr bwMode="auto">
          <a:xfrm>
            <a:off x="3135313" y="1436688"/>
            <a:ext cx="550862" cy="258762"/>
          </a:xfrm>
          <a:prstGeom prst="roundRect">
            <a:avLst>
              <a:gd name="adj" fmla="val 47917"/>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291" name="Text Box 12"/>
          <p:cNvSpPr txBox="1">
            <a:spLocks noChangeArrowheads="1"/>
          </p:cNvSpPr>
          <p:nvPr/>
        </p:nvSpPr>
        <p:spPr bwMode="auto">
          <a:xfrm>
            <a:off x="3165475" y="1430338"/>
            <a:ext cx="61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spcBef>
                <a:spcPct val="50000"/>
              </a:spcBef>
            </a:pPr>
            <a:r>
              <a:rPr lang="zh-CN" altLang="zh-CN" sz="1200">
                <a:latin typeface="微软雅黑" panose="020B0503020204020204" pitchFamily="34" charset="-122"/>
                <a:ea typeface="微软雅黑" panose="020B0503020204020204" pitchFamily="34" charset="-122"/>
              </a:rPr>
              <a:t>帐号</a:t>
            </a:r>
          </a:p>
        </p:txBody>
      </p:sp>
      <p:sp>
        <p:nvSpPr>
          <p:cNvPr id="14" name="AutoShape 13"/>
          <p:cNvSpPr>
            <a:spLocks noChangeArrowheads="1"/>
          </p:cNvSpPr>
          <p:nvPr/>
        </p:nvSpPr>
        <p:spPr bwMode="auto">
          <a:xfrm>
            <a:off x="2768600" y="985838"/>
            <a:ext cx="842963" cy="295275"/>
          </a:xfrm>
          <a:prstGeom prst="roundRect">
            <a:avLst>
              <a:gd name="adj" fmla="val 50000"/>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293" name="Text Box 14"/>
          <p:cNvSpPr txBox="1">
            <a:spLocks noChangeArrowheads="1"/>
          </p:cNvSpPr>
          <p:nvPr/>
        </p:nvSpPr>
        <p:spPr bwMode="auto">
          <a:xfrm>
            <a:off x="2768600" y="985838"/>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r>
              <a:rPr lang="zh-CN" altLang="zh-CN" sz="1200">
                <a:latin typeface="微软雅黑" panose="020B0503020204020204" pitchFamily="34" charset="-122"/>
                <a:ea typeface="微软雅黑" panose="020B0503020204020204" pitchFamily="34" charset="-122"/>
              </a:rPr>
              <a:t>电话号码</a:t>
            </a:r>
          </a:p>
        </p:txBody>
      </p:sp>
      <p:sp>
        <p:nvSpPr>
          <p:cNvPr id="16" name="Line 15"/>
          <p:cNvSpPr>
            <a:spLocks noChangeShapeType="1"/>
          </p:cNvSpPr>
          <p:nvPr/>
        </p:nvSpPr>
        <p:spPr bwMode="auto">
          <a:xfrm>
            <a:off x="2033588" y="1755775"/>
            <a:ext cx="306387" cy="295275"/>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a:off x="2339975" y="1281113"/>
            <a:ext cx="61913" cy="769937"/>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2676525" y="1701800"/>
            <a:ext cx="0" cy="35560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19" name="Line 18"/>
          <p:cNvSpPr>
            <a:spLocks noChangeShapeType="1"/>
          </p:cNvSpPr>
          <p:nvPr/>
        </p:nvSpPr>
        <p:spPr bwMode="auto">
          <a:xfrm flipH="1">
            <a:off x="2768600" y="1339850"/>
            <a:ext cx="366713" cy="71120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20" name="Line 19"/>
          <p:cNvSpPr>
            <a:spLocks noChangeShapeType="1"/>
          </p:cNvSpPr>
          <p:nvPr/>
        </p:nvSpPr>
        <p:spPr bwMode="auto">
          <a:xfrm flipH="1">
            <a:off x="2890838" y="1695450"/>
            <a:ext cx="550862" cy="35560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2208213" y="3867150"/>
            <a:ext cx="649287" cy="306388"/>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none">
            <a:spAutoFit/>
          </a:bodyPr>
          <a:lstStyle>
            <a:defPPr>
              <a:defRPr lang="zh-CN"/>
            </a:defPPr>
            <a:lvl1pPr eaLnBrk="1" hangingPunct="1">
              <a:defRPr sz="1400">
                <a:solidFill>
                  <a:schemeClr val="dk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zh-CN" altLang="zh-CN" b="1" smtClean="0"/>
              <a:t>项  目</a:t>
            </a:r>
          </a:p>
        </p:txBody>
      </p:sp>
      <p:sp>
        <p:nvSpPr>
          <p:cNvPr id="23" name="AutoShape 22"/>
          <p:cNvSpPr>
            <a:spLocks noChangeArrowheads="1"/>
          </p:cNvSpPr>
          <p:nvPr/>
        </p:nvSpPr>
        <p:spPr bwMode="auto">
          <a:xfrm>
            <a:off x="1412875" y="4637088"/>
            <a:ext cx="735013" cy="295275"/>
          </a:xfrm>
          <a:prstGeom prst="roundRect">
            <a:avLst>
              <a:gd name="adj" fmla="val 47917"/>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24" name="AutoShape 23"/>
          <p:cNvSpPr>
            <a:spLocks noChangeArrowheads="1"/>
          </p:cNvSpPr>
          <p:nvPr/>
        </p:nvSpPr>
        <p:spPr bwMode="auto">
          <a:xfrm>
            <a:off x="2270125" y="4637088"/>
            <a:ext cx="733425" cy="295275"/>
          </a:xfrm>
          <a:prstGeom prst="roundRect">
            <a:avLst>
              <a:gd name="adj" fmla="val 47917"/>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25" name="AutoShape 24"/>
          <p:cNvSpPr>
            <a:spLocks noChangeArrowheads="1"/>
          </p:cNvSpPr>
          <p:nvPr/>
        </p:nvSpPr>
        <p:spPr bwMode="auto">
          <a:xfrm>
            <a:off x="3127375" y="4637088"/>
            <a:ext cx="977900" cy="295275"/>
          </a:xfrm>
          <a:prstGeom prst="roundRect">
            <a:avLst>
              <a:gd name="adj" fmla="val 47917"/>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303" name="Text Box 25"/>
          <p:cNvSpPr txBox="1">
            <a:spLocks noChangeArrowheads="1"/>
          </p:cNvSpPr>
          <p:nvPr/>
        </p:nvSpPr>
        <p:spPr bwMode="auto">
          <a:xfrm>
            <a:off x="1397000" y="4629150"/>
            <a:ext cx="7953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r>
              <a:rPr lang="zh-CN" altLang="zh-CN" sz="1200">
                <a:latin typeface="微软雅黑" panose="020B0503020204020204" pitchFamily="34" charset="-122"/>
                <a:ea typeface="微软雅黑" panose="020B0503020204020204" pitchFamily="34" charset="-122"/>
              </a:rPr>
              <a:t>项目号</a:t>
            </a:r>
          </a:p>
        </p:txBody>
      </p:sp>
      <p:sp>
        <p:nvSpPr>
          <p:cNvPr id="97304" name="Text Box 26"/>
          <p:cNvSpPr txBox="1">
            <a:spLocks noChangeArrowheads="1"/>
          </p:cNvSpPr>
          <p:nvPr/>
        </p:nvSpPr>
        <p:spPr bwMode="auto">
          <a:xfrm>
            <a:off x="2343150" y="4654550"/>
            <a:ext cx="673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r>
              <a:rPr lang="zh-CN" altLang="zh-CN" sz="1200">
                <a:latin typeface="微软雅黑" panose="020B0503020204020204" pitchFamily="34" charset="-122"/>
                <a:ea typeface="微软雅黑" panose="020B0503020204020204" pitchFamily="34" charset="-122"/>
              </a:rPr>
              <a:t>预算</a:t>
            </a:r>
          </a:p>
        </p:txBody>
      </p:sp>
      <p:sp>
        <p:nvSpPr>
          <p:cNvPr id="97305" name="Text Box 27"/>
          <p:cNvSpPr txBox="1">
            <a:spLocks noChangeArrowheads="1"/>
          </p:cNvSpPr>
          <p:nvPr/>
        </p:nvSpPr>
        <p:spPr bwMode="auto">
          <a:xfrm>
            <a:off x="3157538" y="4646613"/>
            <a:ext cx="9794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r>
              <a:rPr lang="zh-CN" altLang="zh-CN" sz="1200">
                <a:latin typeface="微软雅黑" panose="020B0503020204020204" pitchFamily="34" charset="-122"/>
                <a:ea typeface="微软雅黑" panose="020B0503020204020204" pitchFamily="34" charset="-122"/>
              </a:rPr>
              <a:t>开工日期</a:t>
            </a:r>
          </a:p>
        </p:txBody>
      </p:sp>
      <p:sp>
        <p:nvSpPr>
          <p:cNvPr id="29" name="Line 28"/>
          <p:cNvSpPr>
            <a:spLocks noChangeShapeType="1"/>
          </p:cNvSpPr>
          <p:nvPr/>
        </p:nvSpPr>
        <p:spPr bwMode="auto">
          <a:xfrm flipH="1">
            <a:off x="1719263" y="4200525"/>
            <a:ext cx="673100" cy="442913"/>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30" name="Line 29"/>
          <p:cNvSpPr>
            <a:spLocks noChangeShapeType="1"/>
          </p:cNvSpPr>
          <p:nvPr/>
        </p:nvSpPr>
        <p:spPr bwMode="auto">
          <a:xfrm>
            <a:off x="2576513" y="4200525"/>
            <a:ext cx="0" cy="436563"/>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31" name="Line 30"/>
          <p:cNvSpPr>
            <a:spLocks noChangeShapeType="1"/>
          </p:cNvSpPr>
          <p:nvPr/>
        </p:nvSpPr>
        <p:spPr bwMode="auto">
          <a:xfrm>
            <a:off x="2759075" y="4200525"/>
            <a:ext cx="795338" cy="442913"/>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33" name="Text Box 32"/>
          <p:cNvSpPr txBox="1">
            <a:spLocks noChangeArrowheads="1"/>
          </p:cNvSpPr>
          <p:nvPr/>
        </p:nvSpPr>
        <p:spPr bwMode="auto">
          <a:xfrm>
            <a:off x="4560888" y="2051050"/>
            <a:ext cx="703262" cy="307975"/>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none">
            <a:spAutoFit/>
          </a:bodyPr>
          <a:lstStyle>
            <a:defPPr>
              <a:defRPr lang="zh-CN"/>
            </a:defPPr>
            <a:lvl1pPr eaLnBrk="1" hangingPunct="1">
              <a:defRPr sz="1400">
                <a:solidFill>
                  <a:schemeClr val="dk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zh-CN" altLang="zh-CN" smtClean="0"/>
              <a:t> </a:t>
            </a:r>
            <a:r>
              <a:rPr lang="zh-CN" altLang="zh-CN" b="1" smtClean="0">
                <a:solidFill>
                  <a:schemeClr val="tx1"/>
                </a:solidFill>
              </a:rPr>
              <a:t>仓  库</a:t>
            </a:r>
          </a:p>
        </p:txBody>
      </p:sp>
      <p:sp>
        <p:nvSpPr>
          <p:cNvPr id="44" name="AutoShape 34"/>
          <p:cNvSpPr>
            <a:spLocks noChangeArrowheads="1"/>
          </p:cNvSpPr>
          <p:nvPr/>
        </p:nvSpPr>
        <p:spPr bwMode="auto">
          <a:xfrm>
            <a:off x="4194175" y="1458913"/>
            <a:ext cx="733425" cy="236537"/>
          </a:xfrm>
          <a:prstGeom prst="roundRect">
            <a:avLst>
              <a:gd name="adj" fmla="val 50000"/>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311" name="Text Box 35"/>
          <p:cNvSpPr txBox="1">
            <a:spLocks noChangeArrowheads="1"/>
          </p:cNvSpPr>
          <p:nvPr/>
        </p:nvSpPr>
        <p:spPr bwMode="auto">
          <a:xfrm>
            <a:off x="4249738" y="1436688"/>
            <a:ext cx="7953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spcBef>
                <a:spcPct val="50000"/>
              </a:spcBef>
            </a:pPr>
            <a:r>
              <a:rPr lang="zh-CN" altLang="zh-CN" sz="1200">
                <a:latin typeface="微软雅黑" panose="020B0503020204020204" pitchFamily="34" charset="-122"/>
                <a:ea typeface="微软雅黑" panose="020B0503020204020204" pitchFamily="34" charset="-122"/>
              </a:rPr>
              <a:t>仓库号</a:t>
            </a:r>
          </a:p>
        </p:txBody>
      </p:sp>
      <p:grpSp>
        <p:nvGrpSpPr>
          <p:cNvPr id="81952" name="Group 36"/>
          <p:cNvGrpSpPr>
            <a:grpSpLocks/>
          </p:cNvGrpSpPr>
          <p:nvPr/>
        </p:nvGrpSpPr>
        <p:grpSpPr bwMode="auto">
          <a:xfrm>
            <a:off x="4560888" y="1008063"/>
            <a:ext cx="855662" cy="277812"/>
            <a:chOff x="0" y="19"/>
            <a:chExt cx="671" cy="225"/>
          </a:xfrm>
          <a:noFill/>
        </p:grpSpPr>
        <p:sp>
          <p:nvSpPr>
            <p:cNvPr id="42" name="AutoShape 37"/>
            <p:cNvSpPr>
              <a:spLocks noChangeArrowheads="1"/>
            </p:cNvSpPr>
            <p:nvPr/>
          </p:nvSpPr>
          <p:spPr bwMode="auto">
            <a:xfrm>
              <a:off x="0" y="49"/>
              <a:ext cx="576" cy="193"/>
            </a:xfrm>
            <a:prstGeom prst="roundRect">
              <a:avLst>
                <a:gd name="adj" fmla="val 50000"/>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82025" name="Text Box 38"/>
            <p:cNvSpPr txBox="1">
              <a:spLocks noChangeArrowheads="1"/>
            </p:cNvSpPr>
            <p:nvPr/>
          </p:nvSpPr>
          <p:spPr bwMode="auto">
            <a:xfrm>
              <a:off x="47" y="19"/>
              <a:ext cx="624" cy="22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spcBef>
                  <a:spcPct val="50000"/>
                </a:spcBef>
                <a:defRPr/>
              </a:pPr>
              <a:r>
                <a:rPr lang="zh-CN" altLang="zh-CN" sz="1200">
                  <a:latin typeface="微软雅黑" pitchFamily="34" charset="-122"/>
                  <a:ea typeface="微软雅黑" pitchFamily="34" charset="-122"/>
                </a:rPr>
                <a:t>面  积</a:t>
              </a:r>
            </a:p>
          </p:txBody>
        </p:sp>
      </p:grpSp>
      <p:grpSp>
        <p:nvGrpSpPr>
          <p:cNvPr id="81953" name="Group 39"/>
          <p:cNvGrpSpPr>
            <a:grpSpLocks/>
          </p:cNvGrpSpPr>
          <p:nvPr/>
        </p:nvGrpSpPr>
        <p:grpSpPr bwMode="auto">
          <a:xfrm>
            <a:off x="5111750" y="1444625"/>
            <a:ext cx="849313" cy="277813"/>
            <a:chOff x="0" y="36"/>
            <a:chExt cx="666" cy="225"/>
          </a:xfrm>
          <a:noFill/>
        </p:grpSpPr>
        <p:sp>
          <p:nvSpPr>
            <p:cNvPr id="40" name="AutoShape 40"/>
            <p:cNvSpPr>
              <a:spLocks noChangeArrowheads="1"/>
            </p:cNvSpPr>
            <p:nvPr/>
          </p:nvSpPr>
          <p:spPr bwMode="auto">
            <a:xfrm>
              <a:off x="0" y="48"/>
              <a:ext cx="576" cy="193"/>
            </a:xfrm>
            <a:prstGeom prst="roundRect">
              <a:avLst>
                <a:gd name="adj" fmla="val 50000"/>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82023" name="Text Box 41"/>
            <p:cNvSpPr txBox="1">
              <a:spLocks noChangeArrowheads="1"/>
            </p:cNvSpPr>
            <p:nvPr/>
          </p:nvSpPr>
          <p:spPr bwMode="auto">
            <a:xfrm>
              <a:off x="42" y="36"/>
              <a:ext cx="624" cy="22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spcBef>
                  <a:spcPct val="50000"/>
                </a:spcBef>
                <a:defRPr/>
              </a:pPr>
              <a:r>
                <a:rPr lang="zh-CN" altLang="zh-CN" sz="1200">
                  <a:latin typeface="微软雅黑" pitchFamily="34" charset="-122"/>
                  <a:ea typeface="微软雅黑" pitchFamily="34" charset="-122"/>
                </a:rPr>
                <a:t>电话号</a:t>
              </a:r>
            </a:p>
          </p:txBody>
        </p:sp>
      </p:grpSp>
      <p:sp>
        <p:nvSpPr>
          <p:cNvPr id="37" name="Line 42"/>
          <p:cNvSpPr>
            <a:spLocks noChangeShapeType="1"/>
          </p:cNvSpPr>
          <p:nvPr/>
        </p:nvSpPr>
        <p:spPr bwMode="auto">
          <a:xfrm>
            <a:off x="4560888" y="1695450"/>
            <a:ext cx="244475" cy="35560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38" name="Line 43"/>
          <p:cNvSpPr>
            <a:spLocks noChangeShapeType="1"/>
          </p:cNvSpPr>
          <p:nvPr/>
        </p:nvSpPr>
        <p:spPr bwMode="auto">
          <a:xfrm>
            <a:off x="4989513" y="1281113"/>
            <a:ext cx="0" cy="769937"/>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39" name="Line 44"/>
          <p:cNvSpPr>
            <a:spLocks noChangeShapeType="1"/>
          </p:cNvSpPr>
          <p:nvPr/>
        </p:nvSpPr>
        <p:spPr bwMode="auto">
          <a:xfrm flipH="1">
            <a:off x="5173663" y="1695450"/>
            <a:ext cx="244475" cy="35560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47" name="Text Box 46"/>
          <p:cNvSpPr txBox="1">
            <a:spLocks noChangeArrowheads="1"/>
          </p:cNvSpPr>
          <p:nvPr/>
        </p:nvSpPr>
        <p:spPr bwMode="auto">
          <a:xfrm>
            <a:off x="6478588" y="2019300"/>
            <a:ext cx="754062" cy="307975"/>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none">
            <a:spAutoFit/>
          </a:bodyPr>
          <a:lstStyle>
            <a:defPPr>
              <a:defRPr lang="zh-CN"/>
            </a:defPPr>
            <a:lvl1pPr eaLnBrk="1" hangingPunct="1">
              <a:defRPr sz="1400">
                <a:solidFill>
                  <a:schemeClr val="dk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zh-CN" altLang="zh-CN" smtClean="0"/>
              <a:t>  </a:t>
            </a:r>
            <a:r>
              <a:rPr lang="zh-CN" altLang="zh-CN" b="1" smtClean="0"/>
              <a:t>职  工</a:t>
            </a:r>
          </a:p>
        </p:txBody>
      </p:sp>
      <p:grpSp>
        <p:nvGrpSpPr>
          <p:cNvPr id="81958" name="Group 47"/>
          <p:cNvGrpSpPr>
            <a:grpSpLocks/>
          </p:cNvGrpSpPr>
          <p:nvPr/>
        </p:nvGrpSpPr>
        <p:grpSpPr bwMode="auto">
          <a:xfrm>
            <a:off x="5988050" y="1406525"/>
            <a:ext cx="835025" cy="277813"/>
            <a:chOff x="0" y="31"/>
            <a:chExt cx="654" cy="225"/>
          </a:xfrm>
          <a:noFill/>
        </p:grpSpPr>
        <p:sp>
          <p:nvSpPr>
            <p:cNvPr id="62" name="AutoShape 48"/>
            <p:cNvSpPr>
              <a:spLocks noChangeArrowheads="1"/>
            </p:cNvSpPr>
            <p:nvPr/>
          </p:nvSpPr>
          <p:spPr bwMode="auto">
            <a:xfrm>
              <a:off x="0" y="48"/>
              <a:ext cx="576" cy="193"/>
            </a:xfrm>
            <a:prstGeom prst="roundRect">
              <a:avLst>
                <a:gd name="adj" fmla="val 50000"/>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82021" name="Text Box 49"/>
            <p:cNvSpPr txBox="1">
              <a:spLocks noChangeArrowheads="1"/>
            </p:cNvSpPr>
            <p:nvPr/>
          </p:nvSpPr>
          <p:spPr bwMode="auto">
            <a:xfrm>
              <a:off x="30" y="31"/>
              <a:ext cx="624" cy="22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spcBef>
                  <a:spcPct val="50000"/>
                </a:spcBef>
                <a:defRPr/>
              </a:pPr>
              <a:r>
                <a:rPr lang="zh-CN" altLang="zh-CN" sz="1200">
                  <a:latin typeface="微软雅黑" pitchFamily="34" charset="-122"/>
                  <a:ea typeface="微软雅黑" pitchFamily="34" charset="-122"/>
                </a:rPr>
                <a:t>职工号</a:t>
              </a:r>
            </a:p>
          </p:txBody>
        </p:sp>
      </p:grpSp>
      <p:grpSp>
        <p:nvGrpSpPr>
          <p:cNvPr id="81959" name="Group 50"/>
          <p:cNvGrpSpPr>
            <a:grpSpLocks/>
          </p:cNvGrpSpPr>
          <p:nvPr/>
        </p:nvGrpSpPr>
        <p:grpSpPr bwMode="auto">
          <a:xfrm>
            <a:off x="6845300" y="1397000"/>
            <a:ext cx="871538" cy="277813"/>
            <a:chOff x="0" y="24"/>
            <a:chExt cx="683" cy="225"/>
          </a:xfrm>
          <a:noFill/>
        </p:grpSpPr>
        <p:sp>
          <p:nvSpPr>
            <p:cNvPr id="60" name="AutoShape 51"/>
            <p:cNvSpPr>
              <a:spLocks noChangeArrowheads="1"/>
            </p:cNvSpPr>
            <p:nvPr/>
          </p:nvSpPr>
          <p:spPr bwMode="auto">
            <a:xfrm>
              <a:off x="0" y="48"/>
              <a:ext cx="576" cy="192"/>
            </a:xfrm>
            <a:prstGeom prst="roundRect">
              <a:avLst>
                <a:gd name="adj" fmla="val 50000"/>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82019" name="Text Box 52"/>
            <p:cNvSpPr txBox="1">
              <a:spLocks noChangeArrowheads="1"/>
            </p:cNvSpPr>
            <p:nvPr/>
          </p:nvSpPr>
          <p:spPr bwMode="auto">
            <a:xfrm>
              <a:off x="59" y="24"/>
              <a:ext cx="624" cy="22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spcBef>
                  <a:spcPct val="50000"/>
                </a:spcBef>
                <a:defRPr/>
              </a:pPr>
              <a:r>
                <a:rPr lang="zh-CN" altLang="zh-CN" sz="1200">
                  <a:latin typeface="微软雅黑" pitchFamily="34" charset="-122"/>
                  <a:ea typeface="微软雅黑" pitchFamily="34" charset="-122"/>
                </a:rPr>
                <a:t> 姓名</a:t>
              </a:r>
            </a:p>
          </p:txBody>
        </p:sp>
      </p:grpSp>
      <p:grpSp>
        <p:nvGrpSpPr>
          <p:cNvPr id="81960" name="Group 53"/>
          <p:cNvGrpSpPr>
            <a:grpSpLocks/>
          </p:cNvGrpSpPr>
          <p:nvPr/>
        </p:nvGrpSpPr>
        <p:grpSpPr bwMode="auto">
          <a:xfrm>
            <a:off x="7702550" y="1409700"/>
            <a:ext cx="830263" cy="277813"/>
            <a:chOff x="0" y="34"/>
            <a:chExt cx="651" cy="225"/>
          </a:xfrm>
          <a:noFill/>
        </p:grpSpPr>
        <p:sp>
          <p:nvSpPr>
            <p:cNvPr id="58" name="AutoShape 54"/>
            <p:cNvSpPr>
              <a:spLocks noChangeArrowheads="1"/>
            </p:cNvSpPr>
            <p:nvPr/>
          </p:nvSpPr>
          <p:spPr bwMode="auto">
            <a:xfrm>
              <a:off x="0" y="48"/>
              <a:ext cx="576" cy="192"/>
            </a:xfrm>
            <a:prstGeom prst="roundRect">
              <a:avLst>
                <a:gd name="adj" fmla="val 50000"/>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82017" name="Text Box 55"/>
            <p:cNvSpPr txBox="1">
              <a:spLocks noChangeArrowheads="1"/>
            </p:cNvSpPr>
            <p:nvPr/>
          </p:nvSpPr>
          <p:spPr bwMode="auto">
            <a:xfrm>
              <a:off x="27" y="34"/>
              <a:ext cx="624" cy="22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spcBef>
                  <a:spcPct val="50000"/>
                </a:spcBef>
                <a:defRPr/>
              </a:pPr>
              <a:r>
                <a:rPr lang="zh-CN" altLang="zh-CN" sz="1200">
                  <a:latin typeface="微软雅黑" pitchFamily="34" charset="-122"/>
                  <a:ea typeface="微软雅黑" pitchFamily="34" charset="-122"/>
                </a:rPr>
                <a:t>  年龄</a:t>
              </a:r>
            </a:p>
          </p:txBody>
        </p:sp>
      </p:grpSp>
      <p:sp>
        <p:nvSpPr>
          <p:cNvPr id="56" name="AutoShape 57"/>
          <p:cNvSpPr>
            <a:spLocks noChangeArrowheads="1"/>
          </p:cNvSpPr>
          <p:nvPr/>
        </p:nvSpPr>
        <p:spPr bwMode="auto">
          <a:xfrm>
            <a:off x="7600950" y="2066925"/>
            <a:ext cx="733425" cy="236538"/>
          </a:xfrm>
          <a:prstGeom prst="roundRect">
            <a:avLst>
              <a:gd name="adj" fmla="val 50000"/>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97322" name="Text Box 58"/>
          <p:cNvSpPr txBox="1">
            <a:spLocks noChangeArrowheads="1"/>
          </p:cNvSpPr>
          <p:nvPr/>
        </p:nvSpPr>
        <p:spPr bwMode="auto">
          <a:xfrm>
            <a:off x="7634288" y="2044700"/>
            <a:ext cx="79533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pPr>
            <a:r>
              <a:rPr lang="zh-CN" altLang="zh-CN" sz="1200">
                <a:latin typeface="微软雅黑" panose="020B0503020204020204" pitchFamily="34" charset="-122"/>
                <a:ea typeface="微软雅黑" panose="020B0503020204020204" pitchFamily="34" charset="-122"/>
              </a:rPr>
              <a:t>  职称</a:t>
            </a:r>
          </a:p>
        </p:txBody>
      </p:sp>
      <p:sp>
        <p:nvSpPr>
          <p:cNvPr id="52" name="Line 59"/>
          <p:cNvSpPr>
            <a:spLocks noChangeShapeType="1"/>
          </p:cNvSpPr>
          <p:nvPr/>
        </p:nvSpPr>
        <p:spPr bwMode="auto">
          <a:xfrm>
            <a:off x="6416675" y="1663700"/>
            <a:ext cx="306388" cy="35560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53" name="Line 60"/>
          <p:cNvSpPr>
            <a:spLocks noChangeShapeType="1"/>
          </p:cNvSpPr>
          <p:nvPr/>
        </p:nvSpPr>
        <p:spPr bwMode="auto">
          <a:xfrm flipH="1">
            <a:off x="6845300" y="1663700"/>
            <a:ext cx="366713" cy="35560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54" name="Line 61"/>
          <p:cNvSpPr>
            <a:spLocks noChangeShapeType="1"/>
          </p:cNvSpPr>
          <p:nvPr/>
        </p:nvSpPr>
        <p:spPr bwMode="auto">
          <a:xfrm flipH="1">
            <a:off x="7089775" y="1663700"/>
            <a:ext cx="979488" cy="35560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55" name="Line 62"/>
          <p:cNvSpPr>
            <a:spLocks noChangeShapeType="1"/>
          </p:cNvSpPr>
          <p:nvPr/>
        </p:nvSpPr>
        <p:spPr bwMode="auto">
          <a:xfrm flipH="1">
            <a:off x="7273925" y="2197100"/>
            <a:ext cx="306388" cy="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65" name="Text Box 64"/>
          <p:cNvSpPr txBox="1">
            <a:spLocks noChangeArrowheads="1"/>
          </p:cNvSpPr>
          <p:nvPr/>
        </p:nvSpPr>
        <p:spPr bwMode="auto">
          <a:xfrm>
            <a:off x="4627563" y="3621088"/>
            <a:ext cx="649287" cy="307975"/>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none">
            <a:spAutoFit/>
          </a:bodyPr>
          <a:lstStyle>
            <a:defPPr>
              <a:defRPr lang="zh-CN"/>
            </a:defPPr>
            <a:lvl1pPr eaLnBrk="1" hangingPunct="1">
              <a:defRPr sz="1400">
                <a:solidFill>
                  <a:schemeClr val="dk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zh-CN" altLang="zh-CN" b="1" smtClean="0"/>
              <a:t>零  件</a:t>
            </a:r>
          </a:p>
        </p:txBody>
      </p:sp>
      <p:sp>
        <p:nvSpPr>
          <p:cNvPr id="84" name="AutoShape 66"/>
          <p:cNvSpPr>
            <a:spLocks noChangeArrowheads="1"/>
          </p:cNvSpPr>
          <p:nvPr/>
        </p:nvSpPr>
        <p:spPr bwMode="auto">
          <a:xfrm>
            <a:off x="4200525" y="4273550"/>
            <a:ext cx="733425" cy="236538"/>
          </a:xfrm>
          <a:prstGeom prst="roundRect">
            <a:avLst>
              <a:gd name="adj" fmla="val 50000"/>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329" name="Text Box 67"/>
          <p:cNvSpPr txBox="1">
            <a:spLocks noChangeArrowheads="1"/>
          </p:cNvSpPr>
          <p:nvPr/>
        </p:nvSpPr>
        <p:spPr bwMode="auto">
          <a:xfrm>
            <a:off x="4200525" y="4256088"/>
            <a:ext cx="795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r>
              <a:rPr lang="zh-CN" altLang="zh-CN" sz="1200">
                <a:latin typeface="微软雅黑" panose="020B0503020204020204" pitchFamily="34" charset="-122"/>
                <a:ea typeface="微软雅黑" panose="020B0503020204020204" pitchFamily="34" charset="-122"/>
              </a:rPr>
              <a:t>零件号</a:t>
            </a:r>
          </a:p>
        </p:txBody>
      </p:sp>
      <p:sp>
        <p:nvSpPr>
          <p:cNvPr id="82" name="AutoShape 69"/>
          <p:cNvSpPr>
            <a:spLocks noChangeArrowheads="1"/>
          </p:cNvSpPr>
          <p:nvPr/>
        </p:nvSpPr>
        <p:spPr bwMode="auto">
          <a:xfrm>
            <a:off x="4672013" y="4670425"/>
            <a:ext cx="733425" cy="236538"/>
          </a:xfrm>
          <a:prstGeom prst="roundRect">
            <a:avLst>
              <a:gd name="adj" fmla="val 50000"/>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331" name="Text Box 70"/>
          <p:cNvSpPr txBox="1">
            <a:spLocks noChangeArrowheads="1"/>
          </p:cNvSpPr>
          <p:nvPr/>
        </p:nvSpPr>
        <p:spPr bwMode="auto">
          <a:xfrm>
            <a:off x="4565650" y="4668838"/>
            <a:ext cx="796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r>
              <a:rPr lang="zh-CN" altLang="zh-CN" sz="1200">
                <a:latin typeface="微软雅黑" panose="020B0503020204020204" pitchFamily="34" charset="-122"/>
                <a:ea typeface="微软雅黑" panose="020B0503020204020204" pitchFamily="34" charset="-122"/>
              </a:rPr>
              <a:t>  名称</a:t>
            </a:r>
          </a:p>
        </p:txBody>
      </p:sp>
      <p:sp>
        <p:nvSpPr>
          <p:cNvPr id="80" name="AutoShape 72"/>
          <p:cNvSpPr>
            <a:spLocks noChangeArrowheads="1"/>
          </p:cNvSpPr>
          <p:nvPr/>
        </p:nvSpPr>
        <p:spPr bwMode="auto">
          <a:xfrm>
            <a:off x="5178425" y="4273550"/>
            <a:ext cx="735013" cy="236538"/>
          </a:xfrm>
          <a:prstGeom prst="roundRect">
            <a:avLst>
              <a:gd name="adj" fmla="val 50000"/>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333" name="Text Box 73"/>
          <p:cNvSpPr txBox="1">
            <a:spLocks noChangeArrowheads="1"/>
          </p:cNvSpPr>
          <p:nvPr/>
        </p:nvSpPr>
        <p:spPr bwMode="auto">
          <a:xfrm>
            <a:off x="5160963" y="4260850"/>
            <a:ext cx="796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r>
              <a:rPr lang="zh-CN" altLang="zh-CN" sz="1200">
                <a:latin typeface="微软雅黑" panose="020B0503020204020204" pitchFamily="34" charset="-122"/>
                <a:ea typeface="微软雅黑" panose="020B0503020204020204" pitchFamily="34" charset="-122"/>
              </a:rPr>
              <a:t>  规格</a:t>
            </a:r>
          </a:p>
        </p:txBody>
      </p:sp>
      <p:sp>
        <p:nvSpPr>
          <p:cNvPr id="78" name="AutoShape 75"/>
          <p:cNvSpPr>
            <a:spLocks noChangeArrowheads="1"/>
          </p:cNvSpPr>
          <p:nvPr/>
        </p:nvSpPr>
        <p:spPr bwMode="auto">
          <a:xfrm>
            <a:off x="5975350" y="4260850"/>
            <a:ext cx="733425" cy="236538"/>
          </a:xfrm>
          <a:prstGeom prst="roundRect">
            <a:avLst>
              <a:gd name="adj" fmla="val 50000"/>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335" name="Text Box 76"/>
          <p:cNvSpPr txBox="1">
            <a:spLocks noChangeArrowheads="1"/>
          </p:cNvSpPr>
          <p:nvPr/>
        </p:nvSpPr>
        <p:spPr bwMode="auto">
          <a:xfrm>
            <a:off x="5964238" y="4238625"/>
            <a:ext cx="730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r>
              <a:rPr lang="zh-CN" altLang="zh-CN" sz="1200">
                <a:latin typeface="微软雅黑" panose="020B0503020204020204" pitchFamily="34" charset="-122"/>
                <a:ea typeface="微软雅黑" panose="020B0503020204020204" pitchFamily="34" charset="-122"/>
              </a:rPr>
              <a:t>  单价</a:t>
            </a:r>
          </a:p>
        </p:txBody>
      </p:sp>
      <p:sp>
        <p:nvSpPr>
          <p:cNvPr id="76" name="AutoShape 78"/>
          <p:cNvSpPr>
            <a:spLocks noChangeArrowheads="1"/>
          </p:cNvSpPr>
          <p:nvPr/>
        </p:nvSpPr>
        <p:spPr bwMode="auto">
          <a:xfrm>
            <a:off x="6831013" y="4260850"/>
            <a:ext cx="735012" cy="236538"/>
          </a:xfrm>
          <a:prstGeom prst="roundRect">
            <a:avLst>
              <a:gd name="adj" fmla="val 50000"/>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97337" name="Text Box 79"/>
          <p:cNvSpPr txBox="1">
            <a:spLocks noChangeArrowheads="1"/>
          </p:cNvSpPr>
          <p:nvPr/>
        </p:nvSpPr>
        <p:spPr bwMode="auto">
          <a:xfrm>
            <a:off x="6838950" y="4227513"/>
            <a:ext cx="795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50000"/>
              </a:spcBef>
            </a:pPr>
            <a:r>
              <a:rPr lang="zh-CN" altLang="zh-CN" sz="1200">
                <a:latin typeface="微软雅黑" panose="020B0503020204020204" pitchFamily="34" charset="-122"/>
                <a:ea typeface="微软雅黑" panose="020B0503020204020204" pitchFamily="34" charset="-122"/>
              </a:rPr>
              <a:t> 描 述</a:t>
            </a:r>
          </a:p>
        </p:txBody>
      </p:sp>
      <p:sp>
        <p:nvSpPr>
          <p:cNvPr id="71" name="Line 80"/>
          <p:cNvSpPr>
            <a:spLocks noChangeShapeType="1"/>
          </p:cNvSpPr>
          <p:nvPr/>
        </p:nvSpPr>
        <p:spPr bwMode="auto">
          <a:xfrm flipH="1">
            <a:off x="4567238" y="3948113"/>
            <a:ext cx="306387" cy="325437"/>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72" name="Line 81"/>
          <p:cNvSpPr>
            <a:spLocks noChangeShapeType="1"/>
          </p:cNvSpPr>
          <p:nvPr/>
        </p:nvSpPr>
        <p:spPr bwMode="auto">
          <a:xfrm>
            <a:off x="4995863" y="3948113"/>
            <a:ext cx="0" cy="727075"/>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73" name="Line 82"/>
          <p:cNvSpPr>
            <a:spLocks noChangeShapeType="1"/>
          </p:cNvSpPr>
          <p:nvPr/>
        </p:nvSpPr>
        <p:spPr bwMode="auto">
          <a:xfrm>
            <a:off x="5118100" y="3948113"/>
            <a:ext cx="306388" cy="325437"/>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74" name="Line 83"/>
          <p:cNvSpPr>
            <a:spLocks noChangeShapeType="1"/>
          </p:cNvSpPr>
          <p:nvPr/>
        </p:nvSpPr>
        <p:spPr bwMode="auto">
          <a:xfrm>
            <a:off x="5302250" y="3948113"/>
            <a:ext cx="1039813" cy="307975"/>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75" name="Line 84"/>
          <p:cNvSpPr>
            <a:spLocks noChangeShapeType="1"/>
          </p:cNvSpPr>
          <p:nvPr/>
        </p:nvSpPr>
        <p:spPr bwMode="auto">
          <a:xfrm>
            <a:off x="5299075" y="3917950"/>
            <a:ext cx="1960563" cy="334963"/>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pPr algn="ctr" eaLnBrk="1" hangingPunct="1">
              <a:defRPr/>
            </a:pPr>
            <a:endParaRPr lang="zh-CN" altLang="en-US" sz="1800">
              <a:latin typeface="微软雅黑" panose="020B0503020204020204" pitchFamily="34" charset="-122"/>
              <a:ea typeface="微软雅黑" panose="020B0503020204020204" pitchFamily="34" charset="-122"/>
            </a:endParaRPr>
          </a:p>
        </p:txBody>
      </p:sp>
      <p:sp>
        <p:nvSpPr>
          <p:cNvPr id="87" name="AutoShape 86"/>
          <p:cNvSpPr>
            <a:spLocks noChangeArrowheads="1"/>
          </p:cNvSpPr>
          <p:nvPr/>
        </p:nvSpPr>
        <p:spPr bwMode="auto">
          <a:xfrm>
            <a:off x="4506913" y="2767013"/>
            <a:ext cx="855662" cy="473075"/>
          </a:xfrm>
          <a:prstGeom prst="flowChartDecision">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97344" name="Text Box 87"/>
          <p:cNvSpPr txBox="1">
            <a:spLocks noChangeArrowheads="1"/>
          </p:cNvSpPr>
          <p:nvPr/>
        </p:nvSpPr>
        <p:spPr bwMode="auto">
          <a:xfrm>
            <a:off x="4689475" y="2873375"/>
            <a:ext cx="6731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zh-CN" sz="1400">
                <a:latin typeface="微软雅黑" panose="020B0503020204020204" pitchFamily="34" charset="-122"/>
                <a:ea typeface="微软雅黑" panose="020B0503020204020204" pitchFamily="34" charset="-122"/>
              </a:rPr>
              <a:t>库存</a:t>
            </a:r>
          </a:p>
        </p:txBody>
      </p:sp>
      <p:grpSp>
        <p:nvGrpSpPr>
          <p:cNvPr id="81985" name="Group 88"/>
          <p:cNvGrpSpPr>
            <a:grpSpLocks/>
          </p:cNvGrpSpPr>
          <p:nvPr/>
        </p:nvGrpSpPr>
        <p:grpSpPr bwMode="auto">
          <a:xfrm>
            <a:off x="5546725" y="2873375"/>
            <a:ext cx="795338" cy="306388"/>
            <a:chOff x="0" y="0"/>
            <a:chExt cx="624" cy="249"/>
          </a:xfrm>
          <a:noFill/>
        </p:grpSpPr>
        <p:sp>
          <p:nvSpPr>
            <p:cNvPr id="95" name="AutoShape 89"/>
            <p:cNvSpPr>
              <a:spLocks noChangeArrowheads="1"/>
            </p:cNvSpPr>
            <p:nvPr/>
          </p:nvSpPr>
          <p:spPr bwMode="auto">
            <a:xfrm>
              <a:off x="0" y="25"/>
              <a:ext cx="575" cy="192"/>
            </a:xfrm>
            <a:prstGeom prst="roundRect">
              <a:avLst>
                <a:gd name="adj" fmla="val 50000"/>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82015" name="Text Box 90"/>
            <p:cNvSpPr txBox="1">
              <a:spLocks noChangeArrowheads="1"/>
            </p:cNvSpPr>
            <p:nvPr/>
          </p:nvSpPr>
          <p:spPr bwMode="auto">
            <a:xfrm>
              <a:off x="0" y="0"/>
              <a:ext cx="624" cy="249"/>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zh-CN" sz="1400">
                  <a:latin typeface="微软雅黑" pitchFamily="34" charset="-122"/>
                  <a:ea typeface="微软雅黑" pitchFamily="34" charset="-122"/>
                </a:rPr>
                <a:t>库存量</a:t>
              </a:r>
            </a:p>
          </p:txBody>
        </p:sp>
      </p:grpSp>
      <p:sp>
        <p:nvSpPr>
          <p:cNvPr id="90" name="Line 91"/>
          <p:cNvSpPr>
            <a:spLocks noChangeShapeType="1"/>
          </p:cNvSpPr>
          <p:nvPr/>
        </p:nvSpPr>
        <p:spPr bwMode="auto">
          <a:xfrm>
            <a:off x="5362575" y="3003550"/>
            <a:ext cx="184150"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wrap="none" anchor="ctr"/>
          <a:lstStyle/>
          <a:p>
            <a:pP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97347" name="Line 92"/>
          <p:cNvSpPr>
            <a:spLocks noChangeShapeType="1"/>
          </p:cNvSpPr>
          <p:nvPr/>
        </p:nvSpPr>
        <p:spPr bwMode="auto">
          <a:xfrm flipV="1">
            <a:off x="4935538" y="2411413"/>
            <a:ext cx="0" cy="355600"/>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8" name="Line 93"/>
          <p:cNvSpPr>
            <a:spLocks noChangeShapeType="1"/>
          </p:cNvSpPr>
          <p:nvPr/>
        </p:nvSpPr>
        <p:spPr bwMode="auto">
          <a:xfrm>
            <a:off x="4935538" y="3240088"/>
            <a:ext cx="0" cy="355600"/>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9" name="Text Box 94"/>
          <p:cNvSpPr txBox="1">
            <a:spLocks noChangeArrowheads="1"/>
          </p:cNvSpPr>
          <p:nvPr/>
        </p:nvSpPr>
        <p:spPr bwMode="auto">
          <a:xfrm>
            <a:off x="4983163" y="2422525"/>
            <a:ext cx="360362"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400">
                <a:solidFill>
                  <a:schemeClr val="hlink"/>
                </a:solidFill>
                <a:latin typeface="微软雅黑" panose="020B0503020204020204" pitchFamily="34" charset="-122"/>
                <a:ea typeface="微软雅黑" panose="020B0503020204020204" pitchFamily="34" charset="-122"/>
              </a:rPr>
              <a:t>m</a:t>
            </a:r>
            <a:endParaRPr lang="en-US" altLang="zh-CN" sz="1400">
              <a:latin typeface="微软雅黑" panose="020B0503020204020204" pitchFamily="34" charset="-122"/>
              <a:ea typeface="微软雅黑" panose="020B0503020204020204" pitchFamily="34" charset="-122"/>
            </a:endParaRPr>
          </a:p>
        </p:txBody>
      </p:sp>
      <p:sp>
        <p:nvSpPr>
          <p:cNvPr id="97350" name="Text Box 95"/>
          <p:cNvSpPr txBox="1">
            <a:spLocks noChangeArrowheads="1"/>
          </p:cNvSpPr>
          <p:nvPr/>
        </p:nvSpPr>
        <p:spPr bwMode="auto">
          <a:xfrm>
            <a:off x="4922838" y="3192463"/>
            <a:ext cx="30162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400">
                <a:solidFill>
                  <a:schemeClr val="hlink"/>
                </a:solidFill>
                <a:latin typeface="微软雅黑" panose="020B0503020204020204" pitchFamily="34" charset="-122"/>
                <a:ea typeface="微软雅黑" panose="020B0503020204020204" pitchFamily="34" charset="-122"/>
              </a:rPr>
              <a:t>n</a:t>
            </a:r>
            <a:endParaRPr lang="en-US" altLang="zh-CN" sz="1400">
              <a:latin typeface="微软雅黑" panose="020B0503020204020204" pitchFamily="34" charset="-122"/>
              <a:ea typeface="微软雅黑" panose="020B0503020204020204" pitchFamily="34" charset="-122"/>
            </a:endParaRPr>
          </a:p>
        </p:txBody>
      </p:sp>
      <p:sp>
        <p:nvSpPr>
          <p:cNvPr id="98" name="AutoShape 97"/>
          <p:cNvSpPr>
            <a:spLocks noChangeArrowheads="1"/>
          </p:cNvSpPr>
          <p:nvPr/>
        </p:nvSpPr>
        <p:spPr bwMode="auto">
          <a:xfrm>
            <a:off x="5575300" y="1963738"/>
            <a:ext cx="611188" cy="414337"/>
          </a:xfrm>
          <a:prstGeom prst="flowChartDecision">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97352" name="Text Box 98"/>
          <p:cNvSpPr txBox="1">
            <a:spLocks noChangeArrowheads="1"/>
          </p:cNvSpPr>
          <p:nvPr/>
        </p:nvSpPr>
        <p:spPr bwMode="auto">
          <a:xfrm>
            <a:off x="5575300" y="2022475"/>
            <a:ext cx="6111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zh-CN" sz="1400">
                <a:latin typeface="微软雅黑" panose="020B0503020204020204" pitchFamily="34" charset="-122"/>
                <a:ea typeface="微软雅黑" panose="020B0503020204020204" pitchFamily="34" charset="-122"/>
              </a:rPr>
              <a:t>工作</a:t>
            </a:r>
          </a:p>
        </p:txBody>
      </p:sp>
      <p:sp>
        <p:nvSpPr>
          <p:cNvPr id="97353" name="Line 99"/>
          <p:cNvSpPr>
            <a:spLocks noChangeShapeType="1"/>
          </p:cNvSpPr>
          <p:nvPr/>
        </p:nvSpPr>
        <p:spPr bwMode="auto">
          <a:xfrm flipH="1" flipV="1">
            <a:off x="5268913" y="2200275"/>
            <a:ext cx="306387" cy="0"/>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54" name="Line 100"/>
          <p:cNvSpPr>
            <a:spLocks noChangeShapeType="1"/>
          </p:cNvSpPr>
          <p:nvPr/>
        </p:nvSpPr>
        <p:spPr bwMode="auto">
          <a:xfrm>
            <a:off x="6186488" y="2200275"/>
            <a:ext cx="244475" cy="0"/>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55" name="Text Box 101"/>
          <p:cNvSpPr txBox="1">
            <a:spLocks noChangeArrowheads="1"/>
          </p:cNvSpPr>
          <p:nvPr/>
        </p:nvSpPr>
        <p:spPr bwMode="auto">
          <a:xfrm>
            <a:off x="5316538" y="1892300"/>
            <a:ext cx="296862"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400">
                <a:solidFill>
                  <a:schemeClr val="hlink"/>
                </a:solidFill>
                <a:latin typeface="微软雅黑" panose="020B0503020204020204" pitchFamily="34" charset="-122"/>
                <a:ea typeface="微软雅黑" panose="020B0503020204020204" pitchFamily="34" charset="-122"/>
              </a:rPr>
              <a:t>1</a:t>
            </a:r>
            <a:endParaRPr lang="zh-CN" altLang="zh-CN" sz="1400">
              <a:latin typeface="微软雅黑" panose="020B0503020204020204" pitchFamily="34" charset="-122"/>
              <a:ea typeface="微软雅黑" panose="020B0503020204020204" pitchFamily="34" charset="-122"/>
            </a:endParaRPr>
          </a:p>
        </p:txBody>
      </p:sp>
      <p:sp>
        <p:nvSpPr>
          <p:cNvPr id="97356" name="Text Box 102"/>
          <p:cNvSpPr txBox="1">
            <a:spLocks noChangeArrowheads="1"/>
          </p:cNvSpPr>
          <p:nvPr/>
        </p:nvSpPr>
        <p:spPr bwMode="auto">
          <a:xfrm>
            <a:off x="6170613" y="1905000"/>
            <a:ext cx="301625"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400">
                <a:solidFill>
                  <a:schemeClr val="hlink"/>
                </a:solidFill>
                <a:latin typeface="微软雅黑" panose="020B0503020204020204" pitchFamily="34" charset="-122"/>
                <a:ea typeface="微软雅黑" panose="020B0503020204020204" pitchFamily="34" charset="-122"/>
              </a:rPr>
              <a:t>n</a:t>
            </a:r>
            <a:endParaRPr lang="en-US" altLang="zh-CN" sz="1400">
              <a:latin typeface="微软雅黑" panose="020B0503020204020204" pitchFamily="34" charset="-122"/>
              <a:ea typeface="微软雅黑" panose="020B0503020204020204" pitchFamily="34" charset="-122"/>
            </a:endParaRPr>
          </a:p>
        </p:txBody>
      </p:sp>
      <p:sp>
        <p:nvSpPr>
          <p:cNvPr id="105" name="AutoShape 104"/>
          <p:cNvSpPr>
            <a:spLocks noChangeArrowheads="1"/>
          </p:cNvSpPr>
          <p:nvPr/>
        </p:nvSpPr>
        <p:spPr bwMode="auto">
          <a:xfrm>
            <a:off x="6486525" y="2979738"/>
            <a:ext cx="735013" cy="473075"/>
          </a:xfrm>
          <a:prstGeom prst="flowChartDecision">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1" hangingPunct="1">
              <a:defRPr/>
            </a:pPr>
            <a:endParaRPr lang="zh-CN" altLang="zh-CN" sz="1400">
              <a:solidFill>
                <a:srgbClr val="00FF00"/>
              </a:solidFill>
              <a:latin typeface="微软雅黑" panose="020B0503020204020204" pitchFamily="34" charset="-122"/>
              <a:ea typeface="微软雅黑" panose="020B0503020204020204" pitchFamily="34" charset="-122"/>
            </a:endParaRPr>
          </a:p>
        </p:txBody>
      </p:sp>
      <p:sp>
        <p:nvSpPr>
          <p:cNvPr id="97358" name="Text Box 105"/>
          <p:cNvSpPr txBox="1">
            <a:spLocks noChangeArrowheads="1"/>
          </p:cNvSpPr>
          <p:nvPr/>
        </p:nvSpPr>
        <p:spPr bwMode="auto">
          <a:xfrm>
            <a:off x="6604000" y="3038475"/>
            <a:ext cx="5429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400">
                <a:latin typeface="微软雅黑" panose="020B0503020204020204" pitchFamily="34" charset="-122"/>
                <a:ea typeface="微软雅黑" panose="020B0503020204020204" pitchFamily="34" charset="-122"/>
              </a:rPr>
              <a:t>领导</a:t>
            </a:r>
          </a:p>
        </p:txBody>
      </p:sp>
      <p:sp>
        <p:nvSpPr>
          <p:cNvPr id="97359" name="Line 106"/>
          <p:cNvSpPr>
            <a:spLocks noChangeShapeType="1"/>
          </p:cNvSpPr>
          <p:nvPr/>
        </p:nvSpPr>
        <p:spPr bwMode="auto">
          <a:xfrm flipV="1">
            <a:off x="6670675" y="2387600"/>
            <a:ext cx="0" cy="709613"/>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60" name="Line 107"/>
          <p:cNvSpPr>
            <a:spLocks noChangeShapeType="1"/>
          </p:cNvSpPr>
          <p:nvPr/>
        </p:nvSpPr>
        <p:spPr bwMode="auto">
          <a:xfrm flipV="1">
            <a:off x="7099300" y="2387600"/>
            <a:ext cx="0" cy="709613"/>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61" name="Text Box 108"/>
          <p:cNvSpPr txBox="1">
            <a:spLocks noChangeArrowheads="1"/>
          </p:cNvSpPr>
          <p:nvPr/>
        </p:nvSpPr>
        <p:spPr bwMode="auto">
          <a:xfrm>
            <a:off x="6421438" y="2552700"/>
            <a:ext cx="295275"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400">
                <a:solidFill>
                  <a:schemeClr val="hlink"/>
                </a:solidFill>
                <a:latin typeface="微软雅黑" panose="020B0503020204020204" pitchFamily="34" charset="-122"/>
                <a:ea typeface="微软雅黑" panose="020B0503020204020204" pitchFamily="34" charset="-122"/>
              </a:rPr>
              <a:t>1</a:t>
            </a:r>
            <a:endParaRPr lang="zh-CN" altLang="zh-CN" sz="1400">
              <a:latin typeface="微软雅黑" panose="020B0503020204020204" pitchFamily="34" charset="-122"/>
              <a:ea typeface="微软雅黑" panose="020B0503020204020204" pitchFamily="34" charset="-122"/>
            </a:endParaRPr>
          </a:p>
        </p:txBody>
      </p:sp>
      <p:sp>
        <p:nvSpPr>
          <p:cNvPr id="97362" name="Text Box 109"/>
          <p:cNvSpPr txBox="1">
            <a:spLocks noChangeArrowheads="1"/>
          </p:cNvSpPr>
          <p:nvPr/>
        </p:nvSpPr>
        <p:spPr bwMode="auto">
          <a:xfrm>
            <a:off x="7081838" y="2576513"/>
            <a:ext cx="3032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400">
                <a:solidFill>
                  <a:schemeClr val="hlink"/>
                </a:solidFill>
                <a:latin typeface="微软雅黑" panose="020B0503020204020204" pitchFamily="34" charset="-122"/>
                <a:ea typeface="微软雅黑" panose="020B0503020204020204" pitchFamily="34" charset="-122"/>
              </a:rPr>
              <a:t>n</a:t>
            </a:r>
            <a:endParaRPr lang="en-US" altLang="zh-CN" sz="1400">
              <a:latin typeface="微软雅黑" panose="020B0503020204020204" pitchFamily="34" charset="-122"/>
              <a:ea typeface="微软雅黑" panose="020B0503020204020204" pitchFamily="34" charset="-122"/>
            </a:endParaRPr>
          </a:p>
        </p:txBody>
      </p:sp>
      <p:sp>
        <p:nvSpPr>
          <p:cNvPr id="112" name="AutoShape 111"/>
          <p:cNvSpPr>
            <a:spLocks noChangeArrowheads="1"/>
          </p:cNvSpPr>
          <p:nvPr/>
        </p:nvSpPr>
        <p:spPr bwMode="auto">
          <a:xfrm>
            <a:off x="2185988" y="2790825"/>
            <a:ext cx="735012" cy="473075"/>
          </a:xfrm>
          <a:prstGeom prst="flowChartDecision">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97364" name="Text Box 112"/>
          <p:cNvSpPr txBox="1">
            <a:spLocks noChangeArrowheads="1"/>
          </p:cNvSpPr>
          <p:nvPr/>
        </p:nvSpPr>
        <p:spPr bwMode="auto">
          <a:xfrm>
            <a:off x="2309813" y="2849563"/>
            <a:ext cx="5429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zh-CN" sz="1400">
                <a:latin typeface="微软雅黑" panose="020B0503020204020204" pitchFamily="34" charset="-122"/>
                <a:ea typeface="微软雅黑" panose="020B0503020204020204" pitchFamily="34" charset="-122"/>
              </a:rPr>
              <a:t>供应</a:t>
            </a:r>
          </a:p>
        </p:txBody>
      </p:sp>
      <p:sp>
        <p:nvSpPr>
          <p:cNvPr id="114" name="AutoShape 113"/>
          <p:cNvSpPr>
            <a:spLocks noChangeArrowheads="1"/>
          </p:cNvSpPr>
          <p:nvPr/>
        </p:nvSpPr>
        <p:spPr bwMode="auto">
          <a:xfrm>
            <a:off x="1146175" y="2887663"/>
            <a:ext cx="735013" cy="247650"/>
          </a:xfrm>
          <a:prstGeom prst="roundRect">
            <a:avLst>
              <a:gd name="adj" fmla="val 50000"/>
            </a:avLst>
          </a:prstGeom>
          <a:no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97366" name="Text Box 114"/>
          <p:cNvSpPr txBox="1">
            <a:spLocks noChangeArrowheads="1"/>
          </p:cNvSpPr>
          <p:nvPr/>
        </p:nvSpPr>
        <p:spPr bwMode="auto">
          <a:xfrm>
            <a:off x="1143000" y="2860675"/>
            <a:ext cx="722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zh-CN" sz="1400">
                <a:latin typeface="微软雅黑" panose="020B0503020204020204" pitchFamily="34" charset="-122"/>
                <a:ea typeface="微软雅黑" panose="020B0503020204020204" pitchFamily="34" charset="-122"/>
              </a:rPr>
              <a:t>供应量</a:t>
            </a:r>
          </a:p>
        </p:txBody>
      </p:sp>
      <p:sp>
        <p:nvSpPr>
          <p:cNvPr id="116" name="Line 115"/>
          <p:cNvSpPr>
            <a:spLocks noChangeShapeType="1"/>
          </p:cNvSpPr>
          <p:nvPr/>
        </p:nvSpPr>
        <p:spPr bwMode="auto">
          <a:xfrm flipH="1">
            <a:off x="1881188" y="3027363"/>
            <a:ext cx="304800"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wrap="none" anchor="ctr"/>
          <a:lstStyle/>
          <a:p>
            <a:pP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97368" name="Line 116"/>
          <p:cNvSpPr>
            <a:spLocks noChangeShapeType="1"/>
          </p:cNvSpPr>
          <p:nvPr/>
        </p:nvSpPr>
        <p:spPr bwMode="auto">
          <a:xfrm flipV="1">
            <a:off x="2554288" y="2376488"/>
            <a:ext cx="0" cy="414337"/>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69" name="Line 117"/>
          <p:cNvSpPr>
            <a:spLocks noChangeShapeType="1"/>
          </p:cNvSpPr>
          <p:nvPr/>
        </p:nvSpPr>
        <p:spPr bwMode="auto">
          <a:xfrm flipH="1">
            <a:off x="2543175" y="3255963"/>
            <a:ext cx="0" cy="592137"/>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70" name="Line 118"/>
          <p:cNvSpPr>
            <a:spLocks noChangeShapeType="1"/>
          </p:cNvSpPr>
          <p:nvPr/>
        </p:nvSpPr>
        <p:spPr bwMode="auto">
          <a:xfrm>
            <a:off x="2921000" y="3027363"/>
            <a:ext cx="1676400" cy="747712"/>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71" name="Text Box 119"/>
          <p:cNvSpPr txBox="1">
            <a:spLocks noChangeArrowheads="1"/>
          </p:cNvSpPr>
          <p:nvPr/>
        </p:nvSpPr>
        <p:spPr bwMode="auto">
          <a:xfrm>
            <a:off x="2541588" y="2387600"/>
            <a:ext cx="360362"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400">
                <a:solidFill>
                  <a:schemeClr val="hlink"/>
                </a:solidFill>
                <a:latin typeface="微软雅黑" panose="020B0503020204020204" pitchFamily="34" charset="-122"/>
                <a:ea typeface="微软雅黑" panose="020B0503020204020204" pitchFamily="34" charset="-122"/>
              </a:rPr>
              <a:t>m</a:t>
            </a:r>
            <a:endParaRPr lang="en-US" altLang="zh-CN" sz="1400">
              <a:latin typeface="微软雅黑" panose="020B0503020204020204" pitchFamily="34" charset="-122"/>
              <a:ea typeface="微软雅黑" panose="020B0503020204020204" pitchFamily="34" charset="-122"/>
            </a:endParaRPr>
          </a:p>
        </p:txBody>
      </p:sp>
      <p:sp>
        <p:nvSpPr>
          <p:cNvPr id="97372" name="Text Box 120"/>
          <p:cNvSpPr txBox="1">
            <a:spLocks noChangeArrowheads="1"/>
          </p:cNvSpPr>
          <p:nvPr/>
        </p:nvSpPr>
        <p:spPr bwMode="auto">
          <a:xfrm>
            <a:off x="2282825" y="3384550"/>
            <a:ext cx="3016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400">
                <a:solidFill>
                  <a:schemeClr val="hlink"/>
                </a:solidFill>
                <a:latin typeface="微软雅黑" panose="020B0503020204020204" pitchFamily="34" charset="-122"/>
                <a:ea typeface="微软雅黑" panose="020B0503020204020204" pitchFamily="34" charset="-122"/>
              </a:rPr>
              <a:t>n</a:t>
            </a:r>
            <a:endParaRPr lang="en-US" altLang="zh-CN" sz="1400">
              <a:latin typeface="微软雅黑" panose="020B0503020204020204" pitchFamily="34" charset="-122"/>
              <a:ea typeface="微软雅黑" panose="020B0503020204020204" pitchFamily="34" charset="-122"/>
            </a:endParaRPr>
          </a:p>
        </p:txBody>
      </p:sp>
      <p:sp>
        <p:nvSpPr>
          <p:cNvPr id="97373" name="Text Box 121"/>
          <p:cNvSpPr txBox="1">
            <a:spLocks noChangeArrowheads="1"/>
          </p:cNvSpPr>
          <p:nvPr/>
        </p:nvSpPr>
        <p:spPr bwMode="auto">
          <a:xfrm>
            <a:off x="3459163" y="3275013"/>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400">
                <a:solidFill>
                  <a:schemeClr val="hlink"/>
                </a:solidFill>
                <a:latin typeface="微软雅黑" panose="020B0503020204020204" pitchFamily="34" charset="-122"/>
                <a:ea typeface="微软雅黑" panose="020B0503020204020204" pitchFamily="34" charset="-122"/>
              </a:rPr>
              <a:t>p</a:t>
            </a:r>
            <a:endParaRPr lang="en-US" altLang="zh-CN" sz="1400">
              <a:latin typeface="微软雅黑" panose="020B0503020204020204" pitchFamily="34" charset="-122"/>
              <a:ea typeface="微软雅黑" panose="020B0503020204020204" pitchFamily="34" charset="-122"/>
            </a:endParaRPr>
          </a:p>
        </p:txBody>
      </p:sp>
    </p:spTree>
  </p:cSld>
  <p:clrMapOvr>
    <a:masterClrMapping/>
  </p:clrMapOvr>
  <p:transition spd="slow" advTm="158890">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Box 3"/>
          <p:cNvSpPr txBox="1">
            <a:spLocks noChangeArrowheads="1"/>
          </p:cNvSpPr>
          <p:nvPr/>
        </p:nvSpPr>
        <p:spPr bwMode="auto">
          <a:xfrm>
            <a:off x="3492500" y="1898650"/>
            <a:ext cx="3938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ea typeface="宋体" panose="02010600030101010101" pitchFamily="2" charset="-122"/>
              </a:defRPr>
            </a:lvl1pPr>
            <a:lvl2pPr marL="457200">
              <a:defRPr sz="3200">
                <a:solidFill>
                  <a:schemeClr val="tx1"/>
                </a:solidFill>
                <a:latin typeface="Arial" panose="020B0604020202020204" pitchFamily="34" charset="0"/>
                <a:ea typeface="宋体" panose="02010600030101010101" pitchFamily="2" charset="-122"/>
              </a:defRPr>
            </a:lvl2pPr>
            <a:lvl3pPr marL="914400">
              <a:defRPr sz="3200">
                <a:solidFill>
                  <a:schemeClr val="tx1"/>
                </a:solidFill>
                <a:latin typeface="Arial" panose="020B0604020202020204" pitchFamily="34" charset="0"/>
                <a:ea typeface="宋体" panose="02010600030101010101" pitchFamily="2" charset="-122"/>
              </a:defRPr>
            </a:lvl3pPr>
            <a:lvl4pPr marL="1371600">
              <a:defRPr sz="3200">
                <a:solidFill>
                  <a:schemeClr val="tx1"/>
                </a:solidFill>
                <a:latin typeface="Arial" panose="020B0604020202020204" pitchFamily="34" charset="0"/>
                <a:ea typeface="宋体" panose="02010600030101010101" pitchFamily="2" charset="-122"/>
              </a:defRPr>
            </a:lvl4pPr>
            <a:lvl5pPr marL="1828800">
              <a:defRPr sz="3200">
                <a:solidFill>
                  <a:schemeClr val="tx1"/>
                </a:solidFill>
                <a:latin typeface="Arial" panose="020B0604020202020204" pitchFamily="34" charset="0"/>
                <a:ea typeface="宋体" panose="02010600030101010101" pitchFamily="2" charset="-122"/>
              </a:defRPr>
            </a:lvl5pPr>
            <a:lvl6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indent="1588"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666666"/>
                </a:solidFill>
                <a:latin typeface="微软雅黑" panose="020B0503020204020204" pitchFamily="34" charset="-122"/>
                <a:ea typeface="微软雅黑" panose="020B0503020204020204" pitchFamily="34" charset="-122"/>
              </a:rPr>
              <a:t>数据模型</a:t>
            </a:r>
          </a:p>
        </p:txBody>
      </p:sp>
      <p:sp>
        <p:nvSpPr>
          <p:cNvPr id="12" name="矩形 48"/>
          <p:cNvSpPr>
            <a:spLocks noChangeArrowheads="1"/>
          </p:cNvSpPr>
          <p:nvPr/>
        </p:nvSpPr>
        <p:spPr bwMode="auto">
          <a:xfrm>
            <a:off x="3635375" y="2557463"/>
            <a:ext cx="3506788"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两大类数据模型</a:t>
            </a:r>
            <a:endParaRPr lang="en-US" altLang="zh-CN" sz="1800" dirty="0">
              <a:solidFill>
                <a:schemeClr val="bg1">
                  <a:lumMod val="50000"/>
                </a:schemeClr>
              </a:solidFill>
              <a:latin typeface="微软雅黑" pitchFamily="34" charset="-122"/>
              <a:ea typeface="微软雅黑" pitchFamily="34" charset="-122"/>
            </a:endParaRP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数据模型的组成要素</a:t>
            </a:r>
          </a:p>
          <a:p>
            <a:pPr marL="342900" indent="-342900" eaLnBrk="1" hangingPunct="1">
              <a:lnSpc>
                <a:spcPct val="120000"/>
              </a:lnSpc>
              <a:spcBef>
                <a:spcPts val="600"/>
              </a:spcBef>
              <a:buFont typeface="Arial" panose="020B0604020202020204" pitchFamily="34" charset="0"/>
              <a:buChar char="•"/>
              <a:defRPr/>
            </a:pPr>
            <a:r>
              <a:rPr lang="zh-CN" altLang="en-US" sz="1800" dirty="0">
                <a:solidFill>
                  <a:schemeClr val="bg1">
                    <a:lumMod val="50000"/>
                  </a:schemeClr>
                </a:solidFill>
                <a:latin typeface="微软雅黑" pitchFamily="34" charset="-122"/>
                <a:ea typeface="微软雅黑" pitchFamily="34" charset="-122"/>
              </a:rPr>
              <a:t>概念模型</a:t>
            </a:r>
            <a:endParaRPr lang="en-US" altLang="zh-CN" sz="1800" dirty="0">
              <a:solidFill>
                <a:schemeClr val="bg1">
                  <a:lumMod val="50000"/>
                </a:schemeClr>
              </a:solidFill>
              <a:latin typeface="微软雅黑" pitchFamily="34" charset="-122"/>
              <a:ea typeface="微软雅黑" pitchFamily="34" charset="-122"/>
            </a:endParaRPr>
          </a:p>
          <a:p>
            <a:pPr marL="342900" indent="-342900" eaLnBrk="1" hangingPunct="1">
              <a:lnSpc>
                <a:spcPct val="120000"/>
              </a:lnSpc>
              <a:spcBef>
                <a:spcPts val="600"/>
              </a:spcBef>
              <a:buFont typeface="Arial" panose="020B0604020202020204" pitchFamily="34" charset="0"/>
              <a:buChar char="•"/>
              <a:defRPr/>
            </a:pPr>
            <a:r>
              <a:rPr lang="zh-CN" altLang="en-US" sz="1800" dirty="0">
                <a:solidFill>
                  <a:srgbClr val="FF0000"/>
                </a:solidFill>
                <a:latin typeface="微软雅黑" pitchFamily="34" charset="-122"/>
                <a:ea typeface="微软雅黑" pitchFamily="34" charset="-122"/>
              </a:rPr>
              <a:t>最常用的数据模型 </a:t>
            </a:r>
          </a:p>
        </p:txBody>
      </p:sp>
      <p:sp>
        <p:nvSpPr>
          <p:cNvPr id="9" name="椭圆 8"/>
          <p:cNvSpPr/>
          <p:nvPr/>
        </p:nvSpPr>
        <p:spPr>
          <a:xfrm>
            <a:off x="2681288" y="2017713"/>
            <a:ext cx="782637" cy="795337"/>
          </a:xfrm>
          <a:prstGeom prst="ellipse">
            <a:avLst/>
          </a:prstGeom>
          <a:ln>
            <a:solidFill>
              <a:srgbClr val="3522A8"/>
            </a:solidFill>
          </a:ln>
        </p:spPr>
        <p:style>
          <a:lnRef idx="2">
            <a:schemeClr val="accent6"/>
          </a:lnRef>
          <a:fillRef idx="1">
            <a:schemeClr val="lt1"/>
          </a:fillRef>
          <a:effectRef idx="0">
            <a:schemeClr val="accent6"/>
          </a:effectRef>
          <a:fontRef idx="minor">
            <a:schemeClr val="dk1"/>
          </a:fontRef>
        </p:style>
        <p:txBody>
          <a:bodyPr lIns="71305" tIns="35652" rIns="71305" bIns="35652" anchor="ctr"/>
          <a:lstStyle/>
          <a:p>
            <a:pPr algn="ctr" eaLnBrk="1" fontAlgn="auto" hangingPunct="1">
              <a:spcBef>
                <a:spcPts val="0"/>
              </a:spcBef>
              <a:spcAft>
                <a:spcPts val="0"/>
              </a:spcAft>
              <a:defRPr/>
            </a:pPr>
            <a:endParaRPr lang="zh-CN" altLang="en-US">
              <a:latin typeface="Impact" pitchFamily="34" charset="0"/>
            </a:endParaRPr>
          </a:p>
        </p:txBody>
      </p:sp>
      <p:sp>
        <p:nvSpPr>
          <p:cNvPr id="10" name="椭圆 9"/>
          <p:cNvSpPr/>
          <p:nvPr/>
        </p:nvSpPr>
        <p:spPr>
          <a:xfrm>
            <a:off x="2747963" y="2092325"/>
            <a:ext cx="647700" cy="658813"/>
          </a:xfrm>
          <a:prstGeom prst="ellipse">
            <a:avLst/>
          </a:prstGeom>
          <a:solidFill>
            <a:srgbClr val="3522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defTabSz="713049" eaLnBrk="1" hangingPunct="1">
              <a:spcBef>
                <a:spcPct val="20000"/>
              </a:spcBef>
              <a:defRPr/>
            </a:pPr>
            <a:r>
              <a:rPr lang="en-US" altLang="zh-CN" sz="4400">
                <a:latin typeface="Impact" panose="020B0806030902050204" pitchFamily="34" charset="0"/>
              </a:rPr>
              <a:t>3</a:t>
            </a:r>
            <a:endParaRPr lang="zh-CN" altLang="en-US" sz="4400" dirty="0">
              <a:latin typeface="Impact" panose="020B0806030902050204" pitchFamily="34" charset="0"/>
            </a:endParaRPr>
          </a:p>
        </p:txBody>
      </p:sp>
      <p:cxnSp>
        <p:nvCxnSpPr>
          <p:cNvPr id="11" name="直接连接符 10"/>
          <p:cNvCxnSpPr>
            <a:stCxn id="9" idx="6"/>
          </p:cNvCxnSpPr>
          <p:nvPr/>
        </p:nvCxnSpPr>
        <p:spPr>
          <a:xfrm>
            <a:off x="3463925" y="2416175"/>
            <a:ext cx="3268663" cy="34925"/>
          </a:xfrm>
          <a:prstGeom prst="line">
            <a:avLst/>
          </a:prstGeom>
          <a:ln w="28575">
            <a:solidFill>
              <a:srgbClr val="1303E1"/>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19818">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最常用的数据模型</a:t>
            </a:r>
          </a:p>
        </p:txBody>
      </p:sp>
      <p:sp>
        <p:nvSpPr>
          <p:cNvPr id="112643"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dirty="0">
                <a:solidFill>
                  <a:schemeClr val="tx1">
                    <a:lumMod val="50000"/>
                    <a:lumOff val="50000"/>
                  </a:schemeClr>
                </a:solidFill>
              </a:rPr>
              <a:t>非关系模型</a:t>
            </a:r>
          </a:p>
          <a:p>
            <a:pPr marL="450850" lvl="1" indent="-180975" eaLnBrk="1" hangingPunct="1">
              <a:buSzPct val="100000"/>
              <a:buFont typeface="Arial" panose="020B0604020202020204" pitchFamily="34" charset="0"/>
              <a:buChar char="-"/>
              <a:defRPr/>
            </a:pPr>
            <a:r>
              <a:rPr lang="zh-CN" altLang="en-US" sz="1600" dirty="0"/>
              <a:t>层次模型</a:t>
            </a:r>
            <a:r>
              <a:rPr lang="en-US" altLang="zh-CN" sz="1600" dirty="0"/>
              <a:t>(Hierarchical Model)</a:t>
            </a:r>
          </a:p>
          <a:p>
            <a:pPr marL="450850" lvl="1" indent="-180975" eaLnBrk="1" hangingPunct="1">
              <a:buSzPct val="100000"/>
              <a:buFont typeface="Arial" panose="020B0604020202020204" pitchFamily="34" charset="0"/>
              <a:buChar char="-"/>
              <a:defRPr/>
            </a:pPr>
            <a:r>
              <a:rPr lang="zh-CN" altLang="en-US" sz="1600" dirty="0"/>
              <a:t>网状模型</a:t>
            </a:r>
            <a:r>
              <a:rPr lang="en-US" altLang="zh-CN" sz="1600" dirty="0"/>
              <a:t>(Network Model)</a:t>
            </a:r>
          </a:p>
          <a:p>
            <a:pPr marL="285750" indent="-285750" eaLnBrk="1" hangingPunct="1">
              <a:lnSpc>
                <a:spcPct val="150000"/>
              </a:lnSpc>
              <a:buSzPct val="80000"/>
              <a:defRPr/>
            </a:pPr>
            <a:r>
              <a:rPr lang="zh-CN" altLang="en-US" dirty="0">
                <a:solidFill>
                  <a:schemeClr val="tx1">
                    <a:lumMod val="50000"/>
                    <a:lumOff val="50000"/>
                  </a:schemeClr>
                </a:solidFill>
              </a:rPr>
              <a:t>关系模型</a:t>
            </a:r>
            <a:r>
              <a:rPr lang="en-US" altLang="zh-CN" dirty="0">
                <a:solidFill>
                  <a:schemeClr val="tx1">
                    <a:lumMod val="50000"/>
                    <a:lumOff val="50000"/>
                  </a:schemeClr>
                </a:solidFill>
              </a:rPr>
              <a:t>(Relational Model)  </a:t>
            </a:r>
          </a:p>
          <a:p>
            <a:pPr marL="285750" indent="-285750" eaLnBrk="1" hangingPunct="1">
              <a:lnSpc>
                <a:spcPct val="150000"/>
              </a:lnSpc>
              <a:buSzPct val="80000"/>
              <a:defRPr/>
            </a:pPr>
            <a:r>
              <a:rPr lang="zh-CN" altLang="en-US" dirty="0">
                <a:solidFill>
                  <a:schemeClr val="tx1">
                    <a:lumMod val="50000"/>
                    <a:lumOff val="50000"/>
                  </a:schemeClr>
                </a:solidFill>
              </a:rPr>
              <a:t>面向对象模型</a:t>
            </a:r>
            <a:r>
              <a:rPr lang="en-US" altLang="zh-CN" dirty="0">
                <a:solidFill>
                  <a:schemeClr val="tx1">
                    <a:lumMod val="50000"/>
                    <a:lumOff val="50000"/>
                  </a:schemeClr>
                </a:solidFill>
              </a:rPr>
              <a:t>(Object Oriented Model</a:t>
            </a:r>
            <a:r>
              <a:rPr lang="zh-CN" altLang="en-US" dirty="0">
                <a:solidFill>
                  <a:schemeClr val="tx1">
                    <a:lumMod val="50000"/>
                    <a:lumOff val="50000"/>
                  </a:schemeClr>
                </a:solidFill>
              </a:rPr>
              <a:t>）</a:t>
            </a:r>
          </a:p>
          <a:p>
            <a:pPr marL="285750" indent="-285750" eaLnBrk="1" hangingPunct="1">
              <a:lnSpc>
                <a:spcPct val="150000"/>
              </a:lnSpc>
              <a:buSzPct val="80000"/>
              <a:defRPr/>
            </a:pPr>
            <a:r>
              <a:rPr lang="zh-CN" altLang="en-US" dirty="0">
                <a:solidFill>
                  <a:schemeClr val="tx1">
                    <a:lumMod val="50000"/>
                    <a:lumOff val="50000"/>
                  </a:schemeClr>
                </a:solidFill>
              </a:rPr>
              <a:t>对象关系模型</a:t>
            </a:r>
            <a:r>
              <a:rPr lang="en-US" altLang="zh-CN" dirty="0">
                <a:solidFill>
                  <a:schemeClr val="tx1">
                    <a:lumMod val="50000"/>
                    <a:lumOff val="50000"/>
                  </a:schemeClr>
                </a:solidFill>
              </a:rPr>
              <a:t>(Object Relational Model)</a:t>
            </a:r>
          </a:p>
        </p:txBody>
      </p:sp>
    </p:spTree>
  </p:cSld>
  <p:clrMapOvr>
    <a:masterClrMapping/>
  </p:clrMapOvr>
  <p:transition spd="slow" advTm="56961">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层次模型的数据结构</a:t>
            </a:r>
          </a:p>
        </p:txBody>
      </p:sp>
      <p:sp>
        <p:nvSpPr>
          <p:cNvPr id="114691" name="Rectangle 3"/>
          <p:cNvSpPr>
            <a:spLocks noGrp="1" noChangeArrowheads="1"/>
          </p:cNvSpPr>
          <p:nvPr>
            <p:ph sz="quarter" idx="10"/>
          </p:nvPr>
        </p:nvSpPr>
        <p:spPr bwMode="auto">
          <a:xfrm>
            <a:off x="684213" y="769938"/>
            <a:ext cx="8135937" cy="2085975"/>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满足两个条件的基本层次联系的集合为层次模型。</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有且只有一个结点没有双亲结点，这个结点称为根结点</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根以外的其它结点有且只有一个双亲结点</a:t>
            </a:r>
          </a:p>
          <a:p>
            <a:pPr marL="285750" indent="-285750" eaLnBrk="1" hangingPunct="1">
              <a:lnSpc>
                <a:spcPct val="150000"/>
              </a:lnSpc>
              <a:buSzPct val="80000"/>
              <a:defRPr/>
            </a:pPr>
            <a:r>
              <a:rPr lang="zh-CN" altLang="en-US" sz="1800" dirty="0">
                <a:solidFill>
                  <a:schemeClr val="tx1">
                    <a:lumMod val="50000"/>
                    <a:lumOff val="50000"/>
                  </a:schemeClr>
                </a:solidFill>
              </a:rPr>
              <a:t>层次模型中的几个术语</a:t>
            </a:r>
          </a:p>
          <a:p>
            <a:pPr marL="450850" lvl="1" indent="-180975" eaLnBrk="1" hangingPunct="1">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根结点，双亲结点，兄弟结点，叶结点</a:t>
            </a:r>
          </a:p>
          <a:p>
            <a:pPr marL="450850" lvl="1" indent="-180975" eaLnBrk="1" hangingPunct="1">
              <a:buSzPct val="100000"/>
              <a:buFont typeface="Arial" panose="020B0604020202020204" pitchFamily="34" charset="0"/>
              <a:buChar char="-"/>
              <a:defRPr/>
            </a:pPr>
            <a:endParaRPr lang="en-US" altLang="zh-CN" sz="1600" dirty="0">
              <a:latin typeface="Arial" pitchFamily="34" charset="0"/>
            </a:endParaRPr>
          </a:p>
        </p:txBody>
      </p:sp>
      <p:grpSp>
        <p:nvGrpSpPr>
          <p:cNvPr id="100356" name="组合 3"/>
          <p:cNvGrpSpPr>
            <a:grpSpLocks/>
          </p:cNvGrpSpPr>
          <p:nvPr/>
        </p:nvGrpSpPr>
        <p:grpSpPr bwMode="auto">
          <a:xfrm>
            <a:off x="3708400" y="1706563"/>
            <a:ext cx="5160963" cy="3311525"/>
            <a:chOff x="1914987" y="1273324"/>
            <a:chExt cx="5160133" cy="3312368"/>
          </a:xfrm>
        </p:grpSpPr>
        <p:sp>
          <p:nvSpPr>
            <p:cNvPr id="5" name="矩形 4"/>
            <p:cNvSpPr/>
            <p:nvPr/>
          </p:nvSpPr>
          <p:spPr>
            <a:xfrm>
              <a:off x="3195894" y="2584933"/>
              <a:ext cx="853938" cy="4303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6" name="矩形 5"/>
            <p:cNvSpPr/>
            <p:nvPr/>
          </p:nvSpPr>
          <p:spPr>
            <a:xfrm>
              <a:off x="6222769" y="2584933"/>
              <a:ext cx="852351" cy="4303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7" name="矩形 6"/>
            <p:cNvSpPr/>
            <p:nvPr/>
          </p:nvSpPr>
          <p:spPr>
            <a:xfrm>
              <a:off x="4762504" y="3786976"/>
              <a:ext cx="852351" cy="430323"/>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8" name="矩形 7"/>
            <p:cNvSpPr/>
            <p:nvPr/>
          </p:nvSpPr>
          <p:spPr>
            <a:xfrm>
              <a:off x="1914987" y="3794916"/>
              <a:ext cx="852351" cy="4303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9" name="矩形 8"/>
            <p:cNvSpPr/>
            <p:nvPr/>
          </p:nvSpPr>
          <p:spPr>
            <a:xfrm>
              <a:off x="4651397" y="1273324"/>
              <a:ext cx="853938" cy="4303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100362" name="Rectangle 9"/>
            <p:cNvSpPr>
              <a:spLocks noChangeArrowheads="1"/>
            </p:cNvSpPr>
            <p:nvPr/>
          </p:nvSpPr>
          <p:spPr bwMode="auto">
            <a:xfrm>
              <a:off x="4911161" y="1350446"/>
              <a:ext cx="373836"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Ｒ</a:t>
              </a:r>
              <a:r>
                <a:rPr kumimoji="1" lang="en-US" altLang="zh-CN" sz="1800" b="1">
                  <a:solidFill>
                    <a:srgbClr val="000000"/>
                  </a:solidFill>
                  <a:latin typeface="微软雅黑" panose="020B0503020204020204" pitchFamily="34" charset="-122"/>
                  <a:ea typeface="微软雅黑" panose="020B0503020204020204" pitchFamily="34" charset="-122"/>
                </a:rPr>
                <a:t>1</a:t>
              </a:r>
              <a:endParaRPr kumimoji="1" lang="zh-CN" altLang="en-US" sz="1800">
                <a:latin typeface="微软雅黑" panose="020B0503020204020204" pitchFamily="34" charset="-122"/>
                <a:ea typeface="微软雅黑" panose="020B0503020204020204" pitchFamily="34" charset="-122"/>
              </a:endParaRPr>
            </a:p>
          </p:txBody>
        </p:sp>
        <p:sp>
          <p:nvSpPr>
            <p:cNvPr id="100363" name="Rectangle 44"/>
            <p:cNvSpPr>
              <a:spLocks noChangeArrowheads="1"/>
            </p:cNvSpPr>
            <p:nvPr/>
          </p:nvSpPr>
          <p:spPr bwMode="auto">
            <a:xfrm>
              <a:off x="5787573" y="1407470"/>
              <a:ext cx="691995"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根结点</a:t>
              </a:r>
              <a:endParaRPr kumimoji="1" lang="zh-CN" altLang="en-US" sz="1800">
                <a:latin typeface="微软雅黑" panose="020B0503020204020204" pitchFamily="34" charset="-122"/>
                <a:ea typeface="微软雅黑" panose="020B0503020204020204" pitchFamily="34" charset="-122"/>
              </a:endParaRPr>
            </a:p>
          </p:txBody>
        </p:sp>
        <p:sp>
          <p:nvSpPr>
            <p:cNvPr id="100364" name="Rectangle 49"/>
            <p:cNvSpPr>
              <a:spLocks noChangeArrowheads="1"/>
            </p:cNvSpPr>
            <p:nvPr/>
          </p:nvSpPr>
          <p:spPr bwMode="auto">
            <a:xfrm>
              <a:off x="3388426" y="2667560"/>
              <a:ext cx="373836"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Ｒ</a:t>
              </a:r>
              <a:r>
                <a:rPr kumimoji="1" lang="en-US" altLang="zh-CN" sz="1800" b="1">
                  <a:solidFill>
                    <a:srgbClr val="000000"/>
                  </a:solidFill>
                  <a:latin typeface="微软雅黑" panose="020B0503020204020204" pitchFamily="34" charset="-122"/>
                  <a:ea typeface="微软雅黑" panose="020B0503020204020204" pitchFamily="34" charset="-122"/>
                </a:rPr>
                <a:t>2</a:t>
              </a:r>
              <a:endParaRPr kumimoji="1" lang="zh-CN" altLang="en-US" sz="1800">
                <a:latin typeface="微软雅黑" panose="020B0503020204020204" pitchFamily="34" charset="-122"/>
                <a:ea typeface="微软雅黑" panose="020B0503020204020204" pitchFamily="34" charset="-122"/>
              </a:endParaRPr>
            </a:p>
          </p:txBody>
        </p:sp>
        <p:sp>
          <p:nvSpPr>
            <p:cNvPr id="100365" name="Rectangle 85"/>
            <p:cNvSpPr>
              <a:spLocks noChangeArrowheads="1"/>
            </p:cNvSpPr>
            <p:nvPr/>
          </p:nvSpPr>
          <p:spPr bwMode="auto">
            <a:xfrm>
              <a:off x="4582547" y="2611678"/>
              <a:ext cx="922660"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兄弟结点</a:t>
              </a:r>
              <a:endParaRPr kumimoji="1" lang="zh-CN" altLang="en-US" sz="1800">
                <a:latin typeface="微软雅黑" panose="020B0503020204020204" pitchFamily="34" charset="-122"/>
                <a:ea typeface="微软雅黑" panose="020B0503020204020204" pitchFamily="34" charset="-122"/>
              </a:endParaRPr>
            </a:p>
          </p:txBody>
        </p:sp>
        <p:sp>
          <p:nvSpPr>
            <p:cNvPr id="100366" name="Rectangle 86"/>
            <p:cNvSpPr>
              <a:spLocks noChangeArrowheads="1"/>
            </p:cNvSpPr>
            <p:nvPr/>
          </p:nvSpPr>
          <p:spPr bwMode="auto">
            <a:xfrm>
              <a:off x="5670252" y="2599954"/>
              <a:ext cx="137206"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800" b="1">
                  <a:solidFill>
                    <a:srgbClr val="000000"/>
                  </a:solidFill>
                  <a:latin typeface="微软雅黑" panose="020B0503020204020204" pitchFamily="34" charset="-122"/>
                  <a:ea typeface="微软雅黑" panose="020B0503020204020204" pitchFamily="34" charset="-122"/>
                </a:rPr>
                <a:t>  </a:t>
              </a:r>
              <a:endParaRPr kumimoji="1" lang="en-US" altLang="zh-CN" sz="1800">
                <a:latin typeface="微软雅黑" panose="020B0503020204020204" pitchFamily="34" charset="-122"/>
                <a:ea typeface="微软雅黑" panose="020B0503020204020204" pitchFamily="34" charset="-122"/>
              </a:endParaRPr>
            </a:p>
          </p:txBody>
        </p:sp>
        <p:sp>
          <p:nvSpPr>
            <p:cNvPr id="100367" name="Rectangle 87"/>
            <p:cNvSpPr>
              <a:spLocks noChangeArrowheads="1"/>
            </p:cNvSpPr>
            <p:nvPr/>
          </p:nvSpPr>
          <p:spPr bwMode="auto">
            <a:xfrm>
              <a:off x="5924779" y="2611678"/>
              <a:ext cx="230665"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　</a:t>
              </a:r>
              <a:endParaRPr kumimoji="1" lang="zh-CN" altLang="en-US" sz="1800">
                <a:latin typeface="微软雅黑" panose="020B0503020204020204" pitchFamily="34" charset="-122"/>
                <a:ea typeface="微软雅黑" panose="020B0503020204020204" pitchFamily="34" charset="-122"/>
              </a:endParaRPr>
            </a:p>
          </p:txBody>
        </p:sp>
        <p:sp>
          <p:nvSpPr>
            <p:cNvPr id="100368" name="Rectangle 90"/>
            <p:cNvSpPr>
              <a:spLocks noChangeArrowheads="1"/>
            </p:cNvSpPr>
            <p:nvPr/>
          </p:nvSpPr>
          <p:spPr bwMode="auto">
            <a:xfrm>
              <a:off x="6455772" y="2670276"/>
              <a:ext cx="373836"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Ｒ</a:t>
              </a:r>
              <a:r>
                <a:rPr kumimoji="1" lang="en-US" altLang="zh-CN" sz="1800" b="1">
                  <a:solidFill>
                    <a:srgbClr val="000000"/>
                  </a:solidFill>
                  <a:latin typeface="微软雅黑" panose="020B0503020204020204" pitchFamily="34" charset="-122"/>
                  <a:ea typeface="微软雅黑" panose="020B0503020204020204" pitchFamily="34" charset="-122"/>
                </a:rPr>
                <a:t>3</a:t>
              </a:r>
              <a:endParaRPr kumimoji="1" lang="zh-CN" altLang="en-US" sz="1800">
                <a:latin typeface="微软雅黑" panose="020B0503020204020204" pitchFamily="34" charset="-122"/>
                <a:ea typeface="微软雅黑" panose="020B0503020204020204" pitchFamily="34" charset="-122"/>
              </a:endParaRPr>
            </a:p>
          </p:txBody>
        </p:sp>
        <p:sp>
          <p:nvSpPr>
            <p:cNvPr id="100369" name="Rectangle 125"/>
            <p:cNvSpPr>
              <a:spLocks noChangeArrowheads="1"/>
            </p:cNvSpPr>
            <p:nvPr/>
          </p:nvSpPr>
          <p:spPr bwMode="auto">
            <a:xfrm>
              <a:off x="1979613" y="3015313"/>
              <a:ext cx="2205236"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800" b="1">
                  <a:solidFill>
                    <a:srgbClr val="000000"/>
                  </a:solidFill>
                  <a:latin typeface="微软雅黑" panose="020B0503020204020204" pitchFamily="34" charset="-122"/>
                  <a:ea typeface="微软雅黑" panose="020B0503020204020204" pitchFamily="34" charset="-122"/>
                </a:rPr>
                <a:t>                                </a:t>
              </a:r>
              <a:endParaRPr kumimoji="1" lang="en-US" altLang="zh-CN" sz="1800">
                <a:latin typeface="微软雅黑" panose="020B0503020204020204" pitchFamily="34" charset="-122"/>
                <a:ea typeface="微软雅黑" panose="020B0503020204020204" pitchFamily="34" charset="-122"/>
              </a:endParaRPr>
            </a:p>
          </p:txBody>
        </p:sp>
        <p:sp>
          <p:nvSpPr>
            <p:cNvPr id="100370" name="Rectangle 126"/>
            <p:cNvSpPr>
              <a:spLocks noChangeArrowheads="1"/>
            </p:cNvSpPr>
            <p:nvPr/>
          </p:nvSpPr>
          <p:spPr bwMode="auto">
            <a:xfrm>
              <a:off x="6266799" y="3085208"/>
              <a:ext cx="691995"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叶结点</a:t>
              </a:r>
              <a:endParaRPr kumimoji="1" lang="zh-CN" altLang="en-US" sz="1800">
                <a:latin typeface="微软雅黑" panose="020B0503020204020204" pitchFamily="34" charset="-122"/>
                <a:ea typeface="微软雅黑" panose="020B0503020204020204" pitchFamily="34" charset="-122"/>
              </a:endParaRPr>
            </a:p>
          </p:txBody>
        </p:sp>
        <p:sp>
          <p:nvSpPr>
            <p:cNvPr id="100371" name="Rectangle 128"/>
            <p:cNvSpPr>
              <a:spLocks noChangeArrowheads="1"/>
            </p:cNvSpPr>
            <p:nvPr/>
          </p:nvSpPr>
          <p:spPr bwMode="auto">
            <a:xfrm>
              <a:off x="2125800" y="3887885"/>
              <a:ext cx="373836"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Ｒ</a:t>
              </a:r>
              <a:r>
                <a:rPr kumimoji="1" lang="en-US" altLang="zh-CN" sz="1800" b="1">
                  <a:solidFill>
                    <a:srgbClr val="000000"/>
                  </a:solidFill>
                  <a:latin typeface="微软雅黑" panose="020B0503020204020204" pitchFamily="34" charset="-122"/>
                  <a:ea typeface="微软雅黑" panose="020B0503020204020204" pitchFamily="34" charset="-122"/>
                </a:rPr>
                <a:t>4</a:t>
              </a:r>
              <a:endParaRPr kumimoji="1" lang="zh-CN" altLang="en-US" sz="1800">
                <a:latin typeface="微软雅黑" panose="020B0503020204020204" pitchFamily="34" charset="-122"/>
                <a:ea typeface="微软雅黑" panose="020B0503020204020204" pitchFamily="34" charset="-122"/>
              </a:endParaRPr>
            </a:p>
          </p:txBody>
        </p:sp>
        <p:sp>
          <p:nvSpPr>
            <p:cNvPr id="100372" name="Rectangle 163"/>
            <p:cNvSpPr>
              <a:spLocks noChangeArrowheads="1"/>
            </p:cNvSpPr>
            <p:nvPr/>
          </p:nvSpPr>
          <p:spPr bwMode="auto">
            <a:xfrm>
              <a:off x="3244293" y="3815885"/>
              <a:ext cx="922660"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兄弟结点</a:t>
              </a:r>
              <a:endParaRPr kumimoji="1" lang="zh-CN" altLang="en-US" sz="1800">
                <a:latin typeface="微软雅黑" panose="020B0503020204020204" pitchFamily="34" charset="-122"/>
                <a:ea typeface="微软雅黑" panose="020B0503020204020204" pitchFamily="34" charset="-122"/>
              </a:endParaRPr>
            </a:p>
          </p:txBody>
        </p:sp>
        <p:sp>
          <p:nvSpPr>
            <p:cNvPr id="100373" name="Rectangle 164"/>
            <p:cNvSpPr>
              <a:spLocks noChangeArrowheads="1"/>
            </p:cNvSpPr>
            <p:nvPr/>
          </p:nvSpPr>
          <p:spPr bwMode="auto">
            <a:xfrm>
              <a:off x="4333986" y="3802486"/>
              <a:ext cx="69597"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800" b="1">
                  <a:solidFill>
                    <a:srgbClr val="000000"/>
                  </a:solidFill>
                  <a:latin typeface="微软雅黑" panose="020B0503020204020204" pitchFamily="34" charset="-122"/>
                  <a:ea typeface="微软雅黑" panose="020B0503020204020204" pitchFamily="34" charset="-122"/>
                </a:rPr>
                <a:t> </a:t>
              </a:r>
              <a:endParaRPr kumimoji="1" lang="en-US" altLang="zh-CN" sz="1800">
                <a:latin typeface="微软雅黑" panose="020B0503020204020204" pitchFamily="34" charset="-122"/>
                <a:ea typeface="微软雅黑" panose="020B0503020204020204" pitchFamily="34" charset="-122"/>
              </a:endParaRPr>
            </a:p>
          </p:txBody>
        </p:sp>
        <p:sp>
          <p:nvSpPr>
            <p:cNvPr id="100374" name="Rectangle 165"/>
            <p:cNvSpPr>
              <a:spLocks noChangeArrowheads="1"/>
            </p:cNvSpPr>
            <p:nvPr/>
          </p:nvSpPr>
          <p:spPr bwMode="auto">
            <a:xfrm>
              <a:off x="4457272" y="3815885"/>
              <a:ext cx="230665"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　</a:t>
              </a:r>
              <a:endParaRPr kumimoji="1" lang="zh-CN" altLang="en-US" sz="1800">
                <a:latin typeface="微软雅黑" panose="020B0503020204020204" pitchFamily="34" charset="-122"/>
                <a:ea typeface="微软雅黑" panose="020B0503020204020204" pitchFamily="34" charset="-122"/>
              </a:endParaRPr>
            </a:p>
          </p:txBody>
        </p:sp>
        <p:sp>
          <p:nvSpPr>
            <p:cNvPr id="100375" name="Rectangle 167"/>
            <p:cNvSpPr>
              <a:spLocks noChangeArrowheads="1"/>
            </p:cNvSpPr>
            <p:nvPr/>
          </p:nvSpPr>
          <p:spPr bwMode="auto">
            <a:xfrm>
              <a:off x="4997460" y="3872812"/>
              <a:ext cx="373836"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Ｒ</a:t>
              </a:r>
              <a:r>
                <a:rPr kumimoji="1" lang="en-US" altLang="zh-CN" sz="1800" b="1">
                  <a:solidFill>
                    <a:srgbClr val="000000"/>
                  </a:solidFill>
                  <a:latin typeface="微软雅黑" panose="020B0503020204020204" pitchFamily="34" charset="-122"/>
                  <a:ea typeface="微软雅黑" panose="020B0503020204020204" pitchFamily="34" charset="-122"/>
                </a:rPr>
                <a:t>5</a:t>
              </a:r>
              <a:endParaRPr kumimoji="1" lang="zh-CN" altLang="en-US" sz="1800">
                <a:latin typeface="微软雅黑" panose="020B0503020204020204" pitchFamily="34" charset="-122"/>
                <a:ea typeface="微软雅黑" panose="020B0503020204020204" pitchFamily="34" charset="-122"/>
              </a:endParaRPr>
            </a:p>
          </p:txBody>
        </p:sp>
        <p:sp>
          <p:nvSpPr>
            <p:cNvPr id="100376" name="Rectangle 201"/>
            <p:cNvSpPr>
              <a:spLocks noChangeArrowheads="1"/>
            </p:cNvSpPr>
            <p:nvPr/>
          </p:nvSpPr>
          <p:spPr bwMode="auto">
            <a:xfrm>
              <a:off x="1979613" y="4217845"/>
              <a:ext cx="69597"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800" b="1">
                  <a:solidFill>
                    <a:srgbClr val="000000"/>
                  </a:solidFill>
                  <a:latin typeface="微软雅黑" panose="020B0503020204020204" pitchFamily="34" charset="-122"/>
                  <a:ea typeface="微软雅黑" panose="020B0503020204020204" pitchFamily="34" charset="-122"/>
                </a:rPr>
                <a:t> </a:t>
              </a:r>
              <a:endParaRPr kumimoji="1" lang="en-US" altLang="zh-CN" sz="1800">
                <a:latin typeface="微软雅黑" panose="020B0503020204020204" pitchFamily="34" charset="-122"/>
                <a:ea typeface="微软雅黑" panose="020B0503020204020204" pitchFamily="34" charset="-122"/>
              </a:endParaRPr>
            </a:p>
          </p:txBody>
        </p:sp>
        <p:sp>
          <p:nvSpPr>
            <p:cNvPr id="100377" name="Rectangle 202"/>
            <p:cNvSpPr>
              <a:spLocks noChangeArrowheads="1"/>
            </p:cNvSpPr>
            <p:nvPr/>
          </p:nvSpPr>
          <p:spPr bwMode="auto">
            <a:xfrm>
              <a:off x="1979712" y="4309344"/>
              <a:ext cx="691995"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叶结点</a:t>
              </a:r>
              <a:endParaRPr kumimoji="1" lang="zh-CN" altLang="en-US" sz="1800">
                <a:latin typeface="微软雅黑" panose="020B0503020204020204" pitchFamily="34" charset="-122"/>
                <a:ea typeface="微软雅黑" panose="020B0503020204020204" pitchFamily="34" charset="-122"/>
              </a:endParaRPr>
            </a:p>
          </p:txBody>
        </p:sp>
        <p:sp>
          <p:nvSpPr>
            <p:cNvPr id="100378" name="Rectangle 203"/>
            <p:cNvSpPr>
              <a:spLocks noChangeArrowheads="1"/>
            </p:cNvSpPr>
            <p:nvPr/>
          </p:nvSpPr>
          <p:spPr bwMode="auto">
            <a:xfrm>
              <a:off x="2932100" y="4217845"/>
              <a:ext cx="896809"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800" b="1">
                  <a:solidFill>
                    <a:srgbClr val="000000"/>
                  </a:solidFill>
                  <a:latin typeface="微软雅黑" panose="020B0503020204020204" pitchFamily="34" charset="-122"/>
                  <a:ea typeface="微软雅黑" panose="020B0503020204020204" pitchFamily="34" charset="-122"/>
                </a:rPr>
                <a:t>             </a:t>
              </a:r>
              <a:endParaRPr kumimoji="1" lang="en-US" altLang="zh-CN" sz="1800">
                <a:latin typeface="微软雅黑" panose="020B0503020204020204" pitchFamily="34" charset="-122"/>
                <a:ea typeface="微软雅黑" panose="020B0503020204020204" pitchFamily="34" charset="-122"/>
              </a:endParaRPr>
            </a:p>
          </p:txBody>
        </p:sp>
        <p:sp>
          <p:nvSpPr>
            <p:cNvPr id="100379" name="Rectangle 204"/>
            <p:cNvSpPr>
              <a:spLocks noChangeArrowheads="1"/>
            </p:cNvSpPr>
            <p:nvPr/>
          </p:nvSpPr>
          <p:spPr bwMode="auto">
            <a:xfrm>
              <a:off x="4852117" y="4309344"/>
              <a:ext cx="691995" cy="27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800" b="1">
                  <a:solidFill>
                    <a:srgbClr val="000000"/>
                  </a:solidFill>
                  <a:latin typeface="微软雅黑" panose="020B0503020204020204" pitchFamily="34" charset="-122"/>
                  <a:ea typeface="微软雅黑" panose="020B0503020204020204" pitchFamily="34" charset="-122"/>
                </a:rPr>
                <a:t>叶结点</a:t>
              </a:r>
              <a:endParaRPr kumimoji="1" lang="zh-CN" altLang="en-US" sz="1800">
                <a:latin typeface="微软雅黑" panose="020B0503020204020204" pitchFamily="34" charset="-122"/>
                <a:ea typeface="微软雅黑" panose="020B0503020204020204" pitchFamily="34" charset="-122"/>
              </a:endParaRPr>
            </a:p>
          </p:txBody>
        </p:sp>
        <p:sp>
          <p:nvSpPr>
            <p:cNvPr id="28" name="Line 207"/>
            <p:cNvSpPr>
              <a:spLocks noChangeShapeType="1"/>
            </p:cNvSpPr>
            <p:nvPr/>
          </p:nvSpPr>
          <p:spPr bwMode="auto">
            <a:xfrm>
              <a:off x="5057731" y="1703646"/>
              <a:ext cx="1588" cy="396976"/>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29" name="Freeform 208"/>
            <p:cNvSpPr>
              <a:spLocks noChangeArrowheads="1"/>
            </p:cNvSpPr>
            <p:nvPr/>
          </p:nvSpPr>
          <p:spPr bwMode="auto">
            <a:xfrm>
              <a:off x="3626037" y="2076803"/>
              <a:ext cx="3050684" cy="9527"/>
            </a:xfrm>
            <a:custGeom>
              <a:avLst/>
              <a:gdLst>
                <a:gd name="T0" fmla="*/ 0 w 1534"/>
                <a:gd name="T1" fmla="*/ 6 h 6"/>
                <a:gd name="T2" fmla="*/ 1534 w 1534"/>
                <a:gd name="T3" fmla="*/ 0 h 6"/>
                <a:gd name="T4" fmla="*/ 0 60000 65536"/>
                <a:gd name="T5" fmla="*/ 0 60000 65536"/>
              </a:gdLst>
              <a:ahLst/>
              <a:cxnLst>
                <a:cxn ang="T4">
                  <a:pos x="T0" y="T1"/>
                </a:cxn>
                <a:cxn ang="T5">
                  <a:pos x="T2" y="T3"/>
                </a:cxn>
              </a:cxnLst>
              <a:rect l="0" t="0" r="r" b="b"/>
              <a:pathLst>
                <a:path w="1534" h="6">
                  <a:moveTo>
                    <a:pt x="0" y="6"/>
                  </a:moveTo>
                  <a:lnTo>
                    <a:pt x="1534" y="0"/>
                  </a:lnTo>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grpSp>
          <p:nvGrpSpPr>
            <p:cNvPr id="100382" name="Group 211"/>
            <p:cNvGrpSpPr>
              <a:grpSpLocks/>
            </p:cNvGrpSpPr>
            <p:nvPr/>
          </p:nvGrpSpPr>
          <p:grpSpPr bwMode="auto">
            <a:xfrm>
              <a:off x="6525303" y="2064852"/>
              <a:ext cx="240607" cy="507475"/>
              <a:chOff x="3866" y="1960"/>
              <a:chExt cx="121" cy="303"/>
            </a:xfrm>
          </p:grpSpPr>
          <p:sp>
            <p:nvSpPr>
              <p:cNvPr id="42" name="Line 209"/>
              <p:cNvSpPr>
                <a:spLocks noChangeShapeType="1"/>
              </p:cNvSpPr>
              <p:nvPr/>
            </p:nvSpPr>
            <p:spPr bwMode="auto">
              <a:xfrm>
                <a:off x="3924" y="1960"/>
                <a:ext cx="4" cy="194"/>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43" name="Freeform 210"/>
              <p:cNvSpPr>
                <a:spLocks/>
              </p:cNvSpPr>
              <p:nvPr/>
            </p:nvSpPr>
            <p:spPr bwMode="auto">
              <a:xfrm>
                <a:off x="3866" y="2143"/>
                <a:ext cx="121" cy="119"/>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grpSp>
        <p:grpSp>
          <p:nvGrpSpPr>
            <p:cNvPr id="100383" name="Group 214"/>
            <p:cNvGrpSpPr>
              <a:grpSpLocks/>
            </p:cNvGrpSpPr>
            <p:nvPr/>
          </p:nvGrpSpPr>
          <p:grpSpPr bwMode="auto">
            <a:xfrm>
              <a:off x="3502797" y="2100855"/>
              <a:ext cx="240607" cy="450531"/>
              <a:chOff x="2346" y="1960"/>
              <a:chExt cx="121" cy="269"/>
            </a:xfrm>
          </p:grpSpPr>
          <p:sp>
            <p:nvSpPr>
              <p:cNvPr id="40" name="Line 212"/>
              <p:cNvSpPr>
                <a:spLocks noChangeShapeType="1"/>
              </p:cNvSpPr>
              <p:nvPr/>
            </p:nvSpPr>
            <p:spPr bwMode="auto">
              <a:xfrm>
                <a:off x="2408" y="1960"/>
                <a:ext cx="1" cy="194"/>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41" name="Freeform 213"/>
              <p:cNvSpPr>
                <a:spLocks/>
              </p:cNvSpPr>
              <p:nvPr/>
            </p:nvSpPr>
            <p:spPr bwMode="auto">
              <a:xfrm>
                <a:off x="2346" y="2110"/>
                <a:ext cx="121" cy="119"/>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grpSp>
        <p:sp>
          <p:nvSpPr>
            <p:cNvPr id="32" name="Line 215"/>
            <p:cNvSpPr>
              <a:spLocks noChangeShapeType="1"/>
            </p:cNvSpPr>
            <p:nvPr/>
          </p:nvSpPr>
          <p:spPr bwMode="auto">
            <a:xfrm>
              <a:off x="3622862" y="3015254"/>
              <a:ext cx="0" cy="293763"/>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33" name="Line 216"/>
            <p:cNvSpPr>
              <a:spLocks noChangeShapeType="1"/>
            </p:cNvSpPr>
            <p:nvPr/>
          </p:nvSpPr>
          <p:spPr bwMode="auto">
            <a:xfrm>
              <a:off x="2289577" y="3285198"/>
              <a:ext cx="2879262" cy="1588"/>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grpSp>
          <p:nvGrpSpPr>
            <p:cNvPr id="100386" name="Group 219"/>
            <p:cNvGrpSpPr>
              <a:grpSpLocks/>
            </p:cNvGrpSpPr>
            <p:nvPr/>
          </p:nvGrpSpPr>
          <p:grpSpPr bwMode="auto">
            <a:xfrm>
              <a:off x="5043877" y="3279778"/>
              <a:ext cx="240607" cy="507475"/>
              <a:chOff x="3146" y="2676"/>
              <a:chExt cx="121" cy="303"/>
            </a:xfrm>
          </p:grpSpPr>
          <p:sp>
            <p:nvSpPr>
              <p:cNvPr id="38" name="Line 217"/>
              <p:cNvSpPr>
                <a:spLocks noChangeShapeType="1"/>
              </p:cNvSpPr>
              <p:nvPr/>
            </p:nvSpPr>
            <p:spPr bwMode="auto">
              <a:xfrm>
                <a:off x="3208" y="2676"/>
                <a:ext cx="1" cy="192"/>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39" name="Freeform 218"/>
              <p:cNvSpPr>
                <a:spLocks/>
              </p:cNvSpPr>
              <p:nvPr/>
            </p:nvSpPr>
            <p:spPr bwMode="auto">
              <a:xfrm>
                <a:off x="3146" y="2862"/>
                <a:ext cx="121" cy="117"/>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grpSp>
        <p:grpSp>
          <p:nvGrpSpPr>
            <p:cNvPr id="100387" name="Group 222"/>
            <p:cNvGrpSpPr>
              <a:grpSpLocks/>
            </p:cNvGrpSpPr>
            <p:nvPr/>
          </p:nvGrpSpPr>
          <p:grpSpPr bwMode="auto">
            <a:xfrm>
              <a:off x="2166531" y="3285135"/>
              <a:ext cx="240607" cy="507475"/>
              <a:chOff x="1626" y="2676"/>
              <a:chExt cx="121" cy="303"/>
            </a:xfrm>
          </p:grpSpPr>
          <p:sp>
            <p:nvSpPr>
              <p:cNvPr id="36" name="Line 220"/>
              <p:cNvSpPr>
                <a:spLocks noChangeShapeType="1"/>
              </p:cNvSpPr>
              <p:nvPr/>
            </p:nvSpPr>
            <p:spPr bwMode="auto">
              <a:xfrm>
                <a:off x="1688" y="2676"/>
                <a:ext cx="1" cy="194"/>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37" name="Freeform 221"/>
              <p:cNvSpPr>
                <a:spLocks/>
              </p:cNvSpPr>
              <p:nvPr/>
            </p:nvSpPr>
            <p:spPr bwMode="auto">
              <a:xfrm>
                <a:off x="1626" y="2862"/>
                <a:ext cx="121" cy="119"/>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grpSp>
      </p:grpSp>
    </p:spTree>
  </p:cSld>
  <p:clrMapOvr>
    <a:masterClrMapping/>
  </p:clrMapOvr>
  <p:transition spd="slow" advTm="30251">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层次模型数据结构</a:t>
            </a:r>
            <a:r>
              <a:rPr smtClean="0"/>
              <a:t>特点</a:t>
            </a:r>
            <a:endParaRPr altLang="zh-CN" smtClean="0"/>
          </a:p>
        </p:txBody>
      </p:sp>
      <p:sp>
        <p:nvSpPr>
          <p:cNvPr id="116739" name="Rectangle 3"/>
          <p:cNvSpPr>
            <a:spLocks noGrp="1" noChangeArrowheads="1"/>
          </p:cNvSpPr>
          <p:nvPr>
            <p:ph sz="quarter" idx="10"/>
          </p:nvPr>
        </p:nvSpPr>
        <p:spPr bwMode="auto">
          <a:xfrm>
            <a:off x="684213" y="769938"/>
            <a:ext cx="8135937" cy="2390775"/>
          </a:xfrm>
          <a:extLst/>
        </p:spPr>
        <p:txBody>
          <a:bodyPr>
            <a:spAutoFit/>
          </a:bodyPr>
          <a:lstStyle/>
          <a:p>
            <a:pPr marL="212725" indent="-342900" eaLnBrk="1" hangingPunct="1">
              <a:lnSpc>
                <a:spcPct val="150000"/>
              </a:lnSpc>
              <a:buSzPct val="100000"/>
              <a:defRPr/>
            </a:pPr>
            <a:r>
              <a:rPr lang="zh-CN" altLang="en-US" sz="1800" smtClean="0"/>
              <a:t>结点</a:t>
            </a:r>
            <a:r>
              <a:rPr lang="zh-CN" altLang="en-US" sz="1800" dirty="0"/>
              <a:t>的双亲是唯一的</a:t>
            </a:r>
          </a:p>
          <a:p>
            <a:pPr marL="212725" indent="-342900" eaLnBrk="1" hangingPunct="1">
              <a:lnSpc>
                <a:spcPct val="150000"/>
              </a:lnSpc>
              <a:buSzPct val="100000"/>
              <a:defRPr/>
            </a:pPr>
            <a:r>
              <a:rPr lang="zh-CN" altLang="en-US" sz="1800" dirty="0"/>
              <a:t>只能直接处理一对多的实体联系</a:t>
            </a:r>
          </a:p>
          <a:p>
            <a:pPr marL="212725" indent="-342900" eaLnBrk="1" hangingPunct="1">
              <a:lnSpc>
                <a:spcPct val="150000"/>
              </a:lnSpc>
              <a:buSzPct val="100000"/>
              <a:defRPr/>
            </a:pPr>
            <a:r>
              <a:rPr lang="zh-CN" altLang="en-US" sz="1800" dirty="0"/>
              <a:t>每个记录类型定义一个排序字段，也称为码字段</a:t>
            </a:r>
          </a:p>
          <a:p>
            <a:pPr marL="212725" indent="-342900" eaLnBrk="1" hangingPunct="1">
              <a:lnSpc>
                <a:spcPct val="150000"/>
              </a:lnSpc>
              <a:buSzPct val="100000"/>
              <a:defRPr/>
            </a:pPr>
            <a:r>
              <a:rPr lang="zh-CN" altLang="en-US" sz="1800" dirty="0"/>
              <a:t>任何记录值只有按其路径查看时，才能显出它的全部意义</a:t>
            </a:r>
          </a:p>
          <a:p>
            <a:pPr marL="212725" indent="-342900" eaLnBrk="1" hangingPunct="1">
              <a:lnSpc>
                <a:spcPct val="150000"/>
              </a:lnSpc>
              <a:buSzPct val="100000"/>
              <a:defRPr/>
            </a:pPr>
            <a:r>
              <a:rPr lang="zh-CN" altLang="en-US" sz="1800" dirty="0"/>
              <a:t>没有一个子女记录值能够脱离双亲记录值而独立存在</a:t>
            </a:r>
          </a:p>
        </p:txBody>
      </p:sp>
      <p:grpSp>
        <p:nvGrpSpPr>
          <p:cNvPr id="101380" name="组合 62"/>
          <p:cNvGrpSpPr>
            <a:grpSpLocks/>
          </p:cNvGrpSpPr>
          <p:nvPr/>
        </p:nvGrpSpPr>
        <p:grpSpPr bwMode="auto">
          <a:xfrm>
            <a:off x="4400550" y="1909763"/>
            <a:ext cx="4564063" cy="3251200"/>
            <a:chOff x="4283968" y="1956656"/>
            <a:chExt cx="4562677" cy="3250490"/>
          </a:xfrm>
        </p:grpSpPr>
        <p:grpSp>
          <p:nvGrpSpPr>
            <p:cNvPr id="101381" name="组合 2"/>
            <p:cNvGrpSpPr>
              <a:grpSpLocks/>
            </p:cNvGrpSpPr>
            <p:nvPr/>
          </p:nvGrpSpPr>
          <p:grpSpPr bwMode="auto">
            <a:xfrm>
              <a:off x="5693217" y="1956656"/>
              <a:ext cx="3153428" cy="1920733"/>
              <a:chOff x="3803525" y="1956656"/>
              <a:chExt cx="3153428" cy="1920733"/>
            </a:xfrm>
          </p:grpSpPr>
          <p:sp>
            <p:nvSpPr>
              <p:cNvPr id="7" name="矩形 6"/>
              <p:cNvSpPr/>
              <p:nvPr/>
            </p:nvSpPr>
            <p:spPr bwMode="auto">
              <a:xfrm>
                <a:off x="4582774" y="2751819"/>
                <a:ext cx="853816" cy="2444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100" b="1">
                    <a:latin typeface="微软雅黑" panose="020B0503020204020204" pitchFamily="34" charset="-122"/>
                    <a:ea typeface="微软雅黑" panose="020B0503020204020204" pitchFamily="34" charset="-122"/>
                  </a:rPr>
                  <a:t>学院</a:t>
                </a:r>
              </a:p>
            </p:txBody>
          </p:sp>
          <p:sp>
            <p:nvSpPr>
              <p:cNvPr id="8" name="矩形 7"/>
              <p:cNvSpPr/>
              <p:nvPr/>
            </p:nvSpPr>
            <p:spPr bwMode="auto">
              <a:xfrm>
                <a:off x="6104724" y="2728012"/>
                <a:ext cx="852229" cy="2444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100" b="1">
                    <a:latin typeface="微软雅黑" panose="020B0503020204020204" pitchFamily="34" charset="-122"/>
                    <a:ea typeface="微软雅黑" panose="020B0503020204020204" pitchFamily="34" charset="-122"/>
                  </a:rPr>
                  <a:t>学院</a:t>
                </a:r>
              </a:p>
            </p:txBody>
          </p:sp>
          <p:sp>
            <p:nvSpPr>
              <p:cNvPr id="9" name="矩形 8"/>
              <p:cNvSpPr/>
              <p:nvPr/>
            </p:nvSpPr>
            <p:spPr bwMode="auto">
              <a:xfrm>
                <a:off x="5369935" y="3416837"/>
                <a:ext cx="852228" cy="2444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100" b="1">
                    <a:latin typeface="微软雅黑" panose="020B0503020204020204" pitchFamily="34" charset="-122"/>
                    <a:ea typeface="微软雅黑" panose="020B0503020204020204" pitchFamily="34" charset="-122"/>
                  </a:rPr>
                  <a:t>系</a:t>
                </a:r>
              </a:p>
            </p:txBody>
          </p:sp>
          <p:sp>
            <p:nvSpPr>
              <p:cNvPr id="10" name="矩形 9"/>
              <p:cNvSpPr/>
              <p:nvPr/>
            </p:nvSpPr>
            <p:spPr bwMode="auto">
              <a:xfrm>
                <a:off x="3803548" y="3421598"/>
                <a:ext cx="852229" cy="2444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100" b="1">
                    <a:latin typeface="微软雅黑" panose="020B0503020204020204" pitchFamily="34" charset="-122"/>
                    <a:ea typeface="微软雅黑" panose="020B0503020204020204" pitchFamily="34" charset="-122"/>
                  </a:rPr>
                  <a:t>系</a:t>
                </a:r>
              </a:p>
            </p:txBody>
          </p:sp>
          <p:sp>
            <p:nvSpPr>
              <p:cNvPr id="11" name="矩形 10"/>
              <p:cNvSpPr/>
              <p:nvPr/>
            </p:nvSpPr>
            <p:spPr bwMode="auto">
              <a:xfrm>
                <a:off x="5412784" y="1956656"/>
                <a:ext cx="853816" cy="2444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100" b="1">
                    <a:latin typeface="微软雅黑" panose="020B0503020204020204" pitchFamily="34" charset="-122"/>
                    <a:ea typeface="微软雅黑" panose="020B0503020204020204" pitchFamily="34" charset="-122"/>
                  </a:rPr>
                  <a:t>学校</a:t>
                </a:r>
              </a:p>
            </p:txBody>
          </p:sp>
          <p:sp>
            <p:nvSpPr>
              <p:cNvPr id="101405" name="Rectangle 125"/>
              <p:cNvSpPr>
                <a:spLocks noChangeArrowheads="1"/>
              </p:cNvSpPr>
              <p:nvPr/>
            </p:nvSpPr>
            <p:spPr bwMode="auto">
              <a:xfrm>
                <a:off x="3868161" y="2980519"/>
                <a:ext cx="16927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b="1">
                    <a:solidFill>
                      <a:srgbClr val="000000"/>
                    </a:solidFill>
                    <a:latin typeface="微软雅黑" panose="020B0503020204020204" pitchFamily="34" charset="-122"/>
                    <a:ea typeface="微软雅黑" panose="020B0503020204020204" pitchFamily="34" charset="-122"/>
                  </a:rPr>
                  <a:t>                                </a:t>
                </a:r>
                <a:endParaRPr kumimoji="1" lang="en-US" altLang="zh-CN" sz="1400">
                  <a:latin typeface="微软雅黑" panose="020B0503020204020204" pitchFamily="34" charset="-122"/>
                  <a:ea typeface="微软雅黑" panose="020B0503020204020204" pitchFamily="34" charset="-122"/>
                </a:endParaRPr>
              </a:p>
            </p:txBody>
          </p:sp>
          <p:sp>
            <p:nvSpPr>
              <p:cNvPr id="101406" name="Rectangle 164"/>
              <p:cNvSpPr>
                <a:spLocks noChangeArrowheads="1"/>
              </p:cNvSpPr>
              <p:nvPr/>
            </p:nvSpPr>
            <p:spPr bwMode="auto">
              <a:xfrm>
                <a:off x="6222913" y="3426578"/>
                <a:ext cx="529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b="1">
                    <a:solidFill>
                      <a:srgbClr val="000000"/>
                    </a:solidFill>
                    <a:latin typeface="微软雅黑" panose="020B0503020204020204" pitchFamily="34" charset="-122"/>
                    <a:ea typeface="微软雅黑" panose="020B0503020204020204" pitchFamily="34" charset="-122"/>
                  </a:rPr>
                  <a:t> </a:t>
                </a:r>
                <a:endParaRPr kumimoji="1" lang="en-US" altLang="zh-CN" sz="1400">
                  <a:latin typeface="微软雅黑" panose="020B0503020204020204" pitchFamily="34" charset="-122"/>
                  <a:ea typeface="微软雅黑" panose="020B0503020204020204" pitchFamily="34" charset="-122"/>
                </a:endParaRPr>
              </a:p>
            </p:txBody>
          </p:sp>
          <p:sp>
            <p:nvSpPr>
              <p:cNvPr id="101407" name="Rectangle 165"/>
              <p:cNvSpPr>
                <a:spLocks noChangeArrowheads="1"/>
              </p:cNvSpPr>
              <p:nvPr/>
            </p:nvSpPr>
            <p:spPr bwMode="auto">
              <a:xfrm>
                <a:off x="6346219" y="3434170"/>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b="1">
                    <a:solidFill>
                      <a:srgbClr val="000000"/>
                    </a:solidFill>
                    <a:latin typeface="微软雅黑" panose="020B0503020204020204" pitchFamily="34" charset="-122"/>
                    <a:ea typeface="微软雅黑" panose="020B0503020204020204" pitchFamily="34" charset="-122"/>
                  </a:rPr>
                  <a:t>　</a:t>
                </a:r>
                <a:endParaRPr kumimoji="1" lang="zh-CN" altLang="en-US" sz="1400">
                  <a:latin typeface="微软雅黑" panose="020B0503020204020204" pitchFamily="34" charset="-122"/>
                  <a:ea typeface="微软雅黑" panose="020B0503020204020204" pitchFamily="34" charset="-122"/>
                </a:endParaRPr>
              </a:p>
            </p:txBody>
          </p:sp>
          <p:sp>
            <p:nvSpPr>
              <p:cNvPr id="101408" name="Rectangle 201"/>
              <p:cNvSpPr>
                <a:spLocks noChangeArrowheads="1"/>
              </p:cNvSpPr>
              <p:nvPr/>
            </p:nvSpPr>
            <p:spPr bwMode="auto">
              <a:xfrm>
                <a:off x="3868161" y="3661945"/>
                <a:ext cx="529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b="1">
                    <a:solidFill>
                      <a:srgbClr val="000000"/>
                    </a:solidFill>
                    <a:latin typeface="微软雅黑" panose="020B0503020204020204" pitchFamily="34" charset="-122"/>
                    <a:ea typeface="微软雅黑" panose="020B0503020204020204" pitchFamily="34" charset="-122"/>
                  </a:rPr>
                  <a:t> </a:t>
                </a:r>
                <a:endParaRPr kumimoji="1" lang="en-US" altLang="zh-CN" sz="1400">
                  <a:latin typeface="微软雅黑" panose="020B0503020204020204" pitchFamily="34" charset="-122"/>
                  <a:ea typeface="微软雅黑" panose="020B0503020204020204" pitchFamily="34" charset="-122"/>
                </a:endParaRPr>
              </a:p>
            </p:txBody>
          </p:sp>
          <p:sp>
            <p:nvSpPr>
              <p:cNvPr id="101409" name="Rectangle 203"/>
              <p:cNvSpPr>
                <a:spLocks noChangeArrowheads="1"/>
              </p:cNvSpPr>
              <p:nvPr/>
            </p:nvSpPr>
            <p:spPr bwMode="auto">
              <a:xfrm>
                <a:off x="4820802" y="3661944"/>
                <a:ext cx="6876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b="1">
                    <a:solidFill>
                      <a:srgbClr val="000000"/>
                    </a:solidFill>
                    <a:latin typeface="微软雅黑" panose="020B0503020204020204" pitchFamily="34" charset="-122"/>
                    <a:ea typeface="微软雅黑" panose="020B0503020204020204" pitchFamily="34" charset="-122"/>
                  </a:rPr>
                  <a:t>             </a:t>
                </a:r>
                <a:endParaRPr kumimoji="1" lang="en-US" altLang="zh-CN" sz="1400">
                  <a:latin typeface="微软雅黑" panose="020B0503020204020204" pitchFamily="34" charset="-122"/>
                  <a:ea typeface="微软雅黑" panose="020B0503020204020204" pitchFamily="34" charset="-122"/>
                </a:endParaRPr>
              </a:p>
            </p:txBody>
          </p:sp>
          <p:sp>
            <p:nvSpPr>
              <p:cNvPr id="30" name="Line 207"/>
              <p:cNvSpPr>
                <a:spLocks noChangeShapeType="1"/>
              </p:cNvSpPr>
              <p:nvPr/>
            </p:nvSpPr>
            <p:spPr bwMode="auto">
              <a:xfrm>
                <a:off x="5765102" y="2201078"/>
                <a:ext cx="1588" cy="223788"/>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grpSp>
            <p:nvGrpSpPr>
              <p:cNvPr id="101411" name="Group 211"/>
              <p:cNvGrpSpPr>
                <a:grpSpLocks/>
              </p:cNvGrpSpPr>
              <p:nvPr/>
            </p:nvGrpSpPr>
            <p:grpSpPr bwMode="auto">
              <a:xfrm>
                <a:off x="6443426" y="2425919"/>
                <a:ext cx="240646" cy="287565"/>
                <a:chOff x="3866" y="1960"/>
                <a:chExt cx="121" cy="303"/>
              </a:xfrm>
            </p:grpSpPr>
            <p:sp>
              <p:nvSpPr>
                <p:cNvPr id="44" name="Line 209"/>
                <p:cNvSpPr>
                  <a:spLocks noChangeShapeType="1"/>
                </p:cNvSpPr>
                <p:nvPr/>
              </p:nvSpPr>
              <p:spPr bwMode="auto">
                <a:xfrm>
                  <a:off x="3924" y="1962"/>
                  <a:ext cx="4" cy="192"/>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45" name="Freeform 210"/>
                <p:cNvSpPr>
                  <a:spLocks/>
                </p:cNvSpPr>
                <p:nvPr/>
              </p:nvSpPr>
              <p:spPr bwMode="auto">
                <a:xfrm>
                  <a:off x="3866" y="2143"/>
                  <a:ext cx="121" cy="119"/>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grpSp>
          <p:grpSp>
            <p:nvGrpSpPr>
              <p:cNvPr id="101412" name="Group 214"/>
              <p:cNvGrpSpPr>
                <a:grpSpLocks/>
              </p:cNvGrpSpPr>
              <p:nvPr/>
            </p:nvGrpSpPr>
            <p:grpSpPr bwMode="auto">
              <a:xfrm>
                <a:off x="4884444" y="2451889"/>
                <a:ext cx="240646" cy="284718"/>
                <a:chOff x="2091" y="1949"/>
                <a:chExt cx="121" cy="300"/>
              </a:xfrm>
            </p:grpSpPr>
            <p:sp>
              <p:nvSpPr>
                <p:cNvPr id="42" name="Line 212"/>
                <p:cNvSpPr>
                  <a:spLocks noChangeShapeType="1"/>
                </p:cNvSpPr>
                <p:nvPr/>
              </p:nvSpPr>
              <p:spPr bwMode="auto">
                <a:xfrm>
                  <a:off x="2153" y="1949"/>
                  <a:ext cx="1" cy="194"/>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43" name="Freeform 213"/>
                <p:cNvSpPr>
                  <a:spLocks/>
                </p:cNvSpPr>
                <p:nvPr/>
              </p:nvSpPr>
              <p:spPr bwMode="auto">
                <a:xfrm>
                  <a:off x="2091" y="2130"/>
                  <a:ext cx="121" cy="119"/>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grpSp>
          <p:sp>
            <p:nvSpPr>
              <p:cNvPr id="34" name="Line 215"/>
              <p:cNvSpPr>
                <a:spLocks noChangeShapeType="1"/>
              </p:cNvSpPr>
              <p:nvPr/>
            </p:nvSpPr>
            <p:spPr bwMode="auto">
              <a:xfrm>
                <a:off x="5027139" y="2980369"/>
                <a:ext cx="0" cy="166652"/>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35" name="Line 216"/>
              <p:cNvSpPr>
                <a:spLocks noChangeShapeType="1"/>
              </p:cNvSpPr>
              <p:nvPr/>
            </p:nvSpPr>
            <p:spPr bwMode="auto">
              <a:xfrm>
                <a:off x="4178084" y="3132736"/>
                <a:ext cx="1623520" cy="1588"/>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grpSp>
            <p:nvGrpSpPr>
              <p:cNvPr id="101415" name="Group 219"/>
              <p:cNvGrpSpPr>
                <a:grpSpLocks/>
              </p:cNvGrpSpPr>
              <p:nvPr/>
            </p:nvGrpSpPr>
            <p:grpSpPr bwMode="auto">
              <a:xfrm>
                <a:off x="5683947" y="3124686"/>
                <a:ext cx="240646" cy="293260"/>
                <a:chOff x="2518" y="2670"/>
                <a:chExt cx="121" cy="309"/>
              </a:xfrm>
            </p:grpSpPr>
            <p:sp>
              <p:nvSpPr>
                <p:cNvPr id="40" name="Line 217"/>
                <p:cNvSpPr>
                  <a:spLocks noChangeShapeType="1"/>
                </p:cNvSpPr>
                <p:nvPr/>
              </p:nvSpPr>
              <p:spPr bwMode="auto">
                <a:xfrm>
                  <a:off x="2577" y="2670"/>
                  <a:ext cx="1" cy="192"/>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41" name="Freeform 218"/>
                <p:cNvSpPr>
                  <a:spLocks/>
                </p:cNvSpPr>
                <p:nvPr/>
              </p:nvSpPr>
              <p:spPr bwMode="auto">
                <a:xfrm>
                  <a:off x="2518" y="2862"/>
                  <a:ext cx="121" cy="117"/>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grpSp>
          <p:grpSp>
            <p:nvGrpSpPr>
              <p:cNvPr id="101416" name="Group 222"/>
              <p:cNvGrpSpPr>
                <a:grpSpLocks/>
              </p:cNvGrpSpPr>
              <p:nvPr/>
            </p:nvGrpSpPr>
            <p:grpSpPr bwMode="auto">
              <a:xfrm>
                <a:off x="4055109" y="3133416"/>
                <a:ext cx="240646" cy="287565"/>
                <a:chOff x="1626" y="2676"/>
                <a:chExt cx="121" cy="303"/>
              </a:xfrm>
            </p:grpSpPr>
            <p:sp>
              <p:nvSpPr>
                <p:cNvPr id="38" name="Line 220"/>
                <p:cNvSpPr>
                  <a:spLocks noChangeShapeType="1"/>
                </p:cNvSpPr>
                <p:nvPr/>
              </p:nvSpPr>
              <p:spPr bwMode="auto">
                <a:xfrm>
                  <a:off x="1688" y="2674"/>
                  <a:ext cx="2" cy="194"/>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39" name="Freeform 221"/>
                <p:cNvSpPr>
                  <a:spLocks/>
                </p:cNvSpPr>
                <p:nvPr/>
              </p:nvSpPr>
              <p:spPr bwMode="auto">
                <a:xfrm>
                  <a:off x="1626" y="2861"/>
                  <a:ext cx="120" cy="119"/>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grpSp>
        </p:grpSp>
        <p:grpSp>
          <p:nvGrpSpPr>
            <p:cNvPr id="101382" name="组合 4"/>
            <p:cNvGrpSpPr>
              <a:grpSpLocks/>
            </p:cNvGrpSpPr>
            <p:nvPr/>
          </p:nvGrpSpPr>
          <p:grpSpPr bwMode="auto">
            <a:xfrm>
              <a:off x="4283968" y="3666020"/>
              <a:ext cx="3037552" cy="1541126"/>
              <a:chOff x="2394276" y="3666020"/>
              <a:chExt cx="3037552" cy="1541126"/>
            </a:xfrm>
          </p:grpSpPr>
          <p:sp>
            <p:nvSpPr>
              <p:cNvPr id="46" name="矩形 45"/>
              <p:cNvSpPr/>
              <p:nvPr/>
            </p:nvSpPr>
            <p:spPr bwMode="auto">
              <a:xfrm>
                <a:off x="3130652" y="4172322"/>
                <a:ext cx="853816" cy="2444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100" b="1">
                    <a:latin typeface="微软雅黑" panose="020B0503020204020204" pitchFamily="34" charset="-122"/>
                    <a:ea typeface="微软雅黑" panose="020B0503020204020204" pitchFamily="34" charset="-122"/>
                  </a:rPr>
                  <a:t>教研室</a:t>
                </a:r>
              </a:p>
            </p:txBody>
          </p:sp>
          <p:sp>
            <p:nvSpPr>
              <p:cNvPr id="47" name="矩形 46"/>
              <p:cNvSpPr/>
              <p:nvPr/>
            </p:nvSpPr>
            <p:spPr bwMode="auto">
              <a:xfrm>
                <a:off x="2394276" y="4962724"/>
                <a:ext cx="852229" cy="2444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100" b="1">
                    <a:latin typeface="微软雅黑" panose="020B0503020204020204" pitchFamily="34" charset="-122"/>
                    <a:ea typeface="微软雅黑" panose="020B0503020204020204" pitchFamily="34" charset="-122"/>
                  </a:rPr>
                  <a:t>教员</a:t>
                </a:r>
              </a:p>
            </p:txBody>
          </p:sp>
          <p:sp>
            <p:nvSpPr>
              <p:cNvPr id="48" name="矩形 47"/>
              <p:cNvSpPr/>
              <p:nvPr/>
            </p:nvSpPr>
            <p:spPr bwMode="auto">
              <a:xfrm>
                <a:off x="4579600" y="4172322"/>
                <a:ext cx="852228" cy="2444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100" b="1">
                    <a:latin typeface="微软雅黑" panose="020B0503020204020204" pitchFamily="34" charset="-122"/>
                    <a:ea typeface="微软雅黑" panose="020B0503020204020204" pitchFamily="34" charset="-122"/>
                  </a:rPr>
                  <a:t>教研室</a:t>
                </a:r>
              </a:p>
            </p:txBody>
          </p:sp>
          <p:sp>
            <p:nvSpPr>
              <p:cNvPr id="50" name="矩形 49"/>
              <p:cNvSpPr/>
              <p:nvPr/>
            </p:nvSpPr>
            <p:spPr bwMode="auto">
              <a:xfrm>
                <a:off x="3870203" y="4948440"/>
                <a:ext cx="852229" cy="244422"/>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eaLnBrk="1" hangingPunct="1">
                  <a:spcBef>
                    <a:spcPct val="20000"/>
                  </a:spcBef>
                  <a:defRPr/>
                </a:pPr>
                <a:r>
                  <a:rPr lang="zh-CN" altLang="en-US" sz="1100" b="1">
                    <a:latin typeface="微软雅黑" panose="020B0503020204020204" pitchFamily="34" charset="-122"/>
                    <a:ea typeface="微软雅黑" panose="020B0503020204020204" pitchFamily="34" charset="-122"/>
                  </a:rPr>
                  <a:t>教员</a:t>
                </a:r>
              </a:p>
            </p:txBody>
          </p:sp>
          <p:sp>
            <p:nvSpPr>
              <p:cNvPr id="51" name="Freeform 221"/>
              <p:cNvSpPr>
                <a:spLocks/>
              </p:cNvSpPr>
              <p:nvPr/>
            </p:nvSpPr>
            <p:spPr bwMode="auto">
              <a:xfrm>
                <a:off x="3425838" y="4059634"/>
                <a:ext cx="241227" cy="112688"/>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52" name="Freeform 221"/>
              <p:cNvSpPr>
                <a:spLocks/>
              </p:cNvSpPr>
              <p:nvPr/>
            </p:nvSpPr>
            <p:spPr bwMode="auto">
              <a:xfrm>
                <a:off x="4952549" y="4059634"/>
                <a:ext cx="241227" cy="112688"/>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53" name="Line 216"/>
              <p:cNvSpPr>
                <a:spLocks noChangeShapeType="1"/>
              </p:cNvSpPr>
              <p:nvPr/>
            </p:nvSpPr>
            <p:spPr bwMode="auto">
              <a:xfrm flipV="1">
                <a:off x="3578191" y="3869176"/>
                <a:ext cx="1493384" cy="0"/>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54" name="Line 215"/>
              <p:cNvSpPr>
                <a:spLocks noChangeShapeType="1"/>
              </p:cNvSpPr>
              <p:nvPr/>
            </p:nvSpPr>
            <p:spPr bwMode="auto">
              <a:xfrm>
                <a:off x="4230456" y="3666020"/>
                <a:ext cx="0" cy="166652"/>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55" name="Line 215"/>
              <p:cNvSpPr>
                <a:spLocks noChangeShapeType="1"/>
              </p:cNvSpPr>
              <p:nvPr/>
            </p:nvSpPr>
            <p:spPr bwMode="auto">
              <a:xfrm>
                <a:off x="3578191" y="3875524"/>
                <a:ext cx="0" cy="166652"/>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56" name="Line 215"/>
              <p:cNvSpPr>
                <a:spLocks noChangeShapeType="1"/>
              </p:cNvSpPr>
              <p:nvPr/>
            </p:nvSpPr>
            <p:spPr bwMode="auto">
              <a:xfrm>
                <a:off x="5082684" y="3869176"/>
                <a:ext cx="0" cy="166652"/>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57" name="Freeform 221"/>
              <p:cNvSpPr>
                <a:spLocks/>
              </p:cNvSpPr>
              <p:nvPr/>
            </p:nvSpPr>
            <p:spPr bwMode="auto">
              <a:xfrm>
                <a:off x="2700571" y="4818293"/>
                <a:ext cx="239639" cy="112688"/>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58" name="Freeform 221"/>
              <p:cNvSpPr>
                <a:spLocks/>
              </p:cNvSpPr>
              <p:nvPr/>
            </p:nvSpPr>
            <p:spPr bwMode="auto">
              <a:xfrm>
                <a:off x="4227282" y="4818293"/>
                <a:ext cx="239639" cy="112688"/>
              </a:xfrm>
              <a:custGeom>
                <a:avLst/>
                <a:gdLst>
                  <a:gd name="T0" fmla="*/ 0 w 121"/>
                  <a:gd name="T1" fmla="*/ 0 h 117"/>
                  <a:gd name="T2" fmla="*/ 62 w 121"/>
                  <a:gd name="T3" fmla="*/ 117 h 117"/>
                  <a:gd name="T4" fmla="*/ 121 w 121"/>
                  <a:gd name="T5" fmla="*/ 0 h 117"/>
                  <a:gd name="T6" fmla="*/ 0 w 121"/>
                  <a:gd name="T7" fmla="*/ 0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117">
                    <a:moveTo>
                      <a:pt x="0" y="0"/>
                    </a:moveTo>
                    <a:lnTo>
                      <a:pt x="62" y="117"/>
                    </a:lnTo>
                    <a:lnTo>
                      <a:pt x="121" y="0"/>
                    </a:lnTo>
                    <a:lnTo>
                      <a:pt x="0" y="0"/>
                    </a:lnTo>
                    <a:close/>
                  </a:path>
                </a:pathLst>
              </a:cu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59" name="Line 216"/>
              <p:cNvSpPr>
                <a:spLocks noChangeShapeType="1"/>
              </p:cNvSpPr>
              <p:nvPr/>
            </p:nvSpPr>
            <p:spPr bwMode="auto">
              <a:xfrm flipV="1">
                <a:off x="2852925" y="4627835"/>
                <a:ext cx="1493383" cy="0"/>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60" name="Line 215"/>
              <p:cNvSpPr>
                <a:spLocks noChangeShapeType="1"/>
              </p:cNvSpPr>
              <p:nvPr/>
            </p:nvSpPr>
            <p:spPr bwMode="auto">
              <a:xfrm>
                <a:off x="3503602" y="4426267"/>
                <a:ext cx="0" cy="166651"/>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61" name="Line 215"/>
              <p:cNvSpPr>
                <a:spLocks noChangeShapeType="1"/>
              </p:cNvSpPr>
              <p:nvPr/>
            </p:nvSpPr>
            <p:spPr bwMode="auto">
              <a:xfrm>
                <a:off x="2852925" y="4635771"/>
                <a:ext cx="0" cy="165064"/>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sp>
            <p:nvSpPr>
              <p:cNvPr id="62" name="Line 215"/>
              <p:cNvSpPr>
                <a:spLocks noChangeShapeType="1"/>
              </p:cNvSpPr>
              <p:nvPr/>
            </p:nvSpPr>
            <p:spPr bwMode="auto">
              <a:xfrm>
                <a:off x="4355830" y="4627835"/>
                <a:ext cx="0" cy="166652"/>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grpSp>
        <p:sp>
          <p:nvSpPr>
            <p:cNvPr id="64" name="Line 216"/>
            <p:cNvSpPr>
              <a:spLocks noChangeShapeType="1"/>
            </p:cNvSpPr>
            <p:nvPr/>
          </p:nvSpPr>
          <p:spPr bwMode="auto">
            <a:xfrm>
              <a:off x="6912070" y="2451848"/>
              <a:ext cx="1547343" cy="1587"/>
            </a:xfrm>
            <a:prstGeom prst="line">
              <a:avLst/>
            </a:prstGeom>
            <a:solidFill>
              <a:srgbClr val="FF8C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100" b="1">
                <a:latin typeface="微软雅黑" panose="020B0503020204020204" pitchFamily="34" charset="-122"/>
                <a:ea typeface="微软雅黑" panose="020B0503020204020204" pitchFamily="34" charset="-122"/>
              </a:endParaRPr>
            </a:p>
          </p:txBody>
        </p:sp>
      </p:grpSp>
    </p:spTree>
  </p:cSld>
  <p:clrMapOvr>
    <a:masterClrMapping/>
  </p:clrMapOvr>
  <p:transition spd="slow" advTm="4640">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zh-CN" altLang="en-US" smtClean="0"/>
              <a:t>层次模型的数据结构</a:t>
            </a:r>
          </a:p>
        </p:txBody>
      </p:sp>
      <p:sp>
        <p:nvSpPr>
          <p:cNvPr id="106499" name="Rectangle 3"/>
          <p:cNvSpPr>
            <a:spLocks noGrp="1" noChangeArrowheads="1"/>
          </p:cNvSpPr>
          <p:nvPr>
            <p:ph type="body" idx="4294967295"/>
          </p:nvPr>
        </p:nvSpPr>
        <p:spPr>
          <a:xfrm>
            <a:off x="755576" y="913284"/>
            <a:ext cx="6180137" cy="4379912"/>
          </a:xfrm>
        </p:spPr>
        <p:txBody>
          <a:bodyPr/>
          <a:lstStyle/>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多对多联系在层次模型中的表示</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用层次模型间接表示多对多联系</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方法：将多对多联系分解成一对多联系</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分解方法</a:t>
            </a:r>
          </a:p>
          <a:p>
            <a:pPr lvl="2">
              <a:lnSpc>
                <a:spcPct val="150000"/>
              </a:lnSpc>
            </a:pPr>
            <a:r>
              <a:rPr lang="zh-CN" altLang="en-US" sz="1600" dirty="0"/>
              <a:t>冗余结点法</a:t>
            </a:r>
          </a:p>
          <a:p>
            <a:pPr lvl="2">
              <a:lnSpc>
                <a:spcPct val="150000"/>
              </a:lnSpc>
            </a:pPr>
            <a:r>
              <a:rPr lang="zh-CN" altLang="en-US" sz="1600" dirty="0"/>
              <a:t>虚拟结点法</a:t>
            </a:r>
          </a:p>
        </p:txBody>
      </p:sp>
    </p:spTree>
    <p:extLst>
      <p:ext uri="{BB962C8B-B14F-4D97-AF65-F5344CB8AC3E}">
        <p14:creationId xmlns:p14="http://schemas.microsoft.com/office/powerpoint/2010/main" val="897680338"/>
      </p:ext>
    </p:extLst>
  </p:cSld>
  <p:clrMapOvr>
    <a:masterClrMapping/>
  </p:clrMapOvr>
  <p:transition spd="slow" advTm="9587">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en-US" altLang="zh-CN" smtClean="0"/>
              <a:t>2. </a:t>
            </a:r>
            <a:r>
              <a:rPr lang="zh-CN" altLang="en-US" smtClean="0"/>
              <a:t>层次模型的数据操作</a:t>
            </a:r>
          </a:p>
        </p:txBody>
      </p:sp>
      <p:sp>
        <p:nvSpPr>
          <p:cNvPr id="2" name="内容占位符 1"/>
          <p:cNvSpPr>
            <a:spLocks noGrp="1"/>
          </p:cNvSpPr>
          <p:nvPr>
            <p:ph sz="quarter" idx="10"/>
          </p:nvPr>
        </p:nvSpPr>
        <p:spPr/>
        <p:txBody>
          <a:bodyPr/>
          <a:lstStyle/>
          <a:p>
            <a:pPr algn="just" eaLnBrk="1" hangingPunct="1">
              <a:lnSpc>
                <a:spcPct val="150000"/>
              </a:lnSpc>
            </a:pPr>
            <a:r>
              <a:rPr lang="zh-CN" altLang="en-US" dirty="0"/>
              <a:t>查询</a:t>
            </a:r>
          </a:p>
          <a:p>
            <a:pPr algn="just" eaLnBrk="1" hangingPunct="1">
              <a:lnSpc>
                <a:spcPct val="150000"/>
              </a:lnSpc>
            </a:pPr>
            <a:r>
              <a:rPr lang="zh-CN" altLang="en-US" dirty="0" smtClean="0"/>
              <a:t>插入</a:t>
            </a:r>
            <a:endParaRPr lang="zh-CN" altLang="en-US" dirty="0"/>
          </a:p>
          <a:p>
            <a:pPr algn="just" eaLnBrk="1" hangingPunct="1">
              <a:lnSpc>
                <a:spcPct val="150000"/>
              </a:lnSpc>
            </a:pPr>
            <a:r>
              <a:rPr lang="zh-CN" altLang="en-US" dirty="0" smtClean="0"/>
              <a:t>删除</a:t>
            </a:r>
            <a:endParaRPr lang="zh-CN" altLang="en-US" dirty="0"/>
          </a:p>
          <a:p>
            <a:pPr algn="just" eaLnBrk="1" hangingPunct="1">
              <a:lnSpc>
                <a:spcPct val="150000"/>
              </a:lnSpc>
            </a:pPr>
            <a:r>
              <a:rPr lang="zh-CN" altLang="en-US" dirty="0" smtClean="0"/>
              <a:t>更新</a:t>
            </a:r>
            <a:endParaRPr lang="zh-CN" altLang="en-US" dirty="0"/>
          </a:p>
          <a:p>
            <a:pPr>
              <a:lnSpc>
                <a:spcPct val="150000"/>
              </a:lnSpc>
            </a:pPr>
            <a:endParaRPr lang="zh-CN" altLang="en-US" dirty="0"/>
          </a:p>
        </p:txBody>
      </p:sp>
    </p:spTree>
    <p:extLst>
      <p:ext uri="{BB962C8B-B14F-4D97-AF65-F5344CB8AC3E}">
        <p14:creationId xmlns:p14="http://schemas.microsoft.com/office/powerpoint/2010/main" val="295208733"/>
      </p:ext>
    </p:extLst>
  </p:cSld>
  <p:clrMapOvr>
    <a:masterClrMapping/>
  </p:clrMapOvr>
  <p:transition spd="slow" advTm="833">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tLang="zh-CN" smtClean="0"/>
              <a:t>3. </a:t>
            </a:r>
            <a:r>
              <a:rPr lang="zh-CN" altLang="en-US" smtClean="0"/>
              <a:t>层次模型的完整性约束</a:t>
            </a:r>
            <a:endParaRPr lang="zh-CN" altLang="en-US" sz="2333"/>
          </a:p>
        </p:txBody>
      </p:sp>
      <p:sp>
        <p:nvSpPr>
          <p:cNvPr id="2" name="内容占位符 1"/>
          <p:cNvSpPr>
            <a:spLocks noGrp="1"/>
          </p:cNvSpPr>
          <p:nvPr>
            <p:ph sz="quarter" idx="10"/>
          </p:nvPr>
        </p:nvSpPr>
        <p:spPr/>
        <p:txBody>
          <a:bodyPr/>
          <a:lstStyle/>
          <a:p>
            <a:pPr eaLnBrk="1" hangingPunct="1">
              <a:lnSpc>
                <a:spcPct val="130000"/>
              </a:lnSpc>
            </a:pPr>
            <a:r>
              <a:rPr lang="zh-CN" altLang="en-US" dirty="0"/>
              <a:t>无相应的双亲结点值就不能插入子女结点值</a:t>
            </a:r>
          </a:p>
          <a:p>
            <a:pPr eaLnBrk="1" hangingPunct="1">
              <a:lnSpc>
                <a:spcPct val="130000"/>
              </a:lnSpc>
            </a:pPr>
            <a:r>
              <a:rPr lang="zh-CN" altLang="en-US" dirty="0"/>
              <a:t>如果删除双亲结点值，则相应的子女结点值也被同时删除</a:t>
            </a:r>
          </a:p>
          <a:p>
            <a:pPr eaLnBrk="1" hangingPunct="1">
              <a:lnSpc>
                <a:spcPct val="130000"/>
              </a:lnSpc>
            </a:pPr>
            <a:r>
              <a:rPr lang="zh-CN" altLang="en-US" dirty="0"/>
              <a:t>更新操作时，应更新所有相应记录，以保证数据的一致性</a:t>
            </a:r>
          </a:p>
          <a:p>
            <a:endParaRPr lang="zh-CN" altLang="en-US" dirty="0"/>
          </a:p>
        </p:txBody>
      </p:sp>
    </p:spTree>
    <p:extLst>
      <p:ext uri="{BB962C8B-B14F-4D97-AF65-F5344CB8AC3E}">
        <p14:creationId xmlns:p14="http://schemas.microsoft.com/office/powerpoint/2010/main" val="3256479145"/>
      </p:ext>
    </p:extLst>
  </p:cSld>
  <p:clrMapOvr>
    <a:masterClrMapping/>
  </p:clrMapOvr>
  <p:transition spd="slow" advTm="3632">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mtClean="0"/>
              <a:t>4</a:t>
            </a:r>
            <a:r>
              <a:rPr lang="zh-CN" altLang="en-US" smtClean="0"/>
              <a:t>、层次模型的存储结构</a:t>
            </a:r>
          </a:p>
        </p:txBody>
      </p:sp>
      <p:sp>
        <p:nvSpPr>
          <p:cNvPr id="2" name="内容占位符 1"/>
          <p:cNvSpPr>
            <a:spLocks noGrp="1"/>
          </p:cNvSpPr>
          <p:nvPr>
            <p:ph sz="quarter" idx="10"/>
          </p:nvPr>
        </p:nvSpPr>
        <p:spPr/>
        <p:txBody>
          <a:bodyPr/>
          <a:lstStyle/>
          <a:p>
            <a:pPr eaLnBrk="1" hangingPunct="1">
              <a:lnSpc>
                <a:spcPct val="130000"/>
              </a:lnSpc>
            </a:pPr>
            <a:r>
              <a:rPr lang="zh-CN" altLang="en-US" dirty="0"/>
              <a:t>按邻接法</a:t>
            </a:r>
            <a:r>
              <a:rPr lang="zh-CN" altLang="en-US" dirty="0" smtClean="0"/>
              <a:t>存放以</a:t>
            </a:r>
            <a:r>
              <a:rPr lang="zh-CN" altLang="en-US" dirty="0"/>
              <a:t>根记录</a:t>
            </a:r>
            <a:r>
              <a:rPr lang="en-US" altLang="zh-CN" dirty="0"/>
              <a:t>A1</a:t>
            </a:r>
            <a:r>
              <a:rPr lang="zh-CN" altLang="en-US" dirty="0"/>
              <a:t>为首的层次记录实例集 </a:t>
            </a:r>
          </a:p>
          <a:p>
            <a:pPr eaLnBrk="1" hangingPunct="1">
              <a:lnSpc>
                <a:spcPct val="130000"/>
              </a:lnSpc>
            </a:pPr>
            <a:endParaRPr lang="zh-CN" altLang="en-US" dirty="0"/>
          </a:p>
        </p:txBody>
      </p:sp>
      <p:pic>
        <p:nvPicPr>
          <p:cNvPr id="109571" name="Picture 3" descr="1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1250" y="1596761"/>
            <a:ext cx="5581386"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205" name="Group 5"/>
          <p:cNvGrpSpPr>
            <a:grpSpLocks/>
          </p:cNvGrpSpPr>
          <p:nvPr/>
        </p:nvGrpSpPr>
        <p:grpSpPr bwMode="auto">
          <a:xfrm>
            <a:off x="1271323" y="4478074"/>
            <a:ext cx="6858000" cy="300302"/>
            <a:chOff x="385" y="3385"/>
            <a:chExt cx="5184" cy="227"/>
          </a:xfrm>
        </p:grpSpPr>
        <p:sp>
          <p:nvSpPr>
            <p:cNvPr id="109576" name="Rectangle 6"/>
            <p:cNvSpPr>
              <a:spLocks noChangeArrowheads="1"/>
            </p:cNvSpPr>
            <p:nvPr/>
          </p:nvSpPr>
          <p:spPr bwMode="auto">
            <a:xfrm>
              <a:off x="5271" y="3385"/>
              <a:ext cx="298"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华文细黑" panose="02010600040101010101" pitchFamily="2" charset="-122"/>
                  <a:ea typeface="宋体" panose="02010600030101010101" pitchFamily="2" charset="-122"/>
                </a:rPr>
                <a:t>…</a:t>
              </a:r>
              <a:endParaRPr kumimoji="1" lang="en-US" altLang="zh-CN" sz="1333">
                <a:latin typeface="Times New Roman" panose="02020603050405020304" pitchFamily="18" charset="0"/>
                <a:ea typeface="宋体" panose="02010600030101010101" pitchFamily="2" charset="-122"/>
              </a:endParaRPr>
            </a:p>
          </p:txBody>
        </p:sp>
        <p:sp>
          <p:nvSpPr>
            <p:cNvPr id="109577" name="Rectangle 7"/>
            <p:cNvSpPr>
              <a:spLocks noChangeArrowheads="1"/>
            </p:cNvSpPr>
            <p:nvPr/>
          </p:nvSpPr>
          <p:spPr bwMode="auto">
            <a:xfrm>
              <a:off x="4946" y="3385"/>
              <a:ext cx="325"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A1</a:t>
              </a:r>
            </a:p>
          </p:txBody>
        </p:sp>
        <p:sp>
          <p:nvSpPr>
            <p:cNvPr id="109578" name="Rectangle 8"/>
            <p:cNvSpPr>
              <a:spLocks noChangeArrowheads="1"/>
            </p:cNvSpPr>
            <p:nvPr/>
          </p:nvSpPr>
          <p:spPr bwMode="auto">
            <a:xfrm>
              <a:off x="4622" y="3385"/>
              <a:ext cx="324"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A2</a:t>
              </a:r>
            </a:p>
          </p:txBody>
        </p:sp>
        <p:sp>
          <p:nvSpPr>
            <p:cNvPr id="109579" name="Rectangle 9"/>
            <p:cNvSpPr>
              <a:spLocks noChangeArrowheads="1"/>
            </p:cNvSpPr>
            <p:nvPr/>
          </p:nvSpPr>
          <p:spPr bwMode="auto">
            <a:xfrm>
              <a:off x="4297" y="3385"/>
              <a:ext cx="325"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C8</a:t>
              </a:r>
            </a:p>
          </p:txBody>
        </p:sp>
        <p:sp>
          <p:nvSpPr>
            <p:cNvPr id="109580" name="Rectangle 10"/>
            <p:cNvSpPr>
              <a:spLocks noChangeArrowheads="1"/>
            </p:cNvSpPr>
            <p:nvPr/>
          </p:nvSpPr>
          <p:spPr bwMode="auto">
            <a:xfrm>
              <a:off x="3972" y="3385"/>
              <a:ext cx="325"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C6</a:t>
              </a:r>
            </a:p>
          </p:txBody>
        </p:sp>
        <p:sp>
          <p:nvSpPr>
            <p:cNvPr id="109581" name="Rectangle 11"/>
            <p:cNvSpPr>
              <a:spLocks noChangeArrowheads="1"/>
            </p:cNvSpPr>
            <p:nvPr/>
          </p:nvSpPr>
          <p:spPr bwMode="auto">
            <a:xfrm>
              <a:off x="3647" y="3385"/>
              <a:ext cx="325"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C4</a:t>
              </a:r>
            </a:p>
          </p:txBody>
        </p:sp>
        <p:sp>
          <p:nvSpPr>
            <p:cNvPr id="109582" name="Rectangle 12"/>
            <p:cNvSpPr>
              <a:spLocks noChangeArrowheads="1"/>
            </p:cNvSpPr>
            <p:nvPr/>
          </p:nvSpPr>
          <p:spPr bwMode="auto">
            <a:xfrm>
              <a:off x="3322" y="3385"/>
              <a:ext cx="325"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B6</a:t>
              </a:r>
            </a:p>
          </p:txBody>
        </p:sp>
        <p:sp>
          <p:nvSpPr>
            <p:cNvPr id="109583" name="Rectangle 13"/>
            <p:cNvSpPr>
              <a:spLocks noChangeArrowheads="1"/>
            </p:cNvSpPr>
            <p:nvPr/>
          </p:nvSpPr>
          <p:spPr bwMode="auto">
            <a:xfrm>
              <a:off x="2997" y="3385"/>
              <a:ext cx="325"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C9</a:t>
              </a:r>
            </a:p>
          </p:txBody>
        </p:sp>
        <p:sp>
          <p:nvSpPr>
            <p:cNvPr id="109584" name="Rectangle 14"/>
            <p:cNvSpPr>
              <a:spLocks noChangeArrowheads="1"/>
            </p:cNvSpPr>
            <p:nvPr/>
          </p:nvSpPr>
          <p:spPr bwMode="auto">
            <a:xfrm>
              <a:off x="2672" y="3385"/>
              <a:ext cx="325"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C2</a:t>
              </a:r>
            </a:p>
          </p:txBody>
        </p:sp>
        <p:sp>
          <p:nvSpPr>
            <p:cNvPr id="109585" name="Rectangle 15"/>
            <p:cNvSpPr>
              <a:spLocks noChangeArrowheads="1"/>
            </p:cNvSpPr>
            <p:nvPr/>
          </p:nvSpPr>
          <p:spPr bwMode="auto">
            <a:xfrm>
              <a:off x="2348" y="3385"/>
              <a:ext cx="324"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B4</a:t>
              </a:r>
            </a:p>
          </p:txBody>
        </p:sp>
        <p:sp>
          <p:nvSpPr>
            <p:cNvPr id="109586" name="Rectangle 16"/>
            <p:cNvSpPr>
              <a:spLocks noChangeArrowheads="1"/>
            </p:cNvSpPr>
            <p:nvPr/>
          </p:nvSpPr>
          <p:spPr bwMode="auto">
            <a:xfrm>
              <a:off x="2011" y="3385"/>
              <a:ext cx="337"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C14</a:t>
              </a:r>
            </a:p>
          </p:txBody>
        </p:sp>
        <p:sp>
          <p:nvSpPr>
            <p:cNvPr id="109587" name="Rectangle 17"/>
            <p:cNvSpPr>
              <a:spLocks noChangeArrowheads="1"/>
            </p:cNvSpPr>
            <p:nvPr/>
          </p:nvSpPr>
          <p:spPr bwMode="auto">
            <a:xfrm>
              <a:off x="1686" y="3385"/>
              <a:ext cx="325"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C7</a:t>
              </a:r>
            </a:p>
          </p:txBody>
        </p:sp>
        <p:sp>
          <p:nvSpPr>
            <p:cNvPr id="109588" name="Rectangle 18"/>
            <p:cNvSpPr>
              <a:spLocks noChangeArrowheads="1"/>
            </p:cNvSpPr>
            <p:nvPr/>
          </p:nvSpPr>
          <p:spPr bwMode="auto">
            <a:xfrm>
              <a:off x="1361" y="3385"/>
              <a:ext cx="325"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C5</a:t>
              </a:r>
            </a:p>
          </p:txBody>
        </p:sp>
        <p:sp>
          <p:nvSpPr>
            <p:cNvPr id="109589" name="Rectangle 19"/>
            <p:cNvSpPr>
              <a:spLocks noChangeArrowheads="1"/>
            </p:cNvSpPr>
            <p:nvPr/>
          </p:nvSpPr>
          <p:spPr bwMode="auto">
            <a:xfrm>
              <a:off x="1036" y="3385"/>
              <a:ext cx="325"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C3</a:t>
              </a:r>
            </a:p>
          </p:txBody>
        </p:sp>
        <p:sp>
          <p:nvSpPr>
            <p:cNvPr id="109590" name="Rectangle 20"/>
            <p:cNvSpPr>
              <a:spLocks noChangeArrowheads="1"/>
            </p:cNvSpPr>
            <p:nvPr/>
          </p:nvSpPr>
          <p:spPr bwMode="auto">
            <a:xfrm>
              <a:off x="711" y="3385"/>
              <a:ext cx="325"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B1</a:t>
              </a:r>
            </a:p>
          </p:txBody>
        </p:sp>
        <p:sp>
          <p:nvSpPr>
            <p:cNvPr id="109591" name="Rectangle 21"/>
            <p:cNvSpPr>
              <a:spLocks noChangeArrowheads="1"/>
            </p:cNvSpPr>
            <p:nvPr/>
          </p:nvSpPr>
          <p:spPr bwMode="auto">
            <a:xfrm>
              <a:off x="385" y="3385"/>
              <a:ext cx="326" cy="22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333">
                  <a:latin typeface="Times New Roman" panose="02020603050405020304" pitchFamily="18" charset="0"/>
                  <a:ea typeface="宋体" panose="02010600030101010101" pitchFamily="2" charset="-122"/>
                </a:rPr>
                <a:t>A1</a:t>
              </a:r>
            </a:p>
          </p:txBody>
        </p:sp>
        <p:sp>
          <p:nvSpPr>
            <p:cNvPr id="109592" name="Line 22"/>
            <p:cNvSpPr>
              <a:spLocks noChangeShapeType="1"/>
            </p:cNvSpPr>
            <p:nvPr/>
          </p:nvSpPr>
          <p:spPr bwMode="auto">
            <a:xfrm>
              <a:off x="385" y="3385"/>
              <a:ext cx="518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593" name="Line 23"/>
            <p:cNvSpPr>
              <a:spLocks noChangeShapeType="1"/>
            </p:cNvSpPr>
            <p:nvPr/>
          </p:nvSpPr>
          <p:spPr bwMode="auto">
            <a:xfrm>
              <a:off x="385" y="3612"/>
              <a:ext cx="518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594" name="Line 24"/>
            <p:cNvSpPr>
              <a:spLocks noChangeShapeType="1"/>
            </p:cNvSpPr>
            <p:nvPr/>
          </p:nvSpPr>
          <p:spPr bwMode="auto">
            <a:xfrm>
              <a:off x="385"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595" name="Line 25"/>
            <p:cNvSpPr>
              <a:spLocks noChangeShapeType="1"/>
            </p:cNvSpPr>
            <p:nvPr/>
          </p:nvSpPr>
          <p:spPr bwMode="auto">
            <a:xfrm>
              <a:off x="5569"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596" name="Line 26"/>
            <p:cNvSpPr>
              <a:spLocks noChangeShapeType="1"/>
            </p:cNvSpPr>
            <p:nvPr/>
          </p:nvSpPr>
          <p:spPr bwMode="auto">
            <a:xfrm>
              <a:off x="711"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597" name="Line 27"/>
            <p:cNvSpPr>
              <a:spLocks noChangeShapeType="1"/>
            </p:cNvSpPr>
            <p:nvPr/>
          </p:nvSpPr>
          <p:spPr bwMode="auto">
            <a:xfrm>
              <a:off x="1036"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598" name="Line 28"/>
            <p:cNvSpPr>
              <a:spLocks noChangeShapeType="1"/>
            </p:cNvSpPr>
            <p:nvPr/>
          </p:nvSpPr>
          <p:spPr bwMode="auto">
            <a:xfrm>
              <a:off x="1361"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599" name="Line 29"/>
            <p:cNvSpPr>
              <a:spLocks noChangeShapeType="1"/>
            </p:cNvSpPr>
            <p:nvPr/>
          </p:nvSpPr>
          <p:spPr bwMode="auto">
            <a:xfrm>
              <a:off x="1686"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600" name="Line 30"/>
            <p:cNvSpPr>
              <a:spLocks noChangeShapeType="1"/>
            </p:cNvSpPr>
            <p:nvPr/>
          </p:nvSpPr>
          <p:spPr bwMode="auto">
            <a:xfrm>
              <a:off x="2011"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601" name="Line 31"/>
            <p:cNvSpPr>
              <a:spLocks noChangeShapeType="1"/>
            </p:cNvSpPr>
            <p:nvPr/>
          </p:nvSpPr>
          <p:spPr bwMode="auto">
            <a:xfrm>
              <a:off x="2348"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602" name="Line 32"/>
            <p:cNvSpPr>
              <a:spLocks noChangeShapeType="1"/>
            </p:cNvSpPr>
            <p:nvPr/>
          </p:nvSpPr>
          <p:spPr bwMode="auto">
            <a:xfrm>
              <a:off x="2672"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603" name="Line 33"/>
            <p:cNvSpPr>
              <a:spLocks noChangeShapeType="1"/>
            </p:cNvSpPr>
            <p:nvPr/>
          </p:nvSpPr>
          <p:spPr bwMode="auto">
            <a:xfrm>
              <a:off x="2997"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604" name="Line 34"/>
            <p:cNvSpPr>
              <a:spLocks noChangeShapeType="1"/>
            </p:cNvSpPr>
            <p:nvPr/>
          </p:nvSpPr>
          <p:spPr bwMode="auto">
            <a:xfrm>
              <a:off x="3322"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605" name="Line 35"/>
            <p:cNvSpPr>
              <a:spLocks noChangeShapeType="1"/>
            </p:cNvSpPr>
            <p:nvPr/>
          </p:nvSpPr>
          <p:spPr bwMode="auto">
            <a:xfrm>
              <a:off x="3647"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606" name="Line 36"/>
            <p:cNvSpPr>
              <a:spLocks noChangeShapeType="1"/>
            </p:cNvSpPr>
            <p:nvPr/>
          </p:nvSpPr>
          <p:spPr bwMode="auto">
            <a:xfrm>
              <a:off x="3972"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607" name="Line 37"/>
            <p:cNvSpPr>
              <a:spLocks noChangeShapeType="1"/>
            </p:cNvSpPr>
            <p:nvPr/>
          </p:nvSpPr>
          <p:spPr bwMode="auto">
            <a:xfrm>
              <a:off x="4297"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608" name="Line 38"/>
            <p:cNvSpPr>
              <a:spLocks noChangeShapeType="1"/>
            </p:cNvSpPr>
            <p:nvPr/>
          </p:nvSpPr>
          <p:spPr bwMode="auto">
            <a:xfrm>
              <a:off x="4622"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609" name="Line 39"/>
            <p:cNvSpPr>
              <a:spLocks noChangeShapeType="1"/>
            </p:cNvSpPr>
            <p:nvPr/>
          </p:nvSpPr>
          <p:spPr bwMode="auto">
            <a:xfrm>
              <a:off x="4946"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sp>
          <p:nvSpPr>
            <p:cNvPr id="109610" name="Line 40"/>
            <p:cNvSpPr>
              <a:spLocks noChangeShapeType="1"/>
            </p:cNvSpPr>
            <p:nvPr/>
          </p:nvSpPr>
          <p:spPr bwMode="auto">
            <a:xfrm>
              <a:off x="5271" y="3385"/>
              <a:ext cx="0" cy="22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67"/>
            </a:p>
          </p:txBody>
        </p:sp>
      </p:grpSp>
      <p:sp>
        <p:nvSpPr>
          <p:cNvPr id="563242" name="AutoShape 42"/>
          <p:cNvSpPr>
            <a:spLocks noChangeArrowheads="1"/>
          </p:cNvSpPr>
          <p:nvPr/>
        </p:nvSpPr>
        <p:spPr bwMode="auto">
          <a:xfrm>
            <a:off x="1391709" y="1897063"/>
            <a:ext cx="2849563" cy="1643063"/>
          </a:xfrm>
          <a:prstGeom prst="cloudCallout">
            <a:avLst>
              <a:gd name="adj1" fmla="val 27532"/>
              <a:gd name="adj2" fmla="val 98551"/>
            </a:avLst>
          </a:prstGeom>
          <a:gradFill rotWithShape="0">
            <a:gsLst>
              <a:gs pos="0">
                <a:srgbClr val="FFFFFF"/>
              </a:gs>
              <a:gs pos="100000">
                <a:srgbClr val="BBBBBB"/>
              </a:gs>
            </a:gsLst>
            <a:lin ang="5400000" scaled="1"/>
          </a:gra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4"/>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167" b="1">
                <a:solidFill>
                  <a:srgbClr val="FB33F1"/>
                </a:solidFill>
                <a:latin typeface="Times New Roman" panose="02020603050405020304" pitchFamily="18" charset="0"/>
                <a:ea typeface="宋体" panose="02010600030101010101" pitchFamily="2" charset="-122"/>
              </a:rPr>
              <a:t>按邻接法存放图</a:t>
            </a:r>
            <a:r>
              <a:rPr lang="en-US" altLang="zh-CN" sz="1167" b="1">
                <a:solidFill>
                  <a:srgbClr val="FB33F1"/>
                </a:solidFill>
                <a:latin typeface="Times New Roman" panose="02020603050405020304" pitchFamily="18" charset="0"/>
                <a:ea typeface="宋体" panose="02010600030101010101" pitchFamily="2" charset="-122"/>
              </a:rPr>
              <a:t>1.20</a:t>
            </a:r>
            <a:r>
              <a:rPr lang="zh-CN" altLang="en-US" sz="1167" b="1">
                <a:solidFill>
                  <a:srgbClr val="FB33F1"/>
                </a:solidFill>
                <a:latin typeface="Times New Roman" panose="02020603050405020304" pitchFamily="18" charset="0"/>
                <a:ea typeface="宋体" panose="02010600030101010101" pitchFamily="2" charset="-122"/>
              </a:rPr>
              <a:t>（</a:t>
            </a:r>
            <a:r>
              <a:rPr lang="en-US" altLang="zh-CN" sz="1167" b="1">
                <a:solidFill>
                  <a:srgbClr val="FB33F1"/>
                </a:solidFill>
                <a:latin typeface="Times New Roman" panose="02020603050405020304" pitchFamily="18" charset="0"/>
                <a:ea typeface="宋体" panose="02010600030101010101" pitchFamily="2" charset="-122"/>
              </a:rPr>
              <a:t>b</a:t>
            </a:r>
            <a:r>
              <a:rPr lang="zh-CN" altLang="en-US" sz="1167" b="1">
                <a:solidFill>
                  <a:srgbClr val="FB33F1"/>
                </a:solidFill>
                <a:latin typeface="Times New Roman" panose="02020603050405020304" pitchFamily="18" charset="0"/>
                <a:ea typeface="宋体" panose="02010600030101010101" pitchFamily="2" charset="-122"/>
              </a:rPr>
              <a:t>）</a:t>
            </a:r>
          </a:p>
          <a:p>
            <a:pPr algn="ctr" eaLnBrk="1" hangingPunct="1">
              <a:lnSpc>
                <a:spcPct val="100000"/>
              </a:lnSpc>
              <a:spcBef>
                <a:spcPct val="0"/>
              </a:spcBef>
              <a:buSzTx/>
              <a:buFontTx/>
              <a:buNone/>
            </a:pPr>
            <a:r>
              <a:rPr lang="zh-CN" altLang="en-US" sz="1167" b="1">
                <a:solidFill>
                  <a:srgbClr val="FB33F1"/>
                </a:solidFill>
                <a:latin typeface="Times New Roman" panose="02020603050405020304" pitchFamily="18" charset="0"/>
                <a:ea typeface="宋体" panose="02010600030101010101" pitchFamily="2" charset="-122"/>
              </a:rPr>
              <a:t>中以根记录</a:t>
            </a:r>
            <a:r>
              <a:rPr lang="en-US" altLang="zh-CN" sz="1167" b="1">
                <a:solidFill>
                  <a:srgbClr val="FB33F1"/>
                </a:solidFill>
                <a:latin typeface="Times New Roman" panose="02020603050405020304" pitchFamily="18" charset="0"/>
                <a:ea typeface="宋体" panose="02010600030101010101" pitchFamily="2" charset="-122"/>
              </a:rPr>
              <a:t>A1</a:t>
            </a:r>
            <a:r>
              <a:rPr lang="zh-CN" altLang="en-US" sz="1167" b="1">
                <a:solidFill>
                  <a:srgbClr val="FB33F1"/>
                </a:solidFill>
                <a:latin typeface="Times New Roman" panose="02020603050405020304" pitchFamily="18" charset="0"/>
                <a:ea typeface="宋体" panose="02010600030101010101" pitchFamily="2" charset="-122"/>
              </a:rPr>
              <a:t>为首的层次</a:t>
            </a:r>
          </a:p>
          <a:p>
            <a:pPr algn="ctr" eaLnBrk="1" hangingPunct="1">
              <a:lnSpc>
                <a:spcPct val="100000"/>
              </a:lnSpc>
              <a:spcBef>
                <a:spcPct val="0"/>
              </a:spcBef>
              <a:buSzTx/>
              <a:buFontTx/>
              <a:buNone/>
            </a:pPr>
            <a:r>
              <a:rPr lang="zh-CN" altLang="en-US" sz="1167" b="1">
                <a:solidFill>
                  <a:srgbClr val="FB33F1"/>
                </a:solidFill>
                <a:latin typeface="Times New Roman" panose="02020603050405020304" pitchFamily="18" charset="0"/>
                <a:ea typeface="宋体" panose="02010600030101010101" pitchFamily="2" charset="-122"/>
              </a:rPr>
              <a:t>记录实例集</a:t>
            </a:r>
          </a:p>
          <a:p>
            <a:pPr algn="ctr" eaLnBrk="1" hangingPunct="1">
              <a:lnSpc>
                <a:spcPct val="100000"/>
              </a:lnSpc>
              <a:spcBef>
                <a:spcPct val="0"/>
              </a:spcBef>
              <a:buSzTx/>
              <a:buFontTx/>
              <a:buNone/>
            </a:pPr>
            <a:endParaRPr lang="en-US" altLang="zh-CN" sz="1167" b="1">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634344732"/>
      </p:ext>
    </p:extLst>
  </p:cSld>
  <p:clrMapOvr>
    <a:masterClrMapping/>
  </p:clrMapOvr>
  <p:transition spd="slow" advTm="5595">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3205"/>
                                        </p:tgtEl>
                                        <p:attrNameLst>
                                          <p:attrName>style.visibility</p:attrName>
                                        </p:attrNameLst>
                                      </p:cBhvr>
                                      <p:to>
                                        <p:strVal val="visible"/>
                                      </p:to>
                                    </p:set>
                                    <p:animEffect transition="in" filter="blinds(horizontal)">
                                      <p:cBhvr>
                                        <p:cTn id="7" dur="1000"/>
                                        <p:tgtEl>
                                          <p:spTgt spid="563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63242"/>
                                        </p:tgtEl>
                                        <p:attrNameLst>
                                          <p:attrName>style.visibility</p:attrName>
                                        </p:attrNameLst>
                                      </p:cBhvr>
                                      <p:to>
                                        <p:strVal val="visible"/>
                                      </p:to>
                                    </p:set>
                                    <p:anim calcmode="lin" valueType="num">
                                      <p:cBhvr additive="base">
                                        <p:cTn id="12" dur="1000" fill="hold"/>
                                        <p:tgtEl>
                                          <p:spTgt spid="563242"/>
                                        </p:tgtEl>
                                        <p:attrNameLst>
                                          <p:attrName>ppt_x</p:attrName>
                                        </p:attrNameLst>
                                      </p:cBhvr>
                                      <p:tavLst>
                                        <p:tav tm="0">
                                          <p:val>
                                            <p:strVal val="0-#ppt_w/2"/>
                                          </p:val>
                                        </p:tav>
                                        <p:tav tm="100000">
                                          <p:val>
                                            <p:strVal val="#ppt_x"/>
                                          </p:val>
                                        </p:tav>
                                      </p:tavLst>
                                    </p:anim>
                                    <p:anim calcmode="lin" valueType="num">
                                      <p:cBhvr additive="base">
                                        <p:cTn id="13" dur="1000" fill="hold"/>
                                        <p:tgtEl>
                                          <p:spTgt spid="5632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755650" y="4763"/>
            <a:ext cx="8316913" cy="620712"/>
          </a:xfrm>
          <a:ln cap="rnd">
            <a:round/>
            <a:headEnd/>
            <a:tailEnd/>
          </a:ln>
        </p:spPr>
        <p:txBody>
          <a:bodyPr lIns="91434" tIns="45717" rIns="91434" bIns="45717"/>
          <a:lstStyle/>
          <a:p>
            <a:pPr eaLnBrk="1" hangingPunct="1">
              <a:lnSpc>
                <a:spcPct val="120000"/>
              </a:lnSpc>
              <a:spcBef>
                <a:spcPct val="20000"/>
              </a:spcBef>
              <a:defRPr/>
            </a:pPr>
            <a:r>
              <a:rPr kern="0" smtClean="0">
                <a:solidFill>
                  <a:sysClr val="window" lastClr="FFFFFF">
                    <a:lumMod val="95000"/>
                  </a:sysClr>
                </a:solidFill>
                <a:cs typeface="+mn-cs"/>
              </a:rPr>
              <a:t>家电数码电商解决</a:t>
            </a:r>
            <a:r>
              <a:rPr kern="0">
                <a:solidFill>
                  <a:sysClr val="window" lastClr="FFFFFF">
                    <a:lumMod val="95000"/>
                  </a:sysClr>
                </a:solidFill>
                <a:cs typeface="+mn-cs"/>
              </a:rPr>
              <a:t>方案</a:t>
            </a:r>
          </a:p>
        </p:txBody>
      </p:sp>
      <p:pic>
        <p:nvPicPr>
          <p:cNvPr id="17411"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665163"/>
            <a:ext cx="7045325" cy="454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Tm="81528">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zh-CN" altLang="en-US" smtClean="0"/>
              <a:t>层次模型的存储结构</a:t>
            </a:r>
          </a:p>
        </p:txBody>
      </p:sp>
      <p:sp>
        <p:nvSpPr>
          <p:cNvPr id="2" name="内容占位符 1"/>
          <p:cNvSpPr>
            <a:spLocks noGrp="1"/>
          </p:cNvSpPr>
          <p:nvPr>
            <p:ph sz="quarter" idx="10"/>
          </p:nvPr>
        </p:nvSpPr>
        <p:spPr/>
        <p:txBody>
          <a:bodyPr/>
          <a:lstStyle/>
          <a:p>
            <a:pPr eaLnBrk="1" hangingPunct="1">
              <a:lnSpc>
                <a:spcPct val="150000"/>
              </a:lnSpc>
            </a:pPr>
            <a:r>
              <a:rPr lang="zh-CN" altLang="en-US" dirty="0"/>
              <a:t>链接法</a:t>
            </a:r>
          </a:p>
          <a:p>
            <a:pPr lvl="1" eaLnBrk="1" hangingPunct="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用指引来反映数据之间的层次联系</a:t>
            </a:r>
          </a:p>
          <a:p>
            <a:pPr lvl="1" eaLnBrk="1" hangingPunct="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子女－兄弟链接法：每个记录设两类指针，分别指向最左边的子女（每个记录型对应一个）和最近的兄弟。如</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图</a:t>
            </a:r>
          </a:p>
          <a:p>
            <a:pPr lvl="1" eaLnBrk="1" hangingPunct="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层次序列链接法：按树的前序穿越顺序链接各记录值。如</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b</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图</a:t>
            </a:r>
          </a:p>
          <a:p>
            <a:endParaRPr lang="zh-CN" altLang="en-US" dirty="0"/>
          </a:p>
        </p:txBody>
      </p:sp>
      <p:pic>
        <p:nvPicPr>
          <p:cNvPr id="6" name="Picture 3" desc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53" y="3455180"/>
            <a:ext cx="5340614" cy="224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123" y="3206909"/>
            <a:ext cx="3187349" cy="249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140459"/>
      </p:ext>
    </p:extLst>
  </p:cSld>
  <p:clrMapOvr>
    <a:masterClrMapping/>
  </p:clrMapOvr>
  <p:transition spd="slow" advTm="698">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t>5. </a:t>
            </a:r>
            <a:r>
              <a:rPr lang="zh-CN" altLang="en-US" smtClean="0"/>
              <a:t>层次模型的优缺点</a:t>
            </a:r>
            <a:endParaRPr lang="zh-CN" altLang="en-US" smtClean="0">
              <a:solidFill>
                <a:schemeClr val="tx1"/>
              </a:solidFill>
            </a:endParaRPr>
          </a:p>
        </p:txBody>
      </p:sp>
      <p:sp>
        <p:nvSpPr>
          <p:cNvPr id="113667" name="Rectangle 3"/>
          <p:cNvSpPr>
            <a:spLocks noGrp="1" noChangeArrowheads="1"/>
          </p:cNvSpPr>
          <p:nvPr>
            <p:ph type="body" idx="4294967295"/>
          </p:nvPr>
        </p:nvSpPr>
        <p:spPr>
          <a:xfrm>
            <a:off x="755576" y="841276"/>
            <a:ext cx="6000750" cy="4283075"/>
          </a:xfrm>
        </p:spPr>
        <p:txBody>
          <a:bodyPr/>
          <a:lstStyle/>
          <a:p>
            <a:pPr marL="266700" indent="-266700" eaLnBrk="1" hangingPunct="1">
              <a:lnSpc>
                <a:spcPct val="13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优点</a:t>
            </a:r>
          </a:p>
          <a:p>
            <a:pPr lvl="1"/>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层次数据模型简单，对具有一对多的层次关系的部门描述自然、直观，容易理解</a:t>
            </a:r>
          </a:p>
          <a:p>
            <a:pPr lvl="1"/>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性能优于关系模型，不低于网状模型</a:t>
            </a:r>
          </a:p>
          <a:p>
            <a:pPr lvl="1"/>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层次数据模型提供了良好的完整性支持</a:t>
            </a:r>
          </a:p>
          <a:p>
            <a:pPr marL="266700" indent="-266700" eaLnBrk="1" hangingPunct="1">
              <a:lnSpc>
                <a:spcPct val="13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缺点</a:t>
            </a:r>
          </a:p>
          <a:p>
            <a:pPr lvl="1"/>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多对多联系表示不自然</a:t>
            </a:r>
          </a:p>
          <a:p>
            <a:pPr lvl="1"/>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对插入和删除操作的限制多</a:t>
            </a:r>
          </a:p>
          <a:p>
            <a:pPr lvl="1"/>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查询子女结点必须通过双亲结点</a:t>
            </a:r>
          </a:p>
          <a:p>
            <a:pPr lvl="1"/>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层次命令趋于程序化</a:t>
            </a:r>
          </a:p>
        </p:txBody>
      </p:sp>
    </p:spTree>
    <p:extLst>
      <p:ext uri="{BB962C8B-B14F-4D97-AF65-F5344CB8AC3E}">
        <p14:creationId xmlns:p14="http://schemas.microsoft.com/office/powerpoint/2010/main" val="3672638430"/>
      </p:ext>
    </p:extLst>
  </p:cSld>
  <p:clrMapOvr>
    <a:masterClrMapping/>
  </p:clrMapOvr>
  <p:transition spd="slow" advTm="691">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zh-CN" altLang="en-US" smtClean="0"/>
              <a:t>二、网状模型</a:t>
            </a:r>
          </a:p>
        </p:txBody>
      </p:sp>
      <p:sp>
        <p:nvSpPr>
          <p:cNvPr id="114691" name="Rectangle 3"/>
          <p:cNvSpPr>
            <a:spLocks noGrp="1" noChangeArrowheads="1"/>
          </p:cNvSpPr>
          <p:nvPr>
            <p:ph type="body" idx="4294967295"/>
          </p:nvPr>
        </p:nvSpPr>
        <p:spPr>
          <a:xfrm>
            <a:off x="683568" y="769268"/>
            <a:ext cx="6180138" cy="3913188"/>
          </a:xfrm>
        </p:spPr>
        <p:txBody>
          <a:bodyPr/>
          <a:lstStyle/>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网状数据库系统采用网状模型作为数据的组织方式 </a:t>
            </a:r>
          </a:p>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典型代表是</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DBTG</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系统：</a:t>
            </a:r>
          </a:p>
          <a:p>
            <a:pPr lvl="1"/>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亦称</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CODASYL</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系统</a:t>
            </a:r>
          </a:p>
          <a:p>
            <a:pPr lvl="1"/>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70</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年代由</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DBTG</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提出的一个系统方案</a:t>
            </a:r>
          </a:p>
          <a:p>
            <a:pPr lvl="1"/>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奠定了数据库系统的基本概念、方法和技术</a:t>
            </a:r>
          </a:p>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实际系统</a:t>
            </a:r>
          </a:p>
          <a:p>
            <a:pPr lvl="1"/>
            <a:r>
              <a:rPr lang="en-US" altLang="zh-CN" sz="1400" dirty="0" err="1">
                <a:solidFill>
                  <a:schemeClr val="tx1">
                    <a:lumMod val="50000"/>
                    <a:lumOff val="50000"/>
                  </a:schemeClr>
                </a:solidFill>
                <a:latin typeface="华文中宋" panose="02010600040101010101" pitchFamily="2" charset="-122"/>
                <a:ea typeface="华文中宋" panose="02010600040101010101" pitchFamily="2" charset="-122"/>
              </a:rPr>
              <a:t>Cullinet</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  Software  Inc.</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公司的 </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IDMS</a:t>
            </a:r>
          </a:p>
          <a:p>
            <a:pPr lvl="1"/>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Univac</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公司的 </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DMS1100</a:t>
            </a:r>
          </a:p>
          <a:p>
            <a:pPr lvl="1"/>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Honeywell</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公司的</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IDS/2</a:t>
            </a:r>
          </a:p>
          <a:p>
            <a:pPr lvl="1"/>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HP</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公司的</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IMAGE</a:t>
            </a:r>
          </a:p>
        </p:txBody>
      </p:sp>
    </p:spTree>
    <p:extLst>
      <p:ext uri="{BB962C8B-B14F-4D97-AF65-F5344CB8AC3E}">
        <p14:creationId xmlns:p14="http://schemas.microsoft.com/office/powerpoint/2010/main" val="1555939287"/>
      </p:ext>
    </p:extLst>
  </p:cSld>
  <p:clrMapOvr>
    <a:masterClrMapping/>
  </p:clrMapOvr>
  <p:transition spd="slow" advTm="738">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zh-CN" altLang="en-US" smtClean="0"/>
              <a:t>网状模型的数据结构</a:t>
            </a:r>
          </a:p>
        </p:txBody>
      </p:sp>
      <p:sp>
        <p:nvSpPr>
          <p:cNvPr id="115715" name="Rectangle 3"/>
          <p:cNvSpPr>
            <a:spLocks noGrp="1" noChangeArrowheads="1"/>
          </p:cNvSpPr>
          <p:nvPr>
            <p:ph type="body" idx="4294967295"/>
          </p:nvPr>
        </p:nvSpPr>
        <p:spPr>
          <a:xfrm>
            <a:off x="755576" y="841276"/>
            <a:ext cx="7992888" cy="4379912"/>
          </a:xfrm>
        </p:spPr>
        <p:txBody>
          <a:bodyPr/>
          <a:lstStyle/>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表示方法</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与层次数据模型相同</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实体型：用记录类型描述每个结点表示一个记录类型（实体）</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属    性：用字段描述每个记录类型可包含若干个字段</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联   系：用结点之间的连线表示记录类型（实体）之间的一对多的父子联系</a:t>
            </a:r>
          </a:p>
        </p:txBody>
      </p:sp>
    </p:spTree>
    <p:extLst>
      <p:ext uri="{BB962C8B-B14F-4D97-AF65-F5344CB8AC3E}">
        <p14:creationId xmlns:p14="http://schemas.microsoft.com/office/powerpoint/2010/main" val="3392888747"/>
      </p:ext>
    </p:extLst>
  </p:cSld>
  <p:clrMapOvr>
    <a:masterClrMapping/>
  </p:clrMapOvr>
  <p:transition spd="slow" advTm="680">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zh-CN" altLang="en-US" smtClean="0"/>
              <a:t>网状模型的数据结构</a:t>
            </a:r>
          </a:p>
        </p:txBody>
      </p:sp>
      <p:sp>
        <p:nvSpPr>
          <p:cNvPr id="116739" name="Rectangle 3"/>
          <p:cNvSpPr>
            <a:spLocks noGrp="1" noChangeArrowheads="1"/>
          </p:cNvSpPr>
          <p:nvPr>
            <p:ph type="body" idx="4294967295"/>
          </p:nvPr>
        </p:nvSpPr>
        <p:spPr>
          <a:xfrm>
            <a:off x="755576" y="913284"/>
            <a:ext cx="6251575" cy="4008437"/>
          </a:xfrm>
        </p:spPr>
        <p:txBody>
          <a:bodyPr/>
          <a:lstStyle/>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网状模型与层次模型的区别</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网状模型允许多个结点没有双亲结点</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网状模型允许结点有多个双亲结点</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网状模型允许两个结点之间有多种联系（复合联系）</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网状模型可以更直接地去描述现实世界</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层次模型实际上是网状模型的一个特例</a:t>
            </a:r>
          </a:p>
        </p:txBody>
      </p:sp>
    </p:spTree>
    <p:extLst>
      <p:ext uri="{BB962C8B-B14F-4D97-AF65-F5344CB8AC3E}">
        <p14:creationId xmlns:p14="http://schemas.microsoft.com/office/powerpoint/2010/main" val="1110568090"/>
      </p:ext>
    </p:extLst>
  </p:cSld>
  <p:clrMapOvr>
    <a:masterClrMapping/>
  </p:clrMapOvr>
  <p:transition spd="slow" advTm="714">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zh-CN" altLang="en-US" smtClean="0"/>
              <a:t>网状模型的数据结构</a:t>
            </a:r>
          </a:p>
        </p:txBody>
      </p:sp>
      <p:sp>
        <p:nvSpPr>
          <p:cNvPr id="117763" name="Rectangle 3"/>
          <p:cNvSpPr>
            <a:spLocks noChangeArrowheads="1"/>
          </p:cNvSpPr>
          <p:nvPr/>
        </p:nvSpPr>
        <p:spPr bwMode="auto">
          <a:xfrm>
            <a:off x="753572" y="852976"/>
            <a:ext cx="7850876" cy="1009507"/>
          </a:xfrm>
          <a:prstGeom prst="rect">
            <a:avLst/>
          </a:prstGeom>
        </p:spPr>
        <p:txBody>
          <a:bodyPr/>
          <a:lstStyle/>
          <a:p>
            <a:pPr marL="266700" indent="-266700" defTabSz="912813">
              <a:lnSpc>
                <a:spcPct val="150000"/>
              </a:lnSpc>
              <a:spcBef>
                <a:spcPct val="20000"/>
              </a:spcBef>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网状模型中子女结点与双亲结点的联系可以不唯一</a:t>
            </a:r>
          </a:p>
          <a:p>
            <a:pPr marL="741363" lvl="1" indent="-284163" defTabSz="912813">
              <a:lnSpc>
                <a:spcPct val="150000"/>
              </a:lnSpc>
              <a:spcBef>
                <a:spcPct val="20000"/>
              </a:spcBef>
              <a:buFont typeface="Arial" panose="020B0604020202020204" pitchFamily="34" charset="0"/>
              <a:buChar cha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要为每个联系命名，并指出与该联系有关的双亲记录和子女记录 </a:t>
            </a:r>
          </a:p>
        </p:txBody>
      </p:sp>
      <p:sp>
        <p:nvSpPr>
          <p:cNvPr id="570372" name="AutoShape 4"/>
          <p:cNvSpPr>
            <a:spLocks noChangeArrowheads="1"/>
          </p:cNvSpPr>
          <p:nvPr/>
        </p:nvSpPr>
        <p:spPr bwMode="auto">
          <a:xfrm>
            <a:off x="1271323" y="2270125"/>
            <a:ext cx="1561042" cy="960438"/>
          </a:xfrm>
          <a:prstGeom prst="cloudCallout">
            <a:avLst>
              <a:gd name="adj1" fmla="val 85509"/>
              <a:gd name="adj2" fmla="val 78375"/>
            </a:avLst>
          </a:prstGeom>
          <a:gradFill rotWithShape="0">
            <a:gsLst>
              <a:gs pos="0">
                <a:srgbClr val="FFFFFF"/>
              </a:gs>
              <a:gs pos="100000">
                <a:srgbClr val="BBBBBB"/>
              </a:gs>
            </a:gsLst>
            <a:lin ang="5400000" scaled="1"/>
          </a:gra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3"/>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en-US" altLang="zh-CN" sz="1100" b="1" dirty="0">
                <a:solidFill>
                  <a:srgbClr val="FF0000"/>
                </a:solidFill>
                <a:latin typeface="Times New Roman" panose="02020603050405020304" pitchFamily="18" charset="0"/>
                <a:ea typeface="宋体" panose="02010600030101010101" pitchFamily="2" charset="-122"/>
              </a:rPr>
              <a:t>R1</a:t>
            </a:r>
            <a:r>
              <a:rPr lang="zh-CN" altLang="en-US" sz="1100" b="1" dirty="0">
                <a:solidFill>
                  <a:srgbClr val="FF0000"/>
                </a:solidFill>
                <a:latin typeface="Times New Roman" panose="02020603050405020304" pitchFamily="18" charset="0"/>
                <a:ea typeface="宋体" panose="02010600030101010101" pitchFamily="2" charset="-122"/>
              </a:rPr>
              <a:t>与</a:t>
            </a:r>
            <a:r>
              <a:rPr lang="en-US" altLang="zh-CN" sz="1100" b="1" dirty="0">
                <a:solidFill>
                  <a:srgbClr val="FF0000"/>
                </a:solidFill>
                <a:latin typeface="Times New Roman" panose="02020603050405020304" pitchFamily="18" charset="0"/>
                <a:ea typeface="宋体" panose="02010600030101010101" pitchFamily="2" charset="-122"/>
              </a:rPr>
              <a:t>R3</a:t>
            </a:r>
            <a:r>
              <a:rPr lang="zh-CN" altLang="en-US" sz="1100" b="1" dirty="0">
                <a:solidFill>
                  <a:srgbClr val="FF0000"/>
                </a:solidFill>
                <a:latin typeface="Times New Roman" panose="02020603050405020304" pitchFamily="18" charset="0"/>
                <a:ea typeface="宋体" panose="02010600030101010101" pitchFamily="2" charset="-122"/>
              </a:rPr>
              <a:t>之间的联系</a:t>
            </a:r>
            <a:r>
              <a:rPr lang="en-US" altLang="zh-CN" sz="1100" b="1" i="1" dirty="0">
                <a:solidFill>
                  <a:srgbClr val="FF0000"/>
                </a:solidFill>
                <a:latin typeface="Times New Roman" panose="02020603050405020304" pitchFamily="18" charset="0"/>
                <a:ea typeface="宋体" panose="02010600030101010101" pitchFamily="2" charset="-122"/>
              </a:rPr>
              <a:t>L</a:t>
            </a:r>
            <a:r>
              <a:rPr lang="en-US" altLang="zh-CN" sz="1100" b="1" dirty="0">
                <a:solidFill>
                  <a:srgbClr val="FF0000"/>
                </a:solidFill>
                <a:latin typeface="Times New Roman" panose="02020603050405020304" pitchFamily="18" charset="0"/>
                <a:ea typeface="宋体" panose="02010600030101010101" pitchFamily="2" charset="-122"/>
              </a:rPr>
              <a:t>1</a:t>
            </a:r>
          </a:p>
        </p:txBody>
      </p:sp>
      <p:sp>
        <p:nvSpPr>
          <p:cNvPr id="570373" name="AutoShape 5"/>
          <p:cNvSpPr>
            <a:spLocks noChangeArrowheads="1"/>
          </p:cNvSpPr>
          <p:nvPr/>
        </p:nvSpPr>
        <p:spPr bwMode="auto">
          <a:xfrm>
            <a:off x="6372200" y="2062402"/>
            <a:ext cx="1584854" cy="960438"/>
          </a:xfrm>
          <a:prstGeom prst="cloudCallout">
            <a:avLst>
              <a:gd name="adj1" fmla="val -120282"/>
              <a:gd name="adj2" fmla="val 94079"/>
            </a:avLst>
          </a:prstGeom>
          <a:gradFill rotWithShape="0">
            <a:gsLst>
              <a:gs pos="0">
                <a:srgbClr val="FFFFFF"/>
              </a:gs>
              <a:gs pos="100000">
                <a:srgbClr val="BBBBBB"/>
              </a:gs>
            </a:gsLst>
            <a:lin ang="5400000" scaled="1"/>
          </a:gra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3"/>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buSzTx/>
              <a:buNone/>
            </a:pPr>
            <a:r>
              <a:rPr lang="en-US" altLang="zh-CN" sz="1100" b="1" dirty="0">
                <a:solidFill>
                  <a:srgbClr val="FF0000"/>
                </a:solidFill>
                <a:latin typeface="Times New Roman" panose="02020603050405020304" pitchFamily="18" charset="0"/>
                <a:ea typeface="宋体" panose="02010600030101010101" pitchFamily="2" charset="-122"/>
              </a:rPr>
              <a:t>R2</a:t>
            </a:r>
            <a:r>
              <a:rPr lang="zh-CN" altLang="en-US" sz="1100" b="1" dirty="0">
                <a:solidFill>
                  <a:srgbClr val="FF0000"/>
                </a:solidFill>
                <a:latin typeface="Times New Roman" panose="02020603050405020304" pitchFamily="18" charset="0"/>
                <a:ea typeface="宋体" panose="02010600030101010101" pitchFamily="2" charset="-122"/>
              </a:rPr>
              <a:t>与</a:t>
            </a:r>
            <a:r>
              <a:rPr lang="en-US" altLang="zh-CN" sz="1100" b="1" dirty="0">
                <a:solidFill>
                  <a:srgbClr val="FF0000"/>
                </a:solidFill>
                <a:latin typeface="Times New Roman" panose="02020603050405020304" pitchFamily="18" charset="0"/>
                <a:ea typeface="宋体" panose="02010600030101010101" pitchFamily="2" charset="-122"/>
              </a:rPr>
              <a:t>R3</a:t>
            </a:r>
            <a:r>
              <a:rPr lang="zh-CN" altLang="en-US" sz="1100" b="1" dirty="0">
                <a:solidFill>
                  <a:srgbClr val="FF0000"/>
                </a:solidFill>
                <a:latin typeface="Times New Roman" panose="02020603050405020304" pitchFamily="18" charset="0"/>
                <a:ea typeface="宋体" panose="02010600030101010101" pitchFamily="2" charset="-122"/>
              </a:rPr>
              <a:t>之间的联系</a:t>
            </a:r>
            <a:r>
              <a:rPr lang="en-US" altLang="zh-CN" sz="1100" b="1" dirty="0">
                <a:solidFill>
                  <a:srgbClr val="FF0000"/>
                </a:solidFill>
                <a:latin typeface="Times New Roman" panose="02020603050405020304" pitchFamily="18" charset="0"/>
                <a:ea typeface="宋体" panose="02010600030101010101" pitchFamily="2" charset="-122"/>
              </a:rPr>
              <a:t>L2 </a:t>
            </a:r>
          </a:p>
          <a:p>
            <a:pPr algn="ctr" eaLnBrk="1" hangingPunct="1">
              <a:lnSpc>
                <a:spcPct val="100000"/>
              </a:lnSpc>
              <a:spcBef>
                <a:spcPct val="0"/>
              </a:spcBef>
              <a:buSzTx/>
              <a:buFontTx/>
              <a:buNone/>
            </a:pPr>
            <a:endParaRPr lang="en-US" altLang="zh-CN" sz="1000" b="1" dirty="0">
              <a:latin typeface="Times New Roman" panose="02020603050405020304" pitchFamily="18" charset="0"/>
              <a:ea typeface="宋体" panose="02010600030101010101" pitchFamily="2" charset="-122"/>
            </a:endParaRPr>
          </a:p>
        </p:txBody>
      </p:sp>
      <p:pic>
        <p:nvPicPr>
          <p:cNvPr id="11776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5386" y="2570428"/>
            <a:ext cx="2192073" cy="25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31180523"/>
      </p:ext>
    </p:extLst>
  </p:cSld>
  <p:clrMapOvr>
    <a:masterClrMapping/>
  </p:clrMapOvr>
  <p:transition spd="slow" advTm="4226">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0372"/>
                                        </p:tgtEl>
                                        <p:attrNameLst>
                                          <p:attrName>style.visibility</p:attrName>
                                        </p:attrNameLst>
                                      </p:cBhvr>
                                      <p:to>
                                        <p:strVal val="visible"/>
                                      </p:to>
                                    </p:set>
                                    <p:anim calcmode="lin" valueType="num">
                                      <p:cBhvr additive="base">
                                        <p:cTn id="7" dur="500" fill="hold"/>
                                        <p:tgtEl>
                                          <p:spTgt spid="570372"/>
                                        </p:tgtEl>
                                        <p:attrNameLst>
                                          <p:attrName>ppt_x</p:attrName>
                                        </p:attrNameLst>
                                      </p:cBhvr>
                                      <p:tavLst>
                                        <p:tav tm="0">
                                          <p:val>
                                            <p:strVal val="0-#ppt_w/2"/>
                                          </p:val>
                                        </p:tav>
                                        <p:tav tm="100000">
                                          <p:val>
                                            <p:strVal val="#ppt_x"/>
                                          </p:val>
                                        </p:tav>
                                      </p:tavLst>
                                    </p:anim>
                                    <p:anim calcmode="lin" valueType="num">
                                      <p:cBhvr additive="base">
                                        <p:cTn id="8" dur="500" fill="hold"/>
                                        <p:tgtEl>
                                          <p:spTgt spid="57037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0373"/>
                                        </p:tgtEl>
                                        <p:attrNameLst>
                                          <p:attrName>style.visibility</p:attrName>
                                        </p:attrNameLst>
                                      </p:cBhvr>
                                      <p:to>
                                        <p:strVal val="visible"/>
                                      </p:to>
                                    </p:set>
                                    <p:anim calcmode="lin" valueType="num">
                                      <p:cBhvr additive="base">
                                        <p:cTn id="13" dur="500" fill="hold"/>
                                        <p:tgtEl>
                                          <p:spTgt spid="570373"/>
                                        </p:tgtEl>
                                        <p:attrNameLst>
                                          <p:attrName>ppt_x</p:attrName>
                                        </p:attrNameLst>
                                      </p:cBhvr>
                                      <p:tavLst>
                                        <p:tav tm="0">
                                          <p:val>
                                            <p:strVal val="#ppt_x"/>
                                          </p:val>
                                        </p:tav>
                                        <p:tav tm="100000">
                                          <p:val>
                                            <p:strVal val="#ppt_x"/>
                                          </p:val>
                                        </p:tav>
                                      </p:tavLst>
                                    </p:anim>
                                    <p:anim calcmode="lin" valueType="num">
                                      <p:cBhvr additive="base">
                                        <p:cTn id="14" dur="500" fill="hold"/>
                                        <p:tgtEl>
                                          <p:spTgt spid="5703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2" grpId="0" animBg="1" autoUpdateAnimBg="0"/>
      <p:bldP spid="570373"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zh-CN" altLang="en-US" smtClean="0"/>
              <a:t>网状数据模型的数据结构</a:t>
            </a:r>
          </a:p>
        </p:txBody>
      </p:sp>
      <p:sp>
        <p:nvSpPr>
          <p:cNvPr id="2" name="内容占位符 1"/>
          <p:cNvSpPr>
            <a:spLocks noGrp="1"/>
          </p:cNvSpPr>
          <p:nvPr>
            <p:ph sz="quarter" idx="10"/>
          </p:nvPr>
        </p:nvSpPr>
        <p:spPr/>
        <p:txBody>
          <a:bodyPr/>
          <a:lstStyle/>
          <a:p>
            <a:endParaRPr lang="zh-CN" altLang="en-US"/>
          </a:p>
        </p:txBody>
      </p:sp>
      <p:sp>
        <p:nvSpPr>
          <p:cNvPr id="118787" name="Rectangle 4"/>
          <p:cNvSpPr>
            <a:spLocks noChangeArrowheads="1"/>
          </p:cNvSpPr>
          <p:nvPr/>
        </p:nvSpPr>
        <p:spPr bwMode="auto">
          <a:xfrm>
            <a:off x="3611563" y="4829121"/>
            <a:ext cx="1579278" cy="323165"/>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BBBBBB"/>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2"/>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sz="1500">
                <a:latin typeface="Times New Roman" panose="02020603050405020304" pitchFamily="18" charset="0"/>
                <a:ea typeface="宋体" panose="02010600030101010101" pitchFamily="2" charset="-122"/>
              </a:rPr>
              <a:t>网状模型的例子</a:t>
            </a:r>
            <a:r>
              <a:rPr kumimoji="1" lang="zh-CN" altLang="en-US" sz="1500" b="1">
                <a:latin typeface="Times New Roman" panose="02020603050405020304" pitchFamily="18" charset="0"/>
                <a:ea typeface="宋体" panose="02010600030101010101" pitchFamily="2" charset="-122"/>
              </a:rPr>
              <a:t> </a:t>
            </a:r>
          </a:p>
        </p:txBody>
      </p:sp>
      <p:pic>
        <p:nvPicPr>
          <p:cNvPr id="1187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511" y="1318949"/>
            <a:ext cx="4750593" cy="324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45264"/>
      </p:ext>
    </p:extLst>
  </p:cSld>
  <p:clrMapOvr>
    <a:masterClrMapping/>
  </p:clrMapOvr>
  <p:transition spd="slow" advTm="841">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5"/>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zh-CN" altLang="en-US" smtClean="0"/>
              <a:t>网状数据模型的数据结构</a:t>
            </a:r>
          </a:p>
        </p:txBody>
      </p:sp>
      <p:sp>
        <p:nvSpPr>
          <p:cNvPr id="2" name="内容占位符 1"/>
          <p:cNvSpPr>
            <a:spLocks noGrp="1"/>
          </p:cNvSpPr>
          <p:nvPr>
            <p:ph sz="quarter" idx="10"/>
          </p:nvPr>
        </p:nvSpPr>
        <p:spPr/>
        <p:txBody>
          <a:bodyPr/>
          <a:lstStyle/>
          <a:p>
            <a:pPr>
              <a:lnSpc>
                <a:spcPct val="150000"/>
              </a:lnSpc>
            </a:pPr>
            <a:r>
              <a:rPr lang="zh-CN" altLang="en-US" dirty="0"/>
              <a:t>多对多联系在网状模型中的表示</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用网状模型间接表示多对多联系</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方法：将多对多联系直接分解成一对多联系</a:t>
            </a:r>
          </a:p>
          <a:p>
            <a:pPr>
              <a:lnSpc>
                <a:spcPct val="150000"/>
              </a:lnSpc>
            </a:pPr>
            <a:endParaRPr lang="zh-CN" altLang="en-US" dirty="0"/>
          </a:p>
        </p:txBody>
      </p:sp>
    </p:spTree>
    <p:extLst>
      <p:ext uri="{BB962C8B-B14F-4D97-AF65-F5344CB8AC3E}">
        <p14:creationId xmlns:p14="http://schemas.microsoft.com/office/powerpoint/2010/main" val="3290928665"/>
      </p:ext>
    </p:extLst>
  </p:cSld>
  <p:clrMapOvr>
    <a:masterClrMapping/>
  </p:clrMapOvr>
  <p:transition spd="slow" advTm="1038">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5"/>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zh-CN" altLang="en-US" smtClean="0"/>
              <a:t>网状数据模型的数据结构</a:t>
            </a:r>
          </a:p>
        </p:txBody>
      </p:sp>
      <p:sp>
        <p:nvSpPr>
          <p:cNvPr id="573443" name="Rectangle 3"/>
          <p:cNvSpPr>
            <a:spLocks noGrp="1" noChangeArrowheads="1"/>
          </p:cNvSpPr>
          <p:nvPr>
            <p:ph sz="quarter" idx="10"/>
          </p:nvPr>
        </p:nvSpPr>
        <p:spPr/>
        <p:txBody>
          <a:bodyPr/>
          <a:lstStyle/>
          <a:p>
            <a:pPr marL="42332" indent="292353" eaLnBrk="1" hangingPunct="1">
              <a:lnSpc>
                <a:spcPct val="150000"/>
              </a:lnSpc>
              <a:buNone/>
              <a:defRPr/>
            </a:pPr>
            <a:r>
              <a:rPr lang="zh-CN" altLang="en-US" sz="2000" dirty="0"/>
              <a:t>例如：一个学生可以选修若干门课程，某一课程可以被多个学生选修，学生与课程之间是多对多</a:t>
            </a:r>
            <a:r>
              <a:rPr lang="zh-CN" altLang="en-US" sz="2000" dirty="0" smtClean="0"/>
              <a:t>联系。引进</a:t>
            </a:r>
            <a:r>
              <a:rPr lang="zh-CN" altLang="en-US" sz="2000" dirty="0"/>
              <a:t>一个学生选课的联结记录，由</a:t>
            </a:r>
            <a:r>
              <a:rPr lang="en-US" altLang="zh-CN" sz="2000" dirty="0"/>
              <a:t>3</a:t>
            </a:r>
            <a:r>
              <a:rPr lang="zh-CN" altLang="en-US" sz="2000" dirty="0"/>
              <a:t>个数据项</a:t>
            </a:r>
            <a:r>
              <a:rPr lang="zh-CN" altLang="en-US" sz="2000" dirty="0" smtClean="0"/>
              <a:t>组成：</a:t>
            </a:r>
            <a:r>
              <a:rPr lang="zh-CN" altLang="en-US" dirty="0"/>
              <a:t>学号、课程号、成绩（表示某个学生选修某一门课程及其成绩） </a:t>
            </a:r>
          </a:p>
        </p:txBody>
      </p:sp>
      <p:pic>
        <p:nvPicPr>
          <p:cNvPr id="5" name="Picture 4" descr="1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8566" y="2714056"/>
            <a:ext cx="6060282" cy="252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04570"/>
      </p:ext>
    </p:extLst>
  </p:cSld>
  <p:clrMapOvr>
    <a:masterClrMapping/>
  </p:clrMapOvr>
  <p:transition spd="slow" advTm="1339">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zh-CN" altLang="en-US" smtClean="0"/>
              <a:t>网状数据模型的操作与完整性约束</a:t>
            </a:r>
          </a:p>
        </p:txBody>
      </p:sp>
      <p:sp>
        <p:nvSpPr>
          <p:cNvPr id="122883" name="Rectangle 3"/>
          <p:cNvSpPr>
            <a:spLocks noGrp="1" noChangeArrowheads="1"/>
          </p:cNvSpPr>
          <p:nvPr>
            <p:ph type="body" idx="4294967295"/>
          </p:nvPr>
        </p:nvSpPr>
        <p:spPr>
          <a:xfrm>
            <a:off x="745230" y="769268"/>
            <a:ext cx="7571185" cy="4008437"/>
          </a:xfrm>
        </p:spPr>
        <p:txBody>
          <a:bodyPr/>
          <a:lstStyle/>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网状数据库系统（如</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DBTG</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）对数据操作加了一些限制，提供了一定的完整性约束</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码：唯一标识记录的数据项的集合 </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一个联系中双亲记录与子女记录之间是一对多联系</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支持双亲记录和子女记录之间某些约束条件 </a:t>
            </a:r>
          </a:p>
        </p:txBody>
      </p:sp>
    </p:spTree>
    <p:extLst>
      <p:ext uri="{BB962C8B-B14F-4D97-AF65-F5344CB8AC3E}">
        <p14:creationId xmlns:p14="http://schemas.microsoft.com/office/powerpoint/2010/main" val="1196706964"/>
      </p:ext>
    </p:extLst>
  </p:cSld>
  <p:clrMapOvr>
    <a:masterClrMapping/>
  </p:clrMapOvr>
  <p:transition spd="slow" advTm="2341">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3" name="Picture 9"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700088"/>
            <a:ext cx="69564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bwMode="auto">
          <a:xfrm>
            <a:off x="755650" y="4763"/>
            <a:ext cx="8316913" cy="620712"/>
          </a:xfrm>
          <a:ln cap="rnd">
            <a:round/>
            <a:headEnd/>
            <a:tailEnd/>
          </a:ln>
        </p:spPr>
        <p:txBody>
          <a:bodyPr lIns="91434" tIns="45717" rIns="91434" bIns="45717"/>
          <a:lstStyle/>
          <a:p>
            <a:pPr eaLnBrk="1" hangingPunct="1">
              <a:lnSpc>
                <a:spcPct val="120000"/>
              </a:lnSpc>
              <a:spcBef>
                <a:spcPct val="20000"/>
              </a:spcBef>
              <a:defRPr/>
            </a:pPr>
            <a:r>
              <a:rPr kern="0" smtClean="0">
                <a:solidFill>
                  <a:sysClr val="window" lastClr="FFFFFF">
                    <a:lumMod val="95000"/>
                  </a:sysClr>
                </a:solidFill>
                <a:cs typeface="+mn-cs"/>
              </a:rPr>
              <a:t>物流管理系统案例分析</a:t>
            </a:r>
            <a:endParaRPr kern="0">
              <a:solidFill>
                <a:sysClr val="window" lastClr="FFFFFF">
                  <a:lumMod val="95000"/>
                </a:sysClr>
              </a:solidFill>
              <a:cs typeface="+mn-cs"/>
            </a:endParaRPr>
          </a:p>
        </p:txBody>
      </p:sp>
      <p:pic>
        <p:nvPicPr>
          <p:cNvPr id="16395" name="Picture 11" descr="http://www.chinawuliu.com.cn/file/2(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700088"/>
            <a:ext cx="6956425"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9" descr="https://www.ajinomoto.co.jp/products/anzen/img/common/ico_logistic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3627438"/>
            <a:ext cx="14414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48647">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ntr" presetSubtype="0" fill="hold" nodeType="clickEffect">
                                  <p:stCondLst>
                                    <p:cond delay="0"/>
                                  </p:stCondLst>
                                  <p:childTnLst>
                                    <p:set>
                                      <p:cBhvr>
                                        <p:cTn id="10" dur="1" fill="hold">
                                          <p:stCondLst>
                                            <p:cond delay="0"/>
                                          </p:stCondLst>
                                        </p:cTn>
                                        <p:tgtEl>
                                          <p:spTgt spid="16393"/>
                                        </p:tgtEl>
                                        <p:attrNameLst>
                                          <p:attrName>style.visibility</p:attrName>
                                        </p:attrNameLst>
                                      </p:cBhvr>
                                      <p:to>
                                        <p:strVal val="visible"/>
                                      </p:to>
                                    </p:set>
                                    <p:anim calcmode="lin" valueType="num">
                                      <p:cBhvr>
                                        <p:cTn id="11" dur="1000" fill="hold"/>
                                        <p:tgtEl>
                                          <p:spTgt spid="16393"/>
                                        </p:tgtEl>
                                        <p:attrNameLst>
                                          <p:attrName>ppt_w</p:attrName>
                                        </p:attrNameLst>
                                      </p:cBhvr>
                                      <p:tavLst>
                                        <p:tav tm="0">
                                          <p:val>
                                            <p:fltVal val="0"/>
                                          </p:val>
                                        </p:tav>
                                        <p:tav tm="100000">
                                          <p:val>
                                            <p:strVal val="#ppt_w"/>
                                          </p:val>
                                        </p:tav>
                                      </p:tavLst>
                                    </p:anim>
                                    <p:anim calcmode="lin" valueType="num">
                                      <p:cBhvr>
                                        <p:cTn id="12" dur="1000" fill="hold"/>
                                        <p:tgtEl>
                                          <p:spTgt spid="16393"/>
                                        </p:tgtEl>
                                        <p:attrNameLst>
                                          <p:attrName>ppt_h</p:attrName>
                                        </p:attrNameLst>
                                      </p:cBhvr>
                                      <p:tavLst>
                                        <p:tav tm="0">
                                          <p:val>
                                            <p:fltVal val="0"/>
                                          </p:val>
                                        </p:tav>
                                        <p:tav tm="100000">
                                          <p:val>
                                            <p:strVal val="#ppt_h"/>
                                          </p:val>
                                        </p:tav>
                                      </p:tavLst>
                                    </p:anim>
                                    <p:anim calcmode="lin" valueType="num">
                                      <p:cBhvr>
                                        <p:cTn id="13" dur="1000" fill="hold"/>
                                        <p:tgtEl>
                                          <p:spTgt spid="16393"/>
                                        </p:tgtEl>
                                        <p:attrNameLst>
                                          <p:attrName>style.rotation</p:attrName>
                                        </p:attrNameLst>
                                      </p:cBhvr>
                                      <p:tavLst>
                                        <p:tav tm="0">
                                          <p:val>
                                            <p:fltVal val="90"/>
                                          </p:val>
                                        </p:tav>
                                        <p:tav tm="100000">
                                          <p:val>
                                            <p:fltVal val="0"/>
                                          </p:val>
                                        </p:tav>
                                      </p:tavLst>
                                    </p:anim>
                                    <p:animEffect transition="in" filter="fade">
                                      <p:cBhvr>
                                        <p:cTn id="14" dur="10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en-US" altLang="zh-CN" smtClean="0"/>
              <a:t>2. </a:t>
            </a:r>
            <a:r>
              <a:rPr lang="zh-CN" altLang="en-US" smtClean="0"/>
              <a:t>网状模型的数据操作</a:t>
            </a:r>
          </a:p>
        </p:txBody>
      </p:sp>
      <p:sp>
        <p:nvSpPr>
          <p:cNvPr id="2" name="内容占位符 1"/>
          <p:cNvSpPr>
            <a:spLocks noGrp="1"/>
          </p:cNvSpPr>
          <p:nvPr>
            <p:ph sz="quarter" idx="10"/>
          </p:nvPr>
        </p:nvSpPr>
        <p:spPr/>
        <p:txBody>
          <a:bodyPr/>
          <a:lstStyle/>
          <a:p>
            <a:pPr algn="just" eaLnBrk="1" hangingPunct="1">
              <a:lnSpc>
                <a:spcPct val="150000"/>
              </a:lnSpc>
            </a:pPr>
            <a:r>
              <a:rPr lang="zh-CN" altLang="en-US" dirty="0"/>
              <a:t>查询</a:t>
            </a:r>
          </a:p>
          <a:p>
            <a:pPr algn="just" eaLnBrk="1" hangingPunct="1">
              <a:lnSpc>
                <a:spcPct val="150000"/>
              </a:lnSpc>
            </a:pPr>
            <a:r>
              <a:rPr lang="zh-CN" altLang="en-US" dirty="0"/>
              <a:t>插入</a:t>
            </a:r>
          </a:p>
          <a:p>
            <a:pPr algn="just" eaLnBrk="1" hangingPunct="1">
              <a:lnSpc>
                <a:spcPct val="150000"/>
              </a:lnSpc>
            </a:pPr>
            <a:r>
              <a:rPr lang="zh-CN" altLang="en-US" dirty="0"/>
              <a:t>删除</a:t>
            </a:r>
          </a:p>
          <a:p>
            <a:pPr algn="just" eaLnBrk="1" hangingPunct="1">
              <a:lnSpc>
                <a:spcPct val="150000"/>
              </a:lnSpc>
            </a:pPr>
            <a:r>
              <a:rPr lang="zh-CN" altLang="en-US" dirty="0"/>
              <a:t>更新</a:t>
            </a:r>
          </a:p>
          <a:p>
            <a:pPr>
              <a:lnSpc>
                <a:spcPct val="150000"/>
              </a:lnSpc>
            </a:pPr>
            <a:endParaRPr lang="zh-CN" altLang="en-US" dirty="0"/>
          </a:p>
        </p:txBody>
      </p:sp>
    </p:spTree>
    <p:extLst>
      <p:ext uri="{BB962C8B-B14F-4D97-AF65-F5344CB8AC3E}">
        <p14:creationId xmlns:p14="http://schemas.microsoft.com/office/powerpoint/2010/main" val="3899681170"/>
      </p:ext>
    </p:extLst>
  </p:cSld>
  <p:clrMapOvr>
    <a:masterClrMapping/>
  </p:clrMapOvr>
  <p:transition spd="slow" advTm="953">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sz="2583"/>
              <a:t>3.</a:t>
            </a:r>
            <a:r>
              <a:rPr lang="zh-CN" altLang="en-US" sz="2583"/>
              <a:t>网状模型的完整性约束</a:t>
            </a:r>
            <a:endParaRPr lang="zh-CN" altLang="en-US" smtClean="0"/>
          </a:p>
        </p:txBody>
      </p:sp>
      <p:sp>
        <p:nvSpPr>
          <p:cNvPr id="124931" name="Rectangle 3"/>
          <p:cNvSpPr>
            <a:spLocks noGrp="1" noChangeArrowheads="1"/>
          </p:cNvSpPr>
          <p:nvPr>
            <p:ph type="body" idx="4294967295"/>
          </p:nvPr>
        </p:nvSpPr>
        <p:spPr>
          <a:xfrm>
            <a:off x="743404" y="841276"/>
            <a:ext cx="8005059" cy="3429000"/>
          </a:xfrm>
        </p:spPr>
        <p:txBody>
          <a:bodyPr/>
          <a:lstStyle/>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网状数据库系统（如</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DBTG</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）对数据操作加了一些限制，提供了一定的完整性约束</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码</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双亲结点与子女结点之间是一对多联系</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属籍类别</a:t>
            </a:r>
          </a:p>
          <a:p>
            <a:pPr lvl="2">
              <a:lnSpc>
                <a:spcPct val="150000"/>
              </a:lnSpc>
            </a:pPr>
            <a:r>
              <a:rPr lang="zh-CN" altLang="en-US" sz="1600" dirty="0"/>
              <a:t>加入类别</a:t>
            </a:r>
            <a:r>
              <a:rPr lang="en-US" altLang="zh-CN" sz="1600" dirty="0"/>
              <a:t>(</a:t>
            </a:r>
            <a:r>
              <a:rPr lang="zh-CN" altLang="en-US" sz="1600" dirty="0"/>
              <a:t>自动的，手工的</a:t>
            </a:r>
            <a:r>
              <a:rPr lang="en-US" altLang="zh-CN" sz="1600" dirty="0"/>
              <a:t>)</a:t>
            </a:r>
          </a:p>
          <a:p>
            <a:pPr lvl="2">
              <a:lnSpc>
                <a:spcPct val="150000"/>
              </a:lnSpc>
            </a:pPr>
            <a:r>
              <a:rPr lang="zh-CN" altLang="en-US" sz="1600" dirty="0"/>
              <a:t>移出类别</a:t>
            </a:r>
            <a:r>
              <a:rPr lang="en-US" altLang="zh-CN" sz="1600" dirty="0"/>
              <a:t>(</a:t>
            </a:r>
            <a:r>
              <a:rPr lang="zh-CN" altLang="en-US" sz="1600" dirty="0"/>
              <a:t>固定的，必须 的，随意的</a:t>
            </a:r>
            <a:r>
              <a:rPr lang="en-US" altLang="zh-CN" sz="1600" dirty="0"/>
              <a:t>)</a:t>
            </a:r>
          </a:p>
        </p:txBody>
      </p:sp>
    </p:spTree>
    <p:extLst>
      <p:ext uri="{BB962C8B-B14F-4D97-AF65-F5344CB8AC3E}">
        <p14:creationId xmlns:p14="http://schemas.microsoft.com/office/powerpoint/2010/main" val="2978936842"/>
      </p:ext>
    </p:extLst>
  </p:cSld>
  <p:clrMapOvr>
    <a:masterClrMapping/>
  </p:clrMapOvr>
  <p:transition spd="slow" advTm="1848">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altLang="zh-CN" smtClean="0"/>
              <a:t>3. </a:t>
            </a:r>
            <a:r>
              <a:rPr lang="zh-CN" altLang="en-US" smtClean="0"/>
              <a:t>网状模型的完整性约束 </a:t>
            </a:r>
          </a:p>
        </p:txBody>
      </p:sp>
      <p:sp>
        <p:nvSpPr>
          <p:cNvPr id="125955" name="Rectangle 3"/>
          <p:cNvSpPr>
            <a:spLocks noGrp="1" noChangeArrowheads="1"/>
          </p:cNvSpPr>
          <p:nvPr>
            <p:ph type="body" idx="4294967295"/>
          </p:nvPr>
        </p:nvSpPr>
        <p:spPr>
          <a:xfrm>
            <a:off x="755576" y="841276"/>
            <a:ext cx="6604000" cy="3429000"/>
          </a:xfrm>
        </p:spPr>
        <p:txBody>
          <a:bodyPr/>
          <a:lstStyle/>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完整性约束条件</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允许插入尚未确定双亲结点值的子女结点值</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允许只删除双亲结点值</a:t>
            </a:r>
          </a:p>
          <a:p>
            <a:pPr lvl="1">
              <a:lnSpc>
                <a:spcPct val="150000"/>
              </a:lnSpc>
            </a:pP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201948"/>
      </p:ext>
    </p:extLst>
  </p:cSld>
  <p:clrMapOvr>
    <a:masterClrMapping/>
  </p:clrMapOvr>
  <p:transition spd="slow" advTm="1290">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altLang="zh-CN" smtClean="0"/>
              <a:t>4.</a:t>
            </a:r>
            <a:r>
              <a:rPr lang="zh-CN" altLang="en-US" smtClean="0"/>
              <a:t>网状模型的存储结构</a:t>
            </a:r>
          </a:p>
        </p:txBody>
      </p:sp>
      <p:sp>
        <p:nvSpPr>
          <p:cNvPr id="126979" name="Rectangle 3"/>
          <p:cNvSpPr>
            <a:spLocks noGrp="1" noChangeArrowheads="1"/>
          </p:cNvSpPr>
          <p:nvPr>
            <p:ph type="body" idx="4294967295"/>
          </p:nvPr>
        </p:nvSpPr>
        <p:spPr>
          <a:xfrm>
            <a:off x="755576" y="985292"/>
            <a:ext cx="5126037" cy="3886200"/>
          </a:xfrm>
        </p:spPr>
        <p:txBody>
          <a:bodyPr/>
          <a:lstStyle/>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关键</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实现记录之间的联系</a:t>
            </a:r>
          </a:p>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常用方法</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单向链接</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双向链接</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环状链接</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向首链接</a:t>
            </a:r>
          </a:p>
        </p:txBody>
      </p:sp>
    </p:spTree>
    <p:extLst>
      <p:ext uri="{BB962C8B-B14F-4D97-AF65-F5344CB8AC3E}">
        <p14:creationId xmlns:p14="http://schemas.microsoft.com/office/powerpoint/2010/main" val="3082145392"/>
      </p:ext>
    </p:extLst>
  </p:cSld>
  <p:clrMapOvr>
    <a:masterClrMapping/>
  </p:clrMapOvr>
  <p:transition spd="slow" advTm="1390">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ext Box 46"/>
          <p:cNvSpPr txBox="1">
            <a:spLocks noChangeArrowheads="1"/>
          </p:cNvSpPr>
          <p:nvPr/>
        </p:nvSpPr>
        <p:spPr bwMode="auto">
          <a:xfrm>
            <a:off x="2651125" y="4786313"/>
            <a:ext cx="4191000" cy="17197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2"/>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00000"/>
              </a:lnSpc>
              <a:spcBef>
                <a:spcPct val="0"/>
              </a:spcBef>
              <a:buSzTx/>
              <a:buFontTx/>
              <a:buNone/>
            </a:pPr>
            <a:r>
              <a:rPr kumimoji="1" lang="zh-CN" altLang="en-US" sz="1333">
                <a:latin typeface="Times New Roman" panose="02020603050405020304" pitchFamily="18" charset="0"/>
                <a:ea typeface="宋体" panose="02010600030101010101" pitchFamily="2" charset="-122"/>
              </a:rPr>
              <a:t>学生</a:t>
            </a:r>
            <a:r>
              <a:rPr kumimoji="1" lang="en-US" altLang="zh-CN" sz="1333">
                <a:latin typeface="Times New Roman" panose="02020603050405020304" pitchFamily="18" charset="0"/>
                <a:ea typeface="宋体" panose="02010600030101010101" pitchFamily="2" charset="-122"/>
              </a:rPr>
              <a:t>—</a:t>
            </a:r>
            <a:r>
              <a:rPr kumimoji="1" lang="zh-CN" altLang="en-US" sz="1333">
                <a:latin typeface="Times New Roman" panose="02020603050405020304" pitchFamily="18" charset="0"/>
                <a:ea typeface="宋体" panose="02010600030101010101" pitchFamily="2" charset="-122"/>
              </a:rPr>
              <a:t>课程网状数据库存储示意图（单向环状结构）</a:t>
            </a:r>
          </a:p>
        </p:txBody>
      </p:sp>
      <p:pic>
        <p:nvPicPr>
          <p:cNvPr id="128004" name="Picture 47" descr="1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0959" y="1125803"/>
            <a:ext cx="3899958" cy="348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AutoShape 48"/>
          <p:cNvSpPr>
            <a:spLocks noChangeArrowheads="1"/>
          </p:cNvSpPr>
          <p:nvPr/>
        </p:nvSpPr>
        <p:spPr bwMode="auto">
          <a:xfrm>
            <a:off x="1631157" y="1785938"/>
            <a:ext cx="762000" cy="508000"/>
          </a:xfrm>
          <a:prstGeom prst="wedgeRectCallout">
            <a:avLst>
              <a:gd name="adj1" fmla="val 122222"/>
              <a:gd name="adj2" fmla="val 55991"/>
            </a:avLst>
          </a:prstGeom>
          <a:gradFill rotWithShape="0">
            <a:gsLst>
              <a:gs pos="0">
                <a:srgbClr val="FFFFFF"/>
              </a:gs>
              <a:gs pos="100000">
                <a:srgbClr val="BBBBBB"/>
              </a:gs>
            </a:gsLst>
            <a:lin ang="5400000" scaled="1"/>
          </a:gra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2"/>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000" b="1">
                <a:latin typeface="Times New Roman" panose="02020603050405020304" pitchFamily="18" charset="0"/>
                <a:ea typeface="宋体" panose="02010600030101010101" pitchFamily="2" charset="-122"/>
              </a:rPr>
              <a:t>学生记录</a:t>
            </a:r>
          </a:p>
        </p:txBody>
      </p:sp>
      <p:sp>
        <p:nvSpPr>
          <p:cNvPr id="128006" name="AutoShape 49"/>
          <p:cNvSpPr>
            <a:spLocks noChangeArrowheads="1"/>
          </p:cNvSpPr>
          <p:nvPr/>
        </p:nvSpPr>
        <p:spPr bwMode="auto">
          <a:xfrm>
            <a:off x="7391136" y="1905000"/>
            <a:ext cx="762000" cy="508000"/>
          </a:xfrm>
          <a:prstGeom prst="wedgeRectCallout">
            <a:avLst>
              <a:gd name="adj1" fmla="val -110417"/>
              <a:gd name="adj2" fmla="val 98176"/>
            </a:avLst>
          </a:prstGeom>
          <a:gradFill rotWithShape="0">
            <a:gsLst>
              <a:gs pos="0">
                <a:srgbClr val="FFFFFF"/>
              </a:gs>
              <a:gs pos="100000">
                <a:srgbClr val="BBBBBB"/>
              </a:gs>
            </a:gsLst>
            <a:lin ang="5400000" scaled="1"/>
          </a:gra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2"/>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000" b="1">
                <a:latin typeface="Times New Roman" panose="02020603050405020304" pitchFamily="18" charset="0"/>
                <a:ea typeface="宋体" panose="02010600030101010101" pitchFamily="2" charset="-122"/>
              </a:rPr>
              <a:t>课程记录</a:t>
            </a:r>
          </a:p>
        </p:txBody>
      </p:sp>
      <p:sp>
        <p:nvSpPr>
          <p:cNvPr id="128007" name="AutoShape 50"/>
          <p:cNvSpPr>
            <a:spLocks noChangeArrowheads="1"/>
          </p:cNvSpPr>
          <p:nvPr/>
        </p:nvSpPr>
        <p:spPr bwMode="auto">
          <a:xfrm>
            <a:off x="6371167" y="945886"/>
            <a:ext cx="762000" cy="508000"/>
          </a:xfrm>
          <a:prstGeom prst="wedgeRectCallout">
            <a:avLst>
              <a:gd name="adj1" fmla="val -272051"/>
              <a:gd name="adj2" fmla="val 93491"/>
            </a:avLst>
          </a:prstGeom>
          <a:gradFill rotWithShape="0">
            <a:gsLst>
              <a:gs pos="0">
                <a:srgbClr val="FFFFFF"/>
              </a:gs>
              <a:gs pos="100000">
                <a:srgbClr val="BBBBBB"/>
              </a:gs>
            </a:gsLst>
            <a:lin ang="5400000" scaled="1"/>
          </a:gra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lgn="l" eaLnBrk="0" hangingPunct="0">
              <a:lnSpc>
                <a:spcPct val="120000"/>
              </a:lnSpc>
              <a:buSzPct val="60000"/>
              <a:buFont typeface="Wingdings" panose="05000000000000000000" pitchFamily="2" charset="2"/>
              <a:buChar char="l"/>
              <a:defRPr sz="2800">
                <a:solidFill>
                  <a:schemeClr val="tx1"/>
                </a:solidFill>
                <a:latin typeface="微软雅黑" panose="020B0503020204020204" pitchFamily="34" charset="-122"/>
                <a:ea typeface="微软雅黑" panose="020B0503020204020204" pitchFamily="34" charset="-122"/>
              </a:defRPr>
            </a:lvl1pPr>
            <a:lvl2pPr marL="742950" indent="-285750" algn="l" eaLnBrk="0" hangingPunct="0">
              <a:lnSpc>
                <a:spcPct val="120000"/>
              </a:lnSpc>
              <a:buSzPct val="80000"/>
              <a:buBlip>
                <a:blip r:embed="rId2"/>
              </a:buBlip>
              <a:defRPr sz="2400">
                <a:solidFill>
                  <a:schemeClr val="tx1"/>
                </a:solidFill>
                <a:latin typeface="Arial" panose="020B0604020202020204" pitchFamily="34" charset="0"/>
                <a:ea typeface="宋体" panose="02010600030101010101" pitchFamily="2" charset="-122"/>
              </a:defRPr>
            </a:lvl2pPr>
            <a:lvl3pPr marL="1143000" indent="-228600" algn="l" eaLnBrk="0" hangingPunct="0">
              <a:lnSpc>
                <a:spcPct val="120000"/>
              </a:lnSpc>
              <a:buChar char="•"/>
              <a:defRPr sz="2000">
                <a:solidFill>
                  <a:schemeClr val="tx1"/>
                </a:solidFill>
                <a:latin typeface="Arial" panose="020B0604020202020204" pitchFamily="34" charset="0"/>
                <a:ea typeface="宋体" panose="02010600030101010101" pitchFamily="2" charset="-122"/>
              </a:defRPr>
            </a:lvl3pPr>
            <a:lvl4pPr marL="1600200" indent="-228600" algn="l" eaLnBrk="0" hangingPunct="0">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000" b="1">
                <a:latin typeface="Times New Roman" panose="02020603050405020304" pitchFamily="18" charset="0"/>
                <a:ea typeface="宋体" panose="02010600030101010101" pitchFamily="2" charset="-122"/>
              </a:rPr>
              <a:t>选课记录</a:t>
            </a:r>
          </a:p>
        </p:txBody>
      </p:sp>
      <p:sp>
        <p:nvSpPr>
          <p:cNvPr id="2" name="标题 1"/>
          <p:cNvSpPr>
            <a:spLocks noGrp="1"/>
          </p:cNvSpPr>
          <p:nvPr>
            <p:ph type="title"/>
          </p:nvPr>
        </p:nvSpPr>
        <p:spPr/>
        <p:txBody>
          <a:bodyPr/>
          <a:lstStyle/>
          <a:p>
            <a:r>
              <a:rPr lang="zh-CN" altLang="en-US" dirty="0" smtClean="0"/>
              <a:t>网状模型的存储结构</a:t>
            </a:r>
            <a:endParaRPr lang="zh-CN" altLang="en-US" dirty="0"/>
          </a:p>
        </p:txBody>
      </p:sp>
    </p:spTree>
    <p:extLst>
      <p:ext uri="{BB962C8B-B14F-4D97-AF65-F5344CB8AC3E}">
        <p14:creationId xmlns:p14="http://schemas.microsoft.com/office/powerpoint/2010/main" val="1239846884"/>
      </p:ext>
    </p:extLst>
  </p:cSld>
  <p:clrMapOvr>
    <a:masterClrMapping/>
  </p:clrMapOvr>
  <p:transition advTm="3164">
    <p:dissolv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mtClean="0"/>
              <a:t>5.</a:t>
            </a:r>
            <a:r>
              <a:rPr lang="zh-CN" altLang="en-US" smtClean="0"/>
              <a:t>网状模型的优缺点</a:t>
            </a:r>
          </a:p>
        </p:txBody>
      </p:sp>
      <p:sp>
        <p:nvSpPr>
          <p:cNvPr id="129027" name="Rectangle 3"/>
          <p:cNvSpPr>
            <a:spLocks noGrp="1" noChangeArrowheads="1"/>
          </p:cNvSpPr>
          <p:nvPr>
            <p:ph type="body" idx="4294967295"/>
          </p:nvPr>
        </p:nvSpPr>
        <p:spPr>
          <a:xfrm>
            <a:off x="755576" y="841276"/>
            <a:ext cx="7848872" cy="3902075"/>
          </a:xfrm>
        </p:spPr>
        <p:txBody>
          <a:bodyPr/>
          <a:lstStyle/>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优点</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能够更为直接地描述现实世界，如一个结点可以有多个双亲</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具有良好的性能，存取效率较高</a:t>
            </a:r>
          </a:p>
          <a:p>
            <a:pPr marL="266700" indent="-266700">
              <a:lnSpc>
                <a:spcPct val="150000"/>
              </a:lnSpc>
              <a:buFont typeface="Wingdings" panose="05000000000000000000" pitchFamily="2" charset="2"/>
              <a:buChar char="l"/>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缺点</a:t>
            </a:r>
          </a:p>
          <a:p>
            <a:pPr lvl="1">
              <a:lnSpc>
                <a:spcPct val="150000"/>
              </a:lnSpc>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结构比较复杂，而且随着应用环境的扩大，数据库的结构就变得越来越复杂，不利于最终用户掌握</a:t>
            </a:r>
          </a:p>
          <a:p>
            <a:pPr lvl="1">
              <a:lnSpc>
                <a:spcPct val="150000"/>
              </a:lnSpc>
            </a:pP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DDL</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DML</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语言复杂，用户不容易使用</a:t>
            </a:r>
          </a:p>
          <a:p>
            <a:pPr marL="266700" indent="-266700">
              <a:lnSpc>
                <a:spcPct val="150000"/>
              </a:lnSpc>
              <a:buFont typeface="Wingdings" panose="05000000000000000000" pitchFamily="2" charset="2"/>
              <a:buChar char="l"/>
            </a:pP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9563475"/>
      </p:ext>
    </p:extLst>
  </p:cSld>
  <p:clrMapOvr>
    <a:masterClrMapping/>
  </p:clrMapOvr>
  <p:transition spd="slow" advTm="4037">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4213" y="739775"/>
            <a:ext cx="4824412" cy="4421188"/>
          </a:xfrm>
          <a:prstGeom prst="rect">
            <a:avLst/>
          </a:prstGeom>
          <a:solidFill>
            <a:schemeClr val="bg1">
              <a:lumMod val="85000"/>
            </a:schemeClr>
          </a:solidFill>
          <a:ln/>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endParaRPr lang="zh-CN" altLang="en-US"/>
          </a:p>
        </p:txBody>
      </p:sp>
      <p:sp>
        <p:nvSpPr>
          <p:cNvPr id="102403"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关系模型</a:t>
            </a:r>
          </a:p>
        </p:txBody>
      </p:sp>
      <p:sp>
        <p:nvSpPr>
          <p:cNvPr id="144387" name="Rectangle 3"/>
          <p:cNvSpPr>
            <a:spLocks noGrp="1" noChangeArrowheads="1"/>
          </p:cNvSpPr>
          <p:nvPr>
            <p:ph sz="quarter" idx="10"/>
          </p:nvPr>
        </p:nvSpPr>
        <p:spPr bwMode="auto">
          <a:xfrm>
            <a:off x="747713" y="663575"/>
            <a:ext cx="4752975" cy="4319588"/>
          </a:xfrm>
          <a:extLst/>
        </p:spPr>
        <p:txBody>
          <a:bodyPr wrap="square">
            <a:spAutoFit/>
          </a:bodyPr>
          <a:lstStyle/>
          <a:p>
            <a:pPr marL="285750" indent="-285750" eaLnBrk="1" hangingPunct="1">
              <a:lnSpc>
                <a:spcPct val="150000"/>
              </a:lnSpc>
              <a:buSzPct val="80000"/>
              <a:defRPr/>
            </a:pPr>
            <a:r>
              <a:rPr lang="en-US" altLang="zh-CN" sz="1600">
                <a:solidFill>
                  <a:schemeClr val="tx1">
                    <a:lumMod val="50000"/>
                    <a:lumOff val="50000"/>
                  </a:schemeClr>
                </a:solidFill>
              </a:rPr>
              <a:t>1970</a:t>
            </a:r>
            <a:r>
              <a:rPr lang="zh-CN" altLang="en-US" sz="1600">
                <a:solidFill>
                  <a:schemeClr val="tx1">
                    <a:lumMod val="50000"/>
                    <a:lumOff val="50000"/>
                  </a:schemeClr>
                </a:solidFill>
              </a:rPr>
              <a:t>年由美国</a:t>
            </a:r>
            <a:r>
              <a:rPr lang="en-US" altLang="zh-CN" sz="1600">
                <a:solidFill>
                  <a:schemeClr val="tx1">
                    <a:lumMod val="50000"/>
                    <a:lumOff val="50000"/>
                  </a:schemeClr>
                </a:solidFill>
              </a:rPr>
              <a:t>IBM</a:t>
            </a:r>
            <a:r>
              <a:rPr lang="zh-CN" altLang="en-US" sz="1600">
                <a:solidFill>
                  <a:schemeClr val="tx1">
                    <a:lumMod val="50000"/>
                    <a:lumOff val="50000"/>
                  </a:schemeClr>
                </a:solidFill>
              </a:rPr>
              <a:t>公司</a:t>
            </a:r>
            <a:r>
              <a:rPr lang="en-US" altLang="zh-CN" sz="1600">
                <a:solidFill>
                  <a:schemeClr val="tx1">
                    <a:lumMod val="50000"/>
                    <a:lumOff val="50000"/>
                  </a:schemeClr>
                </a:solidFill>
              </a:rPr>
              <a:t>San Jose</a:t>
            </a:r>
            <a:r>
              <a:rPr lang="zh-CN" altLang="en-US" sz="1600">
                <a:solidFill>
                  <a:schemeClr val="tx1">
                    <a:lumMod val="50000"/>
                    <a:lumOff val="50000"/>
                  </a:schemeClr>
                </a:solidFill>
              </a:rPr>
              <a:t>研究室的研究员</a:t>
            </a:r>
            <a:r>
              <a:rPr lang="en-US" altLang="zh-CN" sz="1600">
                <a:solidFill>
                  <a:schemeClr val="tx1">
                    <a:lumMod val="50000"/>
                    <a:lumOff val="50000"/>
                  </a:schemeClr>
                </a:solidFill>
              </a:rPr>
              <a:t>E.F.Codd</a:t>
            </a:r>
            <a:r>
              <a:rPr lang="zh-CN" altLang="en-US" sz="1600">
                <a:solidFill>
                  <a:schemeClr val="tx1">
                    <a:lumMod val="50000"/>
                    <a:lumOff val="50000"/>
                  </a:schemeClr>
                </a:solidFill>
              </a:rPr>
              <a:t>提出（埃德加</a:t>
            </a:r>
            <a:r>
              <a:rPr lang="en-US" altLang="zh-CN" sz="1600">
                <a:solidFill>
                  <a:schemeClr val="tx1">
                    <a:lumMod val="50000"/>
                    <a:lumOff val="50000"/>
                  </a:schemeClr>
                </a:solidFill>
              </a:rPr>
              <a:t>·</a:t>
            </a:r>
            <a:r>
              <a:rPr lang="zh-CN" altLang="en-US" sz="1600" smtClean="0">
                <a:solidFill>
                  <a:schemeClr val="tx1">
                    <a:lumMod val="50000"/>
                    <a:lumOff val="50000"/>
                  </a:schemeClr>
                </a:solidFill>
              </a:rPr>
              <a:t>考特在</a:t>
            </a:r>
            <a:r>
              <a:rPr lang="en-US" altLang="zh-CN" sz="1600">
                <a:solidFill>
                  <a:schemeClr val="tx1">
                    <a:lumMod val="50000"/>
                    <a:lumOff val="50000"/>
                  </a:schemeClr>
                </a:solidFill>
              </a:rPr>
              <a:t>Communications of ACM</a:t>
            </a:r>
            <a:r>
              <a:rPr lang="zh-CN" altLang="en-US" sz="1600">
                <a:solidFill>
                  <a:schemeClr val="tx1">
                    <a:lumMod val="50000"/>
                    <a:lumOff val="50000"/>
                  </a:schemeClr>
                </a:solidFill>
              </a:rPr>
              <a:t>（</a:t>
            </a:r>
            <a:r>
              <a:rPr lang="en-US" altLang="zh-CN" sz="1600">
                <a:solidFill>
                  <a:schemeClr val="tx1">
                    <a:lumMod val="50000"/>
                    <a:lumOff val="50000"/>
                  </a:schemeClr>
                </a:solidFill>
              </a:rPr>
              <a:t>Association of Computing Machinery </a:t>
            </a:r>
            <a:r>
              <a:rPr lang="zh-CN" altLang="en-US" sz="1600">
                <a:solidFill>
                  <a:schemeClr val="tx1">
                    <a:lumMod val="50000"/>
                    <a:lumOff val="50000"/>
                  </a:schemeClr>
                </a:solidFill>
              </a:rPr>
              <a:t>） 上发表了</a:t>
            </a:r>
            <a:r>
              <a:rPr lang="en-US" altLang="zh-CN" sz="1600">
                <a:solidFill>
                  <a:schemeClr val="tx1">
                    <a:lumMod val="50000"/>
                    <a:lumOff val="50000"/>
                  </a:schemeClr>
                </a:solidFill>
              </a:rPr>
              <a:t>《</a:t>
            </a:r>
            <a:r>
              <a:rPr lang="zh-CN" altLang="en-US" sz="1600">
                <a:solidFill>
                  <a:schemeClr val="tx1">
                    <a:lumMod val="50000"/>
                    <a:lumOff val="50000"/>
                  </a:schemeClr>
                </a:solidFill>
              </a:rPr>
              <a:t>大型共享数据库数据的关系模型</a:t>
            </a:r>
            <a:r>
              <a:rPr lang="en-US" altLang="zh-CN" sz="1600">
                <a:solidFill>
                  <a:schemeClr val="tx1">
                    <a:lumMod val="50000"/>
                    <a:lumOff val="50000"/>
                  </a:schemeClr>
                </a:solidFill>
              </a:rPr>
              <a:t>》</a:t>
            </a:r>
            <a:r>
              <a:rPr lang="zh-CN" altLang="en-US" sz="1600">
                <a:solidFill>
                  <a:schemeClr val="tx1">
                    <a:lumMod val="50000"/>
                    <a:lumOff val="50000"/>
                  </a:schemeClr>
                </a:solidFill>
              </a:rPr>
              <a:t>一文</a:t>
            </a:r>
            <a:r>
              <a:rPr lang="zh-CN" altLang="en-US" sz="1600" smtClean="0">
                <a:solidFill>
                  <a:schemeClr val="tx1">
                    <a:lumMod val="50000"/>
                    <a:lumOff val="50000"/>
                  </a:schemeClr>
                </a:solidFill>
              </a:rPr>
              <a:t>。</a:t>
            </a:r>
            <a:r>
              <a:rPr lang="en-US" altLang="zh-CN" sz="1600" smtClean="0">
                <a:solidFill>
                  <a:schemeClr val="tx1">
                    <a:lumMod val="50000"/>
                    <a:lumOff val="50000"/>
                  </a:schemeClr>
                </a:solidFill>
              </a:rPr>
              <a:t>ACM</a:t>
            </a:r>
            <a:r>
              <a:rPr lang="zh-CN" altLang="en-US" sz="1600" smtClean="0">
                <a:solidFill>
                  <a:schemeClr val="tx1">
                    <a:lumMod val="50000"/>
                    <a:lumOff val="50000"/>
                  </a:schemeClr>
                </a:solidFill>
              </a:rPr>
              <a:t>后来在</a:t>
            </a:r>
            <a:r>
              <a:rPr lang="en-US" altLang="zh-CN" sz="1600" smtClean="0">
                <a:solidFill>
                  <a:schemeClr val="tx1">
                    <a:lumMod val="50000"/>
                    <a:lumOff val="50000"/>
                  </a:schemeClr>
                </a:solidFill>
              </a:rPr>
              <a:t>1983</a:t>
            </a:r>
            <a:r>
              <a:rPr lang="zh-CN" altLang="en-US" sz="1600" smtClean="0">
                <a:solidFill>
                  <a:schemeClr val="tx1">
                    <a:lumMod val="50000"/>
                    <a:lumOff val="50000"/>
                  </a:schemeClr>
                </a:solidFill>
              </a:rPr>
              <a:t>年</a:t>
            </a:r>
            <a:r>
              <a:rPr lang="zh-CN" altLang="en-US" sz="1600">
                <a:solidFill>
                  <a:schemeClr val="tx1">
                    <a:lumMod val="50000"/>
                    <a:lumOff val="50000"/>
                  </a:schemeClr>
                </a:solidFill>
              </a:rPr>
              <a:t>把这篇论文列为从 </a:t>
            </a:r>
            <a:r>
              <a:rPr lang="en-US" altLang="zh-CN" sz="1600" smtClean="0">
                <a:solidFill>
                  <a:schemeClr val="tx1">
                    <a:lumMod val="50000"/>
                    <a:lumOff val="50000"/>
                  </a:schemeClr>
                </a:solidFill>
              </a:rPr>
              <a:t>1958</a:t>
            </a:r>
            <a:r>
              <a:rPr lang="zh-CN" altLang="en-US" sz="1600" smtClean="0">
                <a:solidFill>
                  <a:schemeClr val="tx1">
                    <a:lumMod val="50000"/>
                    <a:lumOff val="50000"/>
                  </a:schemeClr>
                </a:solidFill>
              </a:rPr>
              <a:t>年</a:t>
            </a:r>
            <a:r>
              <a:rPr lang="zh-CN" altLang="en-US" sz="1600">
                <a:solidFill>
                  <a:schemeClr val="tx1">
                    <a:lumMod val="50000"/>
                    <a:lumOff val="50000"/>
                  </a:schemeClr>
                </a:solidFill>
              </a:rPr>
              <a:t>以来</a:t>
            </a:r>
            <a:r>
              <a:rPr lang="zh-CN" altLang="en-US" sz="1600" smtClean="0">
                <a:solidFill>
                  <a:schemeClr val="tx1">
                    <a:lumMod val="50000"/>
                    <a:lumOff val="50000"/>
                  </a:schemeClr>
                </a:solidFill>
              </a:rPr>
              <a:t>的</a:t>
            </a:r>
            <a:r>
              <a:rPr lang="en-US" altLang="zh-CN" sz="1600" smtClean="0">
                <a:solidFill>
                  <a:schemeClr val="tx1">
                    <a:lumMod val="50000"/>
                    <a:lumOff val="50000"/>
                  </a:schemeClr>
                </a:solidFill>
              </a:rPr>
              <a:t>25</a:t>
            </a:r>
            <a:r>
              <a:rPr lang="zh-CN" altLang="en-US" sz="1600" smtClean="0">
                <a:solidFill>
                  <a:schemeClr val="tx1">
                    <a:lumMod val="50000"/>
                    <a:lumOff val="50000"/>
                  </a:schemeClr>
                </a:solidFill>
              </a:rPr>
              <a:t>年</a:t>
            </a:r>
            <a:r>
              <a:rPr lang="zh-CN" altLang="en-US" sz="1600">
                <a:solidFill>
                  <a:schemeClr val="tx1">
                    <a:lumMod val="50000"/>
                    <a:lumOff val="50000"/>
                  </a:schemeClr>
                </a:solidFill>
              </a:rPr>
              <a:t>中最具里程碑意义</a:t>
            </a:r>
            <a:r>
              <a:rPr lang="zh-CN" altLang="en-US" sz="1600" smtClean="0">
                <a:solidFill>
                  <a:schemeClr val="tx1">
                    <a:lumMod val="50000"/>
                    <a:lumOff val="50000"/>
                  </a:schemeClr>
                </a:solidFill>
              </a:rPr>
              <a:t>的</a:t>
            </a:r>
            <a:r>
              <a:rPr lang="en-US" altLang="zh-CN" sz="1600" smtClean="0">
                <a:solidFill>
                  <a:schemeClr val="tx1">
                    <a:lumMod val="50000"/>
                    <a:lumOff val="50000"/>
                  </a:schemeClr>
                </a:solidFill>
              </a:rPr>
              <a:t>25</a:t>
            </a:r>
            <a:r>
              <a:rPr lang="zh-CN" altLang="en-US" sz="1600" smtClean="0">
                <a:solidFill>
                  <a:schemeClr val="tx1">
                    <a:lumMod val="50000"/>
                    <a:lumOff val="50000"/>
                  </a:schemeClr>
                </a:solidFill>
              </a:rPr>
              <a:t>篇</a:t>
            </a:r>
            <a:r>
              <a:rPr lang="zh-CN" altLang="en-US" sz="1600">
                <a:solidFill>
                  <a:schemeClr val="tx1">
                    <a:lumMod val="50000"/>
                    <a:lumOff val="50000"/>
                  </a:schemeClr>
                </a:solidFill>
              </a:rPr>
              <a:t>论文之一，因为它首次明确而清晰地为数据库系统提出了一种崭新的模型</a:t>
            </a:r>
            <a:r>
              <a:rPr lang="zh-CN" altLang="en-US" sz="1600" smtClean="0">
                <a:solidFill>
                  <a:schemeClr val="tx1">
                    <a:lumMod val="50000"/>
                    <a:lumOff val="50000"/>
                  </a:schemeClr>
                </a:solidFill>
              </a:rPr>
              <a:t>，即</a:t>
            </a:r>
            <a:r>
              <a:rPr lang="zh-CN" altLang="en-US" sz="1600">
                <a:solidFill>
                  <a:schemeClr val="tx1">
                    <a:lumMod val="50000"/>
                    <a:lumOff val="50000"/>
                  </a:schemeClr>
                </a:solidFill>
              </a:rPr>
              <a:t>关系模型）</a:t>
            </a:r>
          </a:p>
          <a:p>
            <a:pPr marL="285750" indent="-285750" eaLnBrk="1" hangingPunct="1">
              <a:lnSpc>
                <a:spcPct val="150000"/>
              </a:lnSpc>
              <a:buSzPct val="80000"/>
              <a:defRPr/>
            </a:pPr>
            <a:r>
              <a:rPr lang="zh-CN" altLang="en-US" sz="1600" smtClean="0">
                <a:solidFill>
                  <a:schemeClr val="tx1">
                    <a:lumMod val="50000"/>
                    <a:lumOff val="50000"/>
                  </a:schemeClr>
                </a:solidFill>
              </a:rPr>
              <a:t>最</a:t>
            </a:r>
            <a:r>
              <a:rPr lang="zh-CN" altLang="en-US" sz="1600" dirty="0">
                <a:solidFill>
                  <a:schemeClr val="tx1">
                    <a:lumMod val="50000"/>
                    <a:lumOff val="50000"/>
                  </a:schemeClr>
                </a:solidFill>
              </a:rPr>
              <a:t>重要的一种</a:t>
            </a:r>
            <a:r>
              <a:rPr lang="zh-CN" altLang="en-US" sz="1600">
                <a:solidFill>
                  <a:schemeClr val="tx1">
                    <a:lumMod val="50000"/>
                    <a:lumOff val="50000"/>
                  </a:schemeClr>
                </a:solidFill>
              </a:rPr>
              <a:t>数据模型</a:t>
            </a:r>
            <a:r>
              <a:rPr lang="zh-CN" altLang="en-US" sz="1600" smtClean="0">
                <a:solidFill>
                  <a:schemeClr val="tx1">
                    <a:lumMod val="50000"/>
                    <a:lumOff val="50000"/>
                  </a:schemeClr>
                </a:solidFill>
              </a:rPr>
              <a:t>。</a:t>
            </a:r>
            <a:endParaRPr lang="en-US" altLang="zh-CN" sz="1600" smtClean="0">
              <a:solidFill>
                <a:schemeClr val="tx1">
                  <a:lumMod val="50000"/>
                  <a:lumOff val="50000"/>
                </a:schemeClr>
              </a:solidFill>
            </a:endParaRPr>
          </a:p>
          <a:p>
            <a:pPr marL="285750" indent="-285750" eaLnBrk="1" hangingPunct="1">
              <a:lnSpc>
                <a:spcPct val="150000"/>
              </a:lnSpc>
              <a:buSzPct val="80000"/>
              <a:defRPr/>
            </a:pPr>
            <a:r>
              <a:rPr lang="zh-CN" altLang="en-US" sz="1600" smtClean="0">
                <a:solidFill>
                  <a:schemeClr val="tx1">
                    <a:lumMod val="50000"/>
                    <a:lumOff val="50000"/>
                  </a:schemeClr>
                </a:solidFill>
              </a:rPr>
              <a:t>至今</a:t>
            </a:r>
            <a:r>
              <a:rPr lang="zh-CN" altLang="en-US" sz="1600" dirty="0" smtClean="0">
                <a:solidFill>
                  <a:schemeClr val="tx1">
                    <a:lumMod val="50000"/>
                    <a:lumOff val="50000"/>
                  </a:schemeClr>
                </a:solidFill>
              </a:rPr>
              <a:t>关系数据库仍然是主流的数据库模型</a:t>
            </a:r>
            <a:endParaRPr lang="en-US" altLang="zh-CN" sz="1600" dirty="0">
              <a:solidFill>
                <a:schemeClr val="tx1">
                  <a:lumMod val="50000"/>
                  <a:lumOff val="50000"/>
                </a:schemeClr>
              </a:solidFill>
            </a:endParaRPr>
          </a:p>
        </p:txBody>
      </p:sp>
      <p:pic>
        <p:nvPicPr>
          <p:cNvPr id="102405" name="Picture 6" descr="https://www.nap.edu/openbook/12473/xhtml/images/p20015c9cg8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739775"/>
            <a:ext cx="3121025" cy="44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531518">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关系数据模型的数据结构 </a:t>
            </a:r>
          </a:p>
        </p:txBody>
      </p:sp>
      <p:sp>
        <p:nvSpPr>
          <p:cNvPr id="145411" name="Rectangle 3"/>
          <p:cNvSpPr>
            <a:spLocks noGrp="1" noChangeArrowheads="1"/>
          </p:cNvSpPr>
          <p:nvPr>
            <p:ph sz="quarter" idx="10"/>
          </p:nvPr>
        </p:nvSpPr>
        <p:spPr bwMode="auto">
          <a:xfrm>
            <a:off x="684213" y="769938"/>
            <a:ext cx="8135937" cy="4319587"/>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在用户观点下，关系模型中数据的逻辑结构是一张二维表，它由行和列组成。</a:t>
            </a:r>
          </a:p>
          <a:p>
            <a:pPr marL="285750" indent="-285750" eaLnBrk="1" hangingPunct="1">
              <a:lnSpc>
                <a:spcPct val="150000"/>
              </a:lnSpc>
              <a:buSzPct val="80000"/>
              <a:defRPr/>
            </a:pPr>
            <a:endParaRPr lang="zh-CN" altLang="en-US" sz="1800" dirty="0">
              <a:solidFill>
                <a:schemeClr val="tx1">
                  <a:lumMod val="50000"/>
                  <a:lumOff val="50000"/>
                </a:schemeClr>
              </a:solidFill>
            </a:endParaRPr>
          </a:p>
          <a:p>
            <a:pPr marL="447675" lvl="1" indent="-176213" eaLnBrk="1" hangingPunct="1">
              <a:buSzPct val="50000"/>
              <a:buFont typeface="Wingdings" panose="05000000000000000000" pitchFamily="2" charset="2"/>
              <a:buChar char="p"/>
              <a:defRPr/>
            </a:pPr>
            <a:endParaRPr lang="en-US" altLang="zh-CN" sz="1600" dirty="0">
              <a:latin typeface="Arial" pitchFamily="34" charset="0"/>
            </a:endParaRPr>
          </a:p>
        </p:txBody>
      </p:sp>
      <p:grpSp>
        <p:nvGrpSpPr>
          <p:cNvPr id="104452" name="Group 89"/>
          <p:cNvGrpSpPr>
            <a:grpSpLocks/>
          </p:cNvGrpSpPr>
          <p:nvPr/>
        </p:nvGrpSpPr>
        <p:grpSpPr bwMode="auto">
          <a:xfrm>
            <a:off x="968375" y="1682750"/>
            <a:ext cx="7707313" cy="3190875"/>
            <a:chOff x="384" y="1480"/>
            <a:chExt cx="4855" cy="2411"/>
          </a:xfrm>
        </p:grpSpPr>
        <p:sp>
          <p:nvSpPr>
            <p:cNvPr id="104453" name="Rectangle 54"/>
            <p:cNvSpPr>
              <a:spLocks noChangeArrowheads="1"/>
            </p:cNvSpPr>
            <p:nvPr/>
          </p:nvSpPr>
          <p:spPr bwMode="ltGray">
            <a:xfrm>
              <a:off x="2260" y="1700"/>
              <a:ext cx="1047" cy="649"/>
            </a:xfrm>
            <a:prstGeom prst="rect">
              <a:avLst/>
            </a:prstGeom>
            <a:gradFill rotWithShape="0">
              <a:gsLst>
                <a:gs pos="0">
                  <a:srgbClr val="8E8E8E"/>
                </a:gs>
                <a:gs pos="50000">
                  <a:srgbClr val="B2B2B2"/>
                </a:gs>
                <a:gs pos="100000">
                  <a:srgbClr val="8E8E8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104454" name="Oval 55"/>
            <p:cNvSpPr>
              <a:spLocks noChangeArrowheads="1"/>
            </p:cNvSpPr>
            <p:nvPr/>
          </p:nvSpPr>
          <p:spPr bwMode="ltGray">
            <a:xfrm>
              <a:off x="2260" y="1480"/>
              <a:ext cx="1047" cy="416"/>
            </a:xfrm>
            <a:prstGeom prst="ellipse">
              <a:avLst/>
            </a:prstGeom>
            <a:gradFill rotWithShape="0">
              <a:gsLst>
                <a:gs pos="0">
                  <a:srgbClr val="A0A0A0"/>
                </a:gs>
                <a:gs pos="100000">
                  <a:srgbClr val="B2B2B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104455" name="Oval 56"/>
            <p:cNvSpPr>
              <a:spLocks noChangeArrowheads="1"/>
            </p:cNvSpPr>
            <p:nvPr/>
          </p:nvSpPr>
          <p:spPr bwMode="ltGray">
            <a:xfrm>
              <a:off x="2260" y="2147"/>
              <a:ext cx="1047" cy="416"/>
            </a:xfrm>
            <a:prstGeom prst="ellipse">
              <a:avLst/>
            </a:prstGeom>
            <a:gradFill rotWithShape="0">
              <a:gsLst>
                <a:gs pos="0">
                  <a:srgbClr val="8E8E8E"/>
                </a:gs>
                <a:gs pos="50000">
                  <a:srgbClr val="B2B2B2"/>
                </a:gs>
                <a:gs pos="100000">
                  <a:srgbClr val="8E8E8E"/>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390201" name="Rectangle 57"/>
            <p:cNvSpPr>
              <a:spLocks noChangeArrowheads="1"/>
            </p:cNvSpPr>
            <p:nvPr/>
          </p:nvSpPr>
          <p:spPr bwMode="auto">
            <a:xfrm>
              <a:off x="2338" y="1552"/>
              <a:ext cx="90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defRPr/>
              </a:pPr>
              <a:r>
                <a:rPr lang="en-US" altLang="zh-CN" sz="2200" b="1">
                  <a:solidFill>
                    <a:srgbClr val="FFFFFF"/>
                  </a:solidFill>
                  <a:effectLst>
                    <a:outerShdw blurRad="38100" dist="38100" dir="2700000" algn="tl">
                      <a:srgbClr val="C0C0C0"/>
                    </a:outerShdw>
                  </a:effectLst>
                </a:rPr>
                <a:t>Database</a:t>
              </a:r>
            </a:p>
          </p:txBody>
        </p:sp>
        <p:grpSp>
          <p:nvGrpSpPr>
            <p:cNvPr id="104457" name="Group 58"/>
            <p:cNvGrpSpPr>
              <a:grpSpLocks/>
            </p:cNvGrpSpPr>
            <p:nvPr/>
          </p:nvGrpSpPr>
          <p:grpSpPr bwMode="auto">
            <a:xfrm>
              <a:off x="2377" y="1983"/>
              <a:ext cx="755" cy="457"/>
              <a:chOff x="2419" y="1908"/>
              <a:chExt cx="755" cy="457"/>
            </a:xfrm>
          </p:grpSpPr>
          <p:sp>
            <p:nvSpPr>
              <p:cNvPr id="104479" name="Rectangle 59"/>
              <p:cNvSpPr>
                <a:spLocks noChangeArrowheads="1"/>
              </p:cNvSpPr>
              <p:nvPr/>
            </p:nvSpPr>
            <p:spPr bwMode="blackWhite">
              <a:xfrm>
                <a:off x="2419" y="1908"/>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104480" name="Rectangle 60"/>
              <p:cNvSpPr>
                <a:spLocks noChangeArrowheads="1"/>
              </p:cNvSpPr>
              <p:nvPr/>
            </p:nvSpPr>
            <p:spPr bwMode="blackWhite">
              <a:xfrm>
                <a:off x="2690" y="1908"/>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104481" name="Rectangle 61"/>
              <p:cNvSpPr>
                <a:spLocks noChangeArrowheads="1"/>
              </p:cNvSpPr>
              <p:nvPr/>
            </p:nvSpPr>
            <p:spPr bwMode="blackWhite">
              <a:xfrm>
                <a:off x="2959" y="1908"/>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104482" name="Rectangle 62"/>
              <p:cNvSpPr>
                <a:spLocks noChangeArrowheads="1"/>
              </p:cNvSpPr>
              <p:nvPr/>
            </p:nvSpPr>
            <p:spPr bwMode="blackWhite">
              <a:xfrm>
                <a:off x="2420" y="2079"/>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104483" name="Rectangle 63"/>
              <p:cNvSpPr>
                <a:spLocks noChangeArrowheads="1"/>
              </p:cNvSpPr>
              <p:nvPr/>
            </p:nvSpPr>
            <p:spPr bwMode="blackWhite">
              <a:xfrm>
                <a:off x="2691" y="2079"/>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104484" name="Rectangle 64"/>
              <p:cNvSpPr>
                <a:spLocks noChangeArrowheads="1"/>
              </p:cNvSpPr>
              <p:nvPr/>
            </p:nvSpPr>
            <p:spPr bwMode="blackWhite">
              <a:xfrm>
                <a:off x="2960" y="2079"/>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104485" name="Rectangle 65"/>
              <p:cNvSpPr>
                <a:spLocks noChangeArrowheads="1"/>
              </p:cNvSpPr>
              <p:nvPr/>
            </p:nvSpPr>
            <p:spPr bwMode="blackWhite">
              <a:xfrm>
                <a:off x="2420" y="2247"/>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104486" name="Rectangle 66"/>
              <p:cNvSpPr>
                <a:spLocks noChangeArrowheads="1"/>
              </p:cNvSpPr>
              <p:nvPr/>
            </p:nvSpPr>
            <p:spPr bwMode="blackWhite">
              <a:xfrm>
                <a:off x="2691" y="2247"/>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sp>
            <p:nvSpPr>
              <p:cNvPr id="104487" name="Rectangle 67"/>
              <p:cNvSpPr>
                <a:spLocks noChangeArrowheads="1"/>
              </p:cNvSpPr>
              <p:nvPr/>
            </p:nvSpPr>
            <p:spPr bwMode="blackWhite">
              <a:xfrm>
                <a:off x="2960" y="2247"/>
                <a:ext cx="214" cy="118"/>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en-US"/>
              </a:p>
            </p:txBody>
          </p:sp>
        </p:grpSp>
        <p:grpSp>
          <p:nvGrpSpPr>
            <p:cNvPr id="104458" name="Group 68"/>
            <p:cNvGrpSpPr>
              <a:grpSpLocks/>
            </p:cNvGrpSpPr>
            <p:nvPr/>
          </p:nvGrpSpPr>
          <p:grpSpPr bwMode="auto">
            <a:xfrm>
              <a:off x="2838" y="2319"/>
              <a:ext cx="2401" cy="1566"/>
              <a:chOff x="2880" y="2244"/>
              <a:chExt cx="2401" cy="1566"/>
            </a:xfrm>
          </p:grpSpPr>
          <p:sp>
            <p:nvSpPr>
              <p:cNvPr id="104470" name="Freeform 69"/>
              <p:cNvSpPr>
                <a:spLocks/>
              </p:cNvSpPr>
              <p:nvPr/>
            </p:nvSpPr>
            <p:spPr bwMode="blackWhite">
              <a:xfrm>
                <a:off x="2880" y="2244"/>
                <a:ext cx="2401" cy="708"/>
              </a:xfrm>
              <a:custGeom>
                <a:avLst/>
                <a:gdLst>
                  <a:gd name="T0" fmla="*/ 246 w 2401"/>
                  <a:gd name="T1" fmla="*/ 0 h 708"/>
                  <a:gd name="T2" fmla="*/ 2400 w 2401"/>
                  <a:gd name="T3" fmla="*/ 707 h 708"/>
                  <a:gd name="T4" fmla="*/ 0 w 2401"/>
                  <a:gd name="T5" fmla="*/ 707 h 708"/>
                  <a:gd name="T6" fmla="*/ 73 w 2401"/>
                  <a:gd name="T7" fmla="*/ 0 h 708"/>
                  <a:gd name="T8" fmla="*/ 246 w 2401"/>
                  <a:gd name="T9" fmla="*/ 0 h 7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1" h="708">
                    <a:moveTo>
                      <a:pt x="246" y="0"/>
                    </a:moveTo>
                    <a:lnTo>
                      <a:pt x="2400" y="707"/>
                    </a:lnTo>
                    <a:lnTo>
                      <a:pt x="0" y="707"/>
                    </a:lnTo>
                    <a:lnTo>
                      <a:pt x="73" y="0"/>
                    </a:lnTo>
                    <a:lnTo>
                      <a:pt x="246" y="0"/>
                    </a:lnTo>
                  </a:path>
                </a:pathLst>
              </a:custGeom>
              <a:solidFill>
                <a:srgbClr val="FF3300">
                  <a:alpha val="50195"/>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71" name="Rectangle 70"/>
              <p:cNvSpPr>
                <a:spLocks noChangeArrowheads="1"/>
              </p:cNvSpPr>
              <p:nvPr/>
            </p:nvSpPr>
            <p:spPr bwMode="blackWhite">
              <a:xfrm>
                <a:off x="2888" y="2868"/>
                <a:ext cx="2378" cy="942"/>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headEnd/>
                <a:tailEnd/>
              </a:ln>
              <a:effectLst>
                <a:outerShdw dist="53882" dir="2700000" algn="ctr" rotWithShape="0">
                  <a:srgbClr val="000000">
                    <a:alpha val="50000"/>
                  </a:srgbClr>
                </a:outerShdw>
              </a:effectLst>
            </p:spPr>
            <p:txBody>
              <a:bodyPr lIns="92075" tIns="46038" rIns="92075" bIns="46038">
                <a:spAutoFit/>
              </a:bodyPr>
              <a:lstStyle>
                <a:lvl1pPr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1pPr>
                <a:lvl2pPr marL="742950" indent="-28575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2pPr>
                <a:lvl3pPr marL="11430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3pPr>
                <a:lvl4pPr marL="16002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4pPr>
                <a:lvl5pPr marL="20574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5pPr>
                <a:lvl6pPr marL="25146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6pPr>
                <a:lvl7pPr marL="29718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7pPr>
                <a:lvl8pPr marL="34290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8pPr>
                <a:lvl9pPr marL="38862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b="1">
                    <a:solidFill>
                      <a:srgbClr val="000000"/>
                    </a:solidFill>
                    <a:latin typeface="Courier New" panose="02070309020205020404" pitchFamily="49" charset="0"/>
                  </a:rPr>
                  <a:t>DEPTNO  DNAME  		LOC</a:t>
                </a:r>
              </a:p>
              <a:p>
                <a:pPr>
                  <a:lnSpc>
                    <a:spcPct val="125000"/>
                  </a:lnSpc>
                </a:pPr>
                <a:r>
                  <a:rPr lang="en-US" altLang="zh-CN" sz="1200" b="1">
                    <a:solidFill>
                      <a:srgbClr val="000000"/>
                    </a:solidFill>
                    <a:latin typeface="Courier New" panose="02070309020205020404" pitchFamily="49" charset="0"/>
                  </a:rPr>
                  <a:t>    10  ACCOUNTING  	NEW YORK</a:t>
                </a:r>
              </a:p>
              <a:p>
                <a:pPr>
                  <a:lnSpc>
                    <a:spcPct val="125000"/>
                  </a:lnSpc>
                </a:pPr>
                <a:r>
                  <a:rPr lang="en-US" altLang="zh-CN" sz="1200" b="1">
                    <a:solidFill>
                      <a:srgbClr val="000000"/>
                    </a:solidFill>
                    <a:latin typeface="Courier New" panose="02070309020205020404" pitchFamily="49" charset="0"/>
                  </a:rPr>
                  <a:t>    20  RESEARCH    	DALLAS</a:t>
                </a:r>
              </a:p>
              <a:p>
                <a:pPr>
                  <a:lnSpc>
                    <a:spcPct val="125000"/>
                  </a:lnSpc>
                </a:pPr>
                <a:r>
                  <a:rPr lang="en-US" altLang="zh-CN" sz="1200" b="1">
                    <a:solidFill>
                      <a:srgbClr val="000000"/>
                    </a:solidFill>
                    <a:latin typeface="Courier New" panose="02070309020205020404" pitchFamily="49" charset="0"/>
                  </a:rPr>
                  <a:t>	    30  SALES       	CHICAGO</a:t>
                </a:r>
              </a:p>
              <a:p>
                <a:pPr>
                  <a:lnSpc>
                    <a:spcPct val="125000"/>
                  </a:lnSpc>
                </a:pPr>
                <a:r>
                  <a:rPr lang="en-US" altLang="zh-CN" sz="1200" b="1">
                    <a:solidFill>
                      <a:srgbClr val="000000"/>
                    </a:solidFill>
                    <a:latin typeface="Courier New" panose="02070309020205020404" pitchFamily="49" charset="0"/>
                  </a:rPr>
                  <a:t>	    40  OPERATIONS 	BOSTON</a:t>
                </a:r>
              </a:p>
            </p:txBody>
          </p:sp>
          <p:sp>
            <p:nvSpPr>
              <p:cNvPr id="390215" name="Rectangle 71"/>
              <p:cNvSpPr>
                <a:spLocks noChangeArrowheads="1"/>
              </p:cNvSpPr>
              <p:nvPr/>
            </p:nvSpPr>
            <p:spPr bwMode="blackWhite">
              <a:xfrm>
                <a:off x="2969" y="2548"/>
                <a:ext cx="1361"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defRPr/>
                </a:pPr>
                <a:r>
                  <a:rPr lang="en-US" altLang="zh-CN" sz="1800" dirty="0">
                    <a:solidFill>
                      <a:srgbClr val="FFFFCC"/>
                    </a:solidFill>
                    <a:effectLst>
                      <a:outerShdw blurRad="38100" dist="38100" dir="2700000" algn="tl">
                        <a:srgbClr val="C0C0C0"/>
                      </a:outerShdw>
                    </a:effectLst>
                  </a:rPr>
                  <a:t>Table Name: </a:t>
                </a:r>
                <a:r>
                  <a:rPr lang="en-US" altLang="zh-CN" sz="1800" b="1" dirty="0">
                    <a:solidFill>
                      <a:srgbClr val="FFFFCC"/>
                    </a:solidFill>
                    <a:effectLst>
                      <a:outerShdw blurRad="38100" dist="38100" dir="2700000" algn="tl">
                        <a:srgbClr val="C0C0C0"/>
                      </a:outerShdw>
                    </a:effectLst>
                  </a:rPr>
                  <a:t>DEPT</a:t>
                </a:r>
              </a:p>
            </p:txBody>
          </p:sp>
          <p:sp>
            <p:nvSpPr>
              <p:cNvPr id="104473" name="Line 72"/>
              <p:cNvSpPr>
                <a:spLocks noChangeShapeType="1"/>
              </p:cNvSpPr>
              <p:nvPr/>
            </p:nvSpPr>
            <p:spPr bwMode="blackWhite">
              <a:xfrm>
                <a:off x="2896" y="3089"/>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74" name="Line 73"/>
              <p:cNvSpPr>
                <a:spLocks noChangeShapeType="1"/>
              </p:cNvSpPr>
              <p:nvPr/>
            </p:nvSpPr>
            <p:spPr bwMode="blackWhite">
              <a:xfrm>
                <a:off x="2896" y="3264"/>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75" name="Line 74"/>
              <p:cNvSpPr>
                <a:spLocks noChangeShapeType="1"/>
              </p:cNvSpPr>
              <p:nvPr/>
            </p:nvSpPr>
            <p:spPr bwMode="blackWhite">
              <a:xfrm>
                <a:off x="2896" y="3437"/>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76" name="Line 75"/>
              <p:cNvSpPr>
                <a:spLocks noChangeShapeType="1"/>
              </p:cNvSpPr>
              <p:nvPr/>
            </p:nvSpPr>
            <p:spPr bwMode="blackWhite">
              <a:xfrm>
                <a:off x="2896" y="3620"/>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77" name="Line 76"/>
              <p:cNvSpPr>
                <a:spLocks noChangeShapeType="1"/>
              </p:cNvSpPr>
              <p:nvPr/>
            </p:nvSpPr>
            <p:spPr bwMode="blackWhite">
              <a:xfrm>
                <a:off x="3360" y="2868"/>
                <a:ext cx="0" cy="94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78" name="Line 77"/>
              <p:cNvSpPr>
                <a:spLocks noChangeShapeType="1"/>
              </p:cNvSpPr>
              <p:nvPr/>
            </p:nvSpPr>
            <p:spPr bwMode="blackWhite">
              <a:xfrm>
                <a:off x="4092" y="2868"/>
                <a:ext cx="0" cy="94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4459" name="Group 78"/>
            <p:cNvGrpSpPr>
              <a:grpSpLocks/>
            </p:cNvGrpSpPr>
            <p:nvPr/>
          </p:nvGrpSpPr>
          <p:grpSpPr bwMode="auto">
            <a:xfrm>
              <a:off x="384" y="2319"/>
              <a:ext cx="2403" cy="1572"/>
              <a:chOff x="426" y="2244"/>
              <a:chExt cx="2403" cy="1572"/>
            </a:xfrm>
          </p:grpSpPr>
          <p:sp>
            <p:nvSpPr>
              <p:cNvPr id="104460" name="Freeform 79"/>
              <p:cNvSpPr>
                <a:spLocks/>
              </p:cNvSpPr>
              <p:nvPr/>
            </p:nvSpPr>
            <p:spPr bwMode="blackWhite">
              <a:xfrm>
                <a:off x="426" y="2244"/>
                <a:ext cx="2373" cy="717"/>
              </a:xfrm>
              <a:custGeom>
                <a:avLst/>
                <a:gdLst>
                  <a:gd name="T0" fmla="*/ 2009 w 2373"/>
                  <a:gd name="T1" fmla="*/ 0 h 717"/>
                  <a:gd name="T2" fmla="*/ 0 w 2373"/>
                  <a:gd name="T3" fmla="*/ 707 h 717"/>
                  <a:gd name="T4" fmla="*/ 2372 w 2373"/>
                  <a:gd name="T5" fmla="*/ 716 h 717"/>
                  <a:gd name="T6" fmla="*/ 2181 w 2373"/>
                  <a:gd name="T7" fmla="*/ 0 h 717"/>
                  <a:gd name="T8" fmla="*/ 2009 w 2373"/>
                  <a:gd name="T9" fmla="*/ 0 h 7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3" h="717">
                    <a:moveTo>
                      <a:pt x="2009" y="0"/>
                    </a:moveTo>
                    <a:lnTo>
                      <a:pt x="0" y="707"/>
                    </a:lnTo>
                    <a:lnTo>
                      <a:pt x="2372" y="716"/>
                    </a:lnTo>
                    <a:lnTo>
                      <a:pt x="2181" y="0"/>
                    </a:lnTo>
                    <a:lnTo>
                      <a:pt x="2009" y="0"/>
                    </a:lnTo>
                  </a:path>
                </a:pathLst>
              </a:custGeom>
              <a:solidFill>
                <a:srgbClr val="FF3300">
                  <a:alpha val="50195"/>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1" name="Rectangle 80"/>
              <p:cNvSpPr>
                <a:spLocks noChangeArrowheads="1"/>
              </p:cNvSpPr>
              <p:nvPr/>
            </p:nvSpPr>
            <p:spPr bwMode="blackWhite">
              <a:xfrm>
                <a:off x="426" y="2874"/>
                <a:ext cx="2403" cy="942"/>
              </a:xfrm>
              <a:prstGeom prst="rect">
                <a:avLst/>
              </a:prstGeom>
              <a:gradFill rotWithShape="0">
                <a:gsLst>
                  <a:gs pos="0">
                    <a:srgbClr val="E5895C"/>
                  </a:gs>
                  <a:gs pos="50000">
                    <a:srgbClr val="FF9966"/>
                  </a:gs>
                  <a:gs pos="100000">
                    <a:srgbClr val="E5895C"/>
                  </a:gs>
                </a:gsLst>
                <a:lin ang="2700000" scaled="1"/>
              </a:gradFill>
              <a:ln w="12700">
                <a:solidFill>
                  <a:srgbClr val="000000"/>
                </a:solidFill>
                <a:miter lim="800000"/>
                <a:headEnd/>
                <a:tailEnd/>
              </a:ln>
              <a:effectLst>
                <a:outerShdw dist="53882" dir="2700000" algn="ctr" rotWithShape="0">
                  <a:srgbClr val="000000">
                    <a:alpha val="50000"/>
                  </a:srgbClr>
                </a:outerShdw>
              </a:effectLst>
            </p:spPr>
            <p:txBody>
              <a:bodyPr lIns="92075" tIns="46038" rIns="92075" bIns="46038">
                <a:spAutoFit/>
              </a:bodyPr>
              <a:lstStyle>
                <a:lvl1pPr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1pPr>
                <a:lvl2pPr marL="742950" indent="-28575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2pPr>
                <a:lvl3pPr marL="11430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3pPr>
                <a:lvl4pPr marL="16002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4pPr>
                <a:lvl5pPr marL="2057400" indent="-228600" defTabSz="400050">
                  <a:tabLst>
                    <a:tab pos="400050" algn="r"/>
                    <a:tab pos="685800" algn="l"/>
                  </a:tabLst>
                  <a:defRPr sz="3200">
                    <a:solidFill>
                      <a:schemeClr val="tx1"/>
                    </a:solidFill>
                    <a:latin typeface="Arial" panose="020B0604020202020204" pitchFamily="34" charset="0"/>
                    <a:ea typeface="宋体" panose="02010600030101010101" pitchFamily="2" charset="-122"/>
                  </a:defRPr>
                </a:lvl5pPr>
                <a:lvl6pPr marL="25146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6pPr>
                <a:lvl7pPr marL="29718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7pPr>
                <a:lvl8pPr marL="34290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8pPr>
                <a:lvl9pPr marL="3886200" indent="-228600" defTabSz="400050" eaLnBrk="0" fontAlgn="base" hangingPunct="0">
                  <a:spcBef>
                    <a:spcPct val="0"/>
                  </a:spcBef>
                  <a:spcAft>
                    <a:spcPct val="0"/>
                  </a:spcAft>
                  <a:tabLst>
                    <a:tab pos="400050" algn="r"/>
                    <a:tab pos="685800" algn="l"/>
                  </a:tabLst>
                  <a:defRPr sz="32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b="1">
                    <a:solidFill>
                      <a:srgbClr val="000000"/>
                    </a:solidFill>
                    <a:latin typeface="Courier New" panose="02070309020205020404" pitchFamily="49" charset="0"/>
                  </a:rPr>
                  <a:t>	EMPNO     ENAME      JOB	     DEPTNO</a:t>
                </a:r>
              </a:p>
              <a:p>
                <a:pPr>
                  <a:lnSpc>
                    <a:spcPct val="125000"/>
                  </a:lnSpc>
                </a:pPr>
                <a:r>
                  <a:rPr lang="en-US" altLang="zh-CN" sz="1200" b="1">
                    <a:solidFill>
                      <a:srgbClr val="000000"/>
                    </a:solidFill>
                    <a:latin typeface="Courier New" panose="02070309020205020404" pitchFamily="49" charset="0"/>
                  </a:rPr>
                  <a:t>	 7839     KING       PRESIDENT     10</a:t>
                </a:r>
              </a:p>
              <a:p>
                <a:pPr>
                  <a:lnSpc>
                    <a:spcPct val="125000"/>
                  </a:lnSpc>
                </a:pPr>
                <a:r>
                  <a:rPr lang="en-US" altLang="zh-CN" sz="1200" b="1">
                    <a:solidFill>
                      <a:srgbClr val="000000"/>
                    </a:solidFill>
                    <a:latin typeface="Courier New" panose="02070309020205020404" pitchFamily="49" charset="0"/>
                  </a:rPr>
                  <a:t> 7698     BLAKE      MANAGER	    30</a:t>
                </a:r>
              </a:p>
              <a:p>
                <a:pPr>
                  <a:lnSpc>
                    <a:spcPct val="125000"/>
                  </a:lnSpc>
                </a:pPr>
                <a:r>
                  <a:rPr lang="en-US" altLang="zh-CN" sz="1200" b="1">
                    <a:solidFill>
                      <a:srgbClr val="000000"/>
                    </a:solidFill>
                    <a:latin typeface="Courier New" panose="02070309020205020404" pitchFamily="49" charset="0"/>
                  </a:rPr>
                  <a:t>	 7782     CLARK      MANAGER     	10</a:t>
                </a:r>
              </a:p>
              <a:p>
                <a:pPr>
                  <a:lnSpc>
                    <a:spcPct val="125000"/>
                  </a:lnSpc>
                </a:pPr>
                <a:r>
                  <a:rPr lang="en-US" altLang="zh-CN" sz="1200" b="1">
                    <a:solidFill>
                      <a:srgbClr val="000000"/>
                    </a:solidFill>
                    <a:latin typeface="Courier New" panose="02070309020205020404" pitchFamily="49" charset="0"/>
                  </a:rPr>
                  <a:t>	 7566     JONES      MANAGER	    20</a:t>
                </a:r>
              </a:p>
            </p:txBody>
          </p:sp>
          <p:sp>
            <p:nvSpPr>
              <p:cNvPr id="390225" name="Rectangle 81"/>
              <p:cNvSpPr>
                <a:spLocks noChangeArrowheads="1"/>
              </p:cNvSpPr>
              <p:nvPr/>
            </p:nvSpPr>
            <p:spPr bwMode="blackWhite">
              <a:xfrm>
                <a:off x="1352" y="2548"/>
                <a:ext cx="128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defRPr/>
                </a:pPr>
                <a:r>
                  <a:rPr lang="en-US" altLang="zh-CN" sz="1800" dirty="0">
                    <a:solidFill>
                      <a:srgbClr val="FFFFCC"/>
                    </a:solidFill>
                    <a:effectLst>
                      <a:outerShdw blurRad="38100" dist="38100" dir="2700000" algn="tl">
                        <a:srgbClr val="C0C0C0"/>
                      </a:outerShdw>
                    </a:effectLst>
                  </a:rPr>
                  <a:t>Table Name: </a:t>
                </a:r>
                <a:r>
                  <a:rPr lang="en-US" altLang="zh-CN" sz="1800" b="1" dirty="0">
                    <a:solidFill>
                      <a:srgbClr val="FFFFCC"/>
                    </a:solidFill>
                    <a:effectLst>
                      <a:outerShdw blurRad="38100" dist="38100" dir="2700000" algn="tl">
                        <a:srgbClr val="C0C0C0"/>
                      </a:outerShdw>
                    </a:effectLst>
                  </a:rPr>
                  <a:t>EMP</a:t>
                </a:r>
              </a:p>
            </p:txBody>
          </p:sp>
          <p:sp>
            <p:nvSpPr>
              <p:cNvPr id="104463" name="Line 82"/>
              <p:cNvSpPr>
                <a:spLocks noChangeShapeType="1"/>
              </p:cNvSpPr>
              <p:nvPr/>
            </p:nvSpPr>
            <p:spPr bwMode="blackWhite">
              <a:xfrm>
                <a:off x="428" y="3091"/>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4" name="Line 83"/>
              <p:cNvSpPr>
                <a:spLocks noChangeShapeType="1"/>
              </p:cNvSpPr>
              <p:nvPr/>
            </p:nvSpPr>
            <p:spPr bwMode="blackWhite">
              <a:xfrm>
                <a:off x="428" y="3264"/>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5" name="Line 84"/>
              <p:cNvSpPr>
                <a:spLocks noChangeShapeType="1"/>
              </p:cNvSpPr>
              <p:nvPr/>
            </p:nvSpPr>
            <p:spPr bwMode="blackWhite">
              <a:xfrm>
                <a:off x="428" y="3435"/>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6" name="Line 85"/>
              <p:cNvSpPr>
                <a:spLocks noChangeShapeType="1"/>
              </p:cNvSpPr>
              <p:nvPr/>
            </p:nvSpPr>
            <p:spPr bwMode="blackWhite">
              <a:xfrm>
                <a:off x="428" y="3628"/>
                <a:ext cx="238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7" name="Line 86"/>
              <p:cNvSpPr>
                <a:spLocks noChangeShapeType="1"/>
              </p:cNvSpPr>
              <p:nvPr/>
            </p:nvSpPr>
            <p:spPr bwMode="blackWhite">
              <a:xfrm>
                <a:off x="920" y="2874"/>
                <a:ext cx="0" cy="93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8" name="Line 87"/>
              <p:cNvSpPr>
                <a:spLocks noChangeShapeType="1"/>
              </p:cNvSpPr>
              <p:nvPr/>
            </p:nvSpPr>
            <p:spPr bwMode="blackWhite">
              <a:xfrm>
                <a:off x="1508" y="2868"/>
                <a:ext cx="0" cy="94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9" name="Line 88"/>
              <p:cNvSpPr>
                <a:spLocks noChangeShapeType="1"/>
              </p:cNvSpPr>
              <p:nvPr/>
            </p:nvSpPr>
            <p:spPr bwMode="blackWhite">
              <a:xfrm>
                <a:off x="2260" y="2874"/>
                <a:ext cx="0" cy="93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spd="slow" advTm="102496">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1171" name="Group 3"/>
          <p:cNvGraphicFramePr>
            <a:graphicFrameLocks noGrp="1"/>
          </p:cNvGraphicFramePr>
          <p:nvPr/>
        </p:nvGraphicFramePr>
        <p:xfrm>
          <a:off x="3048000" y="1416050"/>
          <a:ext cx="3313113" cy="2681283"/>
        </p:xfrm>
        <a:graphic>
          <a:graphicData uri="http://schemas.openxmlformats.org/drawingml/2006/table">
            <a:tbl>
              <a:tblPr>
                <a:tableStyleId>{D7AC3CCA-C797-4891-BE02-D94E43425B78}</a:tableStyleId>
              </a:tblPr>
              <a:tblGrid>
                <a:gridCol w="936625">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1008063">
                  <a:extLst>
                    <a:ext uri="{9D8B030D-6E8A-4147-A177-3AD203B41FA5}">
                      <a16:colId xmlns:a16="http://schemas.microsoft.com/office/drawing/2014/main" val="20003"/>
                    </a:ext>
                  </a:extLst>
                </a:gridCol>
              </a:tblGrid>
              <a:tr h="243753">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b="1" u="none" strike="noStrike" cap="none" normalizeH="0" baseline="0" dirty="0" smtClean="0">
                          <a:ln>
                            <a:noFill/>
                          </a:ln>
                          <a:effectLst/>
                          <a:latin typeface="微软雅黑" panose="020B0503020204020204" pitchFamily="34" charset="-122"/>
                          <a:ea typeface="微软雅黑" panose="020B0503020204020204" pitchFamily="34" charset="-122"/>
                        </a:rPr>
                        <a:t>学号</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b="1" u="none" strike="noStrike" cap="none" normalizeH="0" baseline="0" dirty="0" smtClean="0">
                          <a:ln>
                            <a:noFill/>
                          </a:ln>
                          <a:effectLst/>
                          <a:latin typeface="微软雅黑" panose="020B0503020204020204" pitchFamily="34" charset="-122"/>
                          <a:ea typeface="微软雅黑" panose="020B0503020204020204" pitchFamily="34" charset="-122"/>
                        </a:rPr>
                        <a:t>姓名</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b="1" u="none" strike="noStrike" cap="none" normalizeH="0" baseline="0" smtClean="0">
                          <a:ln>
                            <a:noFill/>
                          </a:ln>
                          <a:effectLst/>
                          <a:latin typeface="微软雅黑" panose="020B0503020204020204" pitchFamily="34" charset="-122"/>
                          <a:ea typeface="微软雅黑" panose="020B0503020204020204" pitchFamily="34" charset="-122"/>
                        </a:rPr>
                        <a:t>性别</a:t>
                      </a:r>
                      <a:endParaRPr kumimoji="0" lang="zh-CN" altLang="en-US" sz="17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b="1" u="none" strike="noStrike" cap="none" normalizeH="0" baseline="0" dirty="0" smtClean="0">
                          <a:ln>
                            <a:noFill/>
                          </a:ln>
                          <a:effectLst/>
                          <a:latin typeface="微软雅黑" panose="020B0503020204020204" pitchFamily="34" charset="-122"/>
                          <a:ea typeface="微软雅黑" panose="020B0503020204020204" pitchFamily="34" charset="-122"/>
                        </a:rPr>
                        <a:t>出生日期</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extLst>
                  <a:ext uri="{0D108BD9-81ED-4DB2-BD59-A6C34878D82A}">
                    <a16:rowId xmlns:a16="http://schemas.microsoft.com/office/drawing/2014/main" val="10000"/>
                  </a:ext>
                </a:extLst>
              </a:tr>
              <a:tr h="243753">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dirty="0" smtClean="0">
                          <a:ln>
                            <a:noFill/>
                          </a:ln>
                          <a:effectLst/>
                          <a:latin typeface="微软雅黑" panose="020B0503020204020204" pitchFamily="34" charset="-122"/>
                          <a:ea typeface="微软雅黑" panose="020B0503020204020204" pitchFamily="34" charset="-122"/>
                        </a:rPr>
                        <a:t>994631201</a:t>
                      </a:r>
                      <a:endParaRPr kumimoji="0" lang="en-US" altLang="zh-CN"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李敏</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女</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1982-01-01</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extLst>
                  <a:ext uri="{0D108BD9-81ED-4DB2-BD59-A6C34878D82A}">
                    <a16:rowId xmlns:a16="http://schemas.microsoft.com/office/drawing/2014/main" val="10001"/>
                  </a:ext>
                </a:extLst>
              </a:tr>
              <a:tr h="243753">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dirty="0" smtClean="0">
                          <a:ln>
                            <a:noFill/>
                          </a:ln>
                          <a:effectLst/>
                          <a:latin typeface="微软雅黑" panose="020B0503020204020204" pitchFamily="34" charset="-122"/>
                          <a:ea typeface="微软雅黑" panose="020B0503020204020204" pitchFamily="34" charset="-122"/>
                        </a:rPr>
                        <a:t>994631202</a:t>
                      </a:r>
                      <a:endParaRPr kumimoji="0" lang="en-US" altLang="zh-CN"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dirty="0" smtClean="0">
                          <a:ln>
                            <a:noFill/>
                          </a:ln>
                          <a:effectLst/>
                          <a:latin typeface="微软雅黑" panose="020B0503020204020204" pitchFamily="34" charset="-122"/>
                          <a:ea typeface="微软雅黑" panose="020B0503020204020204" pitchFamily="34" charset="-122"/>
                        </a:rPr>
                        <a:t>马明磊</a:t>
                      </a:r>
                      <a:endParaRPr kumimoji="0" lang="zh-CN" altLang="en-US"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男</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1982-01-02</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extLst>
                  <a:ext uri="{0D108BD9-81ED-4DB2-BD59-A6C34878D82A}">
                    <a16:rowId xmlns:a16="http://schemas.microsoft.com/office/drawing/2014/main" val="10002"/>
                  </a:ext>
                </a:extLst>
              </a:tr>
              <a:tr h="243753">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994631203</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dirty="0" smtClean="0">
                          <a:ln>
                            <a:noFill/>
                          </a:ln>
                          <a:effectLst/>
                          <a:latin typeface="微软雅黑" panose="020B0503020204020204" pitchFamily="34" charset="-122"/>
                          <a:ea typeface="微软雅黑" panose="020B0503020204020204" pitchFamily="34" charset="-122"/>
                        </a:rPr>
                        <a:t>陈燕红</a:t>
                      </a:r>
                      <a:endParaRPr kumimoji="0" lang="zh-CN" altLang="en-US"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女</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1982-01-03</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extLst>
                  <a:ext uri="{0D108BD9-81ED-4DB2-BD59-A6C34878D82A}">
                    <a16:rowId xmlns:a16="http://schemas.microsoft.com/office/drawing/2014/main" val="10003"/>
                  </a:ext>
                </a:extLst>
              </a:tr>
              <a:tr h="243753">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994631204</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dirty="0" smtClean="0">
                          <a:ln>
                            <a:noFill/>
                          </a:ln>
                          <a:effectLst/>
                          <a:latin typeface="微软雅黑" panose="020B0503020204020204" pitchFamily="34" charset="-122"/>
                          <a:ea typeface="微软雅黑" panose="020B0503020204020204" pitchFamily="34" charset="-122"/>
                        </a:rPr>
                        <a:t>徐景辉</a:t>
                      </a:r>
                      <a:endParaRPr kumimoji="0" lang="zh-CN" altLang="en-US"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dirty="0" smtClean="0">
                          <a:ln>
                            <a:noFill/>
                          </a:ln>
                          <a:effectLst/>
                          <a:latin typeface="微软雅黑" panose="020B0503020204020204" pitchFamily="34" charset="-122"/>
                          <a:ea typeface="微软雅黑" panose="020B0503020204020204" pitchFamily="34" charset="-122"/>
                        </a:rPr>
                        <a:t>男</a:t>
                      </a:r>
                      <a:endParaRPr kumimoji="0" lang="zh-CN" altLang="en-US"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1982-01-04</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extLst>
                  <a:ext uri="{0D108BD9-81ED-4DB2-BD59-A6C34878D82A}">
                    <a16:rowId xmlns:a16="http://schemas.microsoft.com/office/drawing/2014/main" val="10004"/>
                  </a:ext>
                </a:extLst>
              </a:tr>
              <a:tr h="243753">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994631205</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chemeClr val="accent6">
                        <a:lumMod val="75000"/>
                      </a:schemeClr>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胡海欧</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dirty="0" smtClean="0">
                          <a:ln>
                            <a:noFill/>
                          </a:ln>
                          <a:effectLst/>
                          <a:latin typeface="微软雅黑" panose="020B0503020204020204" pitchFamily="34" charset="-122"/>
                          <a:ea typeface="微软雅黑" panose="020B0503020204020204" pitchFamily="34" charset="-122"/>
                        </a:rPr>
                        <a:t>男</a:t>
                      </a:r>
                      <a:endParaRPr kumimoji="0" lang="zh-CN" altLang="en-US"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chemeClr val="accent6">
                        <a:lumMod val="75000"/>
                      </a:schemeClr>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1982-01-05</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chemeClr val="accent6">
                        <a:lumMod val="75000"/>
                      </a:schemeClr>
                    </a:solidFill>
                  </a:tcPr>
                </a:tc>
                <a:extLst>
                  <a:ext uri="{0D108BD9-81ED-4DB2-BD59-A6C34878D82A}">
                    <a16:rowId xmlns:a16="http://schemas.microsoft.com/office/drawing/2014/main" val="10005"/>
                  </a:ext>
                </a:extLst>
              </a:tr>
              <a:tr h="243753">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994631206</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周凌</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dirty="0" smtClean="0">
                          <a:ln>
                            <a:noFill/>
                          </a:ln>
                          <a:effectLst/>
                          <a:latin typeface="微软雅黑" panose="020B0503020204020204" pitchFamily="34" charset="-122"/>
                          <a:ea typeface="微软雅黑" panose="020B0503020204020204" pitchFamily="34" charset="-122"/>
                        </a:rPr>
                        <a:t>男</a:t>
                      </a:r>
                      <a:endParaRPr kumimoji="0" lang="zh-CN" altLang="en-US"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1982-01-06</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extLst>
                  <a:ext uri="{0D108BD9-81ED-4DB2-BD59-A6C34878D82A}">
                    <a16:rowId xmlns:a16="http://schemas.microsoft.com/office/drawing/2014/main" val="10006"/>
                  </a:ext>
                </a:extLst>
              </a:tr>
              <a:tr h="243753">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994631207</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胡朝霞</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dirty="0" smtClean="0">
                          <a:ln>
                            <a:noFill/>
                          </a:ln>
                          <a:effectLst/>
                          <a:latin typeface="微软雅黑" panose="020B0503020204020204" pitchFamily="34" charset="-122"/>
                          <a:ea typeface="微软雅黑" panose="020B0503020204020204" pitchFamily="34" charset="-122"/>
                        </a:rPr>
                        <a:t>女</a:t>
                      </a:r>
                      <a:endParaRPr kumimoji="0" lang="zh-CN" altLang="en-US"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dirty="0" smtClean="0">
                          <a:ln>
                            <a:noFill/>
                          </a:ln>
                          <a:effectLst/>
                          <a:latin typeface="微软雅黑" panose="020B0503020204020204" pitchFamily="34" charset="-122"/>
                          <a:ea typeface="微软雅黑" panose="020B0503020204020204" pitchFamily="34" charset="-122"/>
                        </a:rPr>
                        <a:t>1982-01-07</a:t>
                      </a:r>
                      <a:endParaRPr kumimoji="0" lang="en-US" altLang="zh-CN"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extLst>
                  <a:ext uri="{0D108BD9-81ED-4DB2-BD59-A6C34878D82A}">
                    <a16:rowId xmlns:a16="http://schemas.microsoft.com/office/drawing/2014/main" val="10007"/>
                  </a:ext>
                </a:extLst>
              </a:tr>
              <a:tr h="243753">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994631208</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王海亮</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男</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dirty="0" smtClean="0">
                          <a:ln>
                            <a:noFill/>
                          </a:ln>
                          <a:effectLst/>
                          <a:latin typeface="微软雅黑" panose="020B0503020204020204" pitchFamily="34" charset="-122"/>
                          <a:ea typeface="微软雅黑" panose="020B0503020204020204" pitchFamily="34" charset="-122"/>
                        </a:rPr>
                        <a:t>1982-01-08</a:t>
                      </a:r>
                      <a:endParaRPr kumimoji="0" lang="en-US" altLang="zh-CN"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extLst>
                  <a:ext uri="{0D108BD9-81ED-4DB2-BD59-A6C34878D82A}">
                    <a16:rowId xmlns:a16="http://schemas.microsoft.com/office/drawing/2014/main" val="10008"/>
                  </a:ext>
                </a:extLst>
              </a:tr>
              <a:tr h="243753">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994631209</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孙玉军</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男</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dirty="0" smtClean="0">
                          <a:ln>
                            <a:noFill/>
                          </a:ln>
                          <a:effectLst/>
                          <a:latin typeface="微软雅黑" panose="020B0503020204020204" pitchFamily="34" charset="-122"/>
                          <a:ea typeface="微软雅黑" panose="020B0503020204020204" pitchFamily="34" charset="-122"/>
                        </a:rPr>
                        <a:t>1982-01-09</a:t>
                      </a:r>
                      <a:endParaRPr kumimoji="0" lang="en-US" altLang="zh-CN"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extLst>
                  <a:ext uri="{0D108BD9-81ED-4DB2-BD59-A6C34878D82A}">
                    <a16:rowId xmlns:a16="http://schemas.microsoft.com/office/drawing/2014/main" val="10009"/>
                  </a:ext>
                </a:extLst>
              </a:tr>
              <a:tr h="243753">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smtClean="0">
                          <a:ln>
                            <a:noFill/>
                          </a:ln>
                          <a:effectLst/>
                          <a:latin typeface="微软雅黑" panose="020B0503020204020204" pitchFamily="34" charset="-122"/>
                          <a:ea typeface="微软雅黑" panose="020B0503020204020204" pitchFamily="34" charset="-122"/>
                        </a:rPr>
                        <a:t>994631210</a:t>
                      </a:r>
                      <a:endParaRPr kumimoji="0" lang="en-US" altLang="zh-CN"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陈红波</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solidFill>
                      <a:srgbClr val="92D050"/>
                    </a:solidFill>
                  </a:tcPr>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zh-CN" altLang="en-US" sz="900" u="none" strike="noStrike" cap="none" normalizeH="0" baseline="0" smtClean="0">
                          <a:ln>
                            <a:noFill/>
                          </a:ln>
                          <a:effectLst/>
                          <a:latin typeface="微软雅黑" panose="020B0503020204020204" pitchFamily="34" charset="-122"/>
                          <a:ea typeface="微软雅黑" panose="020B0503020204020204" pitchFamily="34" charset="-122"/>
                        </a:rPr>
                        <a:t>男</a:t>
                      </a: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tc>
                  <a:txBody>
                    <a:bodyPr/>
                    <a:lstStyle/>
                    <a:p>
                      <a:pPr marL="0" marR="0" lvl="0" indent="0" algn="ctr" defTabSz="914400" rtl="0" eaLnBrk="1" fontAlgn="b" latinLnBrk="0" hangingPunct="1">
                        <a:lnSpc>
                          <a:spcPct val="120000"/>
                        </a:lnSpc>
                        <a:spcBef>
                          <a:spcPct val="0"/>
                        </a:spcBef>
                        <a:spcAft>
                          <a:spcPct val="0"/>
                        </a:spcAft>
                        <a:buClrTx/>
                        <a:buSzPct val="60000"/>
                        <a:buFontTx/>
                        <a:buNone/>
                        <a:tabLst/>
                      </a:pPr>
                      <a:r>
                        <a:rPr kumimoji="0" lang="en-US" altLang="zh-CN" sz="900" u="none" strike="noStrike" cap="none" normalizeH="0" baseline="0" dirty="0" smtClean="0">
                          <a:ln>
                            <a:noFill/>
                          </a:ln>
                          <a:effectLst/>
                          <a:latin typeface="微软雅黑" panose="020B0503020204020204" pitchFamily="34" charset="-122"/>
                          <a:ea typeface="微软雅黑" panose="020B0503020204020204" pitchFamily="34" charset="-122"/>
                        </a:rPr>
                        <a:t>1982-01-10</a:t>
                      </a:r>
                      <a:endParaRPr kumimoji="0" lang="en-US" altLang="zh-CN" sz="17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38092" marB="38092" anchor="b" horzOverflow="overflow"/>
                </a:tc>
                <a:extLst>
                  <a:ext uri="{0D108BD9-81ED-4DB2-BD59-A6C34878D82A}">
                    <a16:rowId xmlns:a16="http://schemas.microsoft.com/office/drawing/2014/main" val="10010"/>
                  </a:ext>
                </a:extLst>
              </a:tr>
            </a:tbl>
          </a:graphicData>
        </a:graphic>
      </p:graphicFrame>
      <p:sp>
        <p:nvSpPr>
          <p:cNvPr id="391233" name="Text Box 65"/>
          <p:cNvSpPr txBox="1">
            <a:spLocks noChangeArrowheads="1"/>
          </p:cNvSpPr>
          <p:nvPr/>
        </p:nvSpPr>
        <p:spPr bwMode="auto">
          <a:xfrm>
            <a:off x="4087813" y="4344988"/>
            <a:ext cx="544512" cy="307975"/>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lt1"/>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dirty="0" smtClean="0">
                <a:solidFill>
                  <a:schemeClr val="accent6">
                    <a:lumMod val="75000"/>
                  </a:schemeClr>
                </a:solidFill>
              </a:rPr>
              <a:t>属性</a:t>
            </a:r>
          </a:p>
        </p:txBody>
      </p:sp>
      <p:sp>
        <p:nvSpPr>
          <p:cNvPr id="391234" name="Line 66"/>
          <p:cNvSpPr>
            <a:spLocks noChangeShapeType="1"/>
          </p:cNvSpPr>
          <p:nvPr/>
        </p:nvSpPr>
        <p:spPr bwMode="auto">
          <a:xfrm flipH="1" flipV="1">
            <a:off x="4344988" y="4141788"/>
            <a:ext cx="0" cy="203200"/>
          </a:xfrm>
          <a:prstGeom prst="line">
            <a:avLst/>
          </a:prstGeom>
          <a:solidFill>
            <a:srgbClr val="FF8C00"/>
          </a:solidFill>
          <a:ln>
            <a:solidFill>
              <a:schemeClr val="bg1"/>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391238" name="Text Box 70"/>
          <p:cNvSpPr txBox="1">
            <a:spLocks noChangeArrowheads="1"/>
          </p:cNvSpPr>
          <p:nvPr/>
        </p:nvSpPr>
        <p:spPr bwMode="auto">
          <a:xfrm>
            <a:off x="4435475" y="4637088"/>
            <a:ext cx="363538" cy="307975"/>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accent6">
                    <a:lumMod val="75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sz="1600" dirty="0" smtClean="0"/>
              <a:t>度</a:t>
            </a:r>
          </a:p>
        </p:txBody>
      </p:sp>
      <p:sp>
        <p:nvSpPr>
          <p:cNvPr id="391239" name="Line 71"/>
          <p:cNvSpPr>
            <a:spLocks noChangeShapeType="1"/>
          </p:cNvSpPr>
          <p:nvPr/>
        </p:nvSpPr>
        <p:spPr bwMode="auto">
          <a:xfrm flipH="1">
            <a:off x="2925763" y="4800600"/>
            <a:ext cx="1501775" cy="6350"/>
          </a:xfrm>
          <a:prstGeom prst="line">
            <a:avLst/>
          </a:prstGeom>
          <a:solidFill>
            <a:srgbClr val="FF8C00"/>
          </a:solidFill>
          <a:ln>
            <a:solidFill>
              <a:schemeClr val="bg1"/>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391240" name="Line 72"/>
          <p:cNvSpPr>
            <a:spLocks noChangeShapeType="1"/>
          </p:cNvSpPr>
          <p:nvPr/>
        </p:nvSpPr>
        <p:spPr bwMode="auto">
          <a:xfrm>
            <a:off x="4787900" y="4800600"/>
            <a:ext cx="1573213" cy="6350"/>
          </a:xfrm>
          <a:prstGeom prst="line">
            <a:avLst/>
          </a:prstGeom>
          <a:solidFill>
            <a:srgbClr val="FF8C00"/>
          </a:solidFill>
          <a:ln>
            <a:solidFill>
              <a:schemeClr val="bg1"/>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391241" name="Text Box 73"/>
          <p:cNvSpPr txBox="1">
            <a:spLocks noChangeArrowheads="1"/>
          </p:cNvSpPr>
          <p:nvPr/>
        </p:nvSpPr>
        <p:spPr bwMode="auto">
          <a:xfrm>
            <a:off x="7570788" y="2563813"/>
            <a:ext cx="544512" cy="307975"/>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accent6">
                    <a:lumMod val="75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zh-CN" altLang="en-US" dirty="0" smtClean="0"/>
              <a:t>元组</a:t>
            </a:r>
          </a:p>
        </p:txBody>
      </p:sp>
      <p:sp>
        <p:nvSpPr>
          <p:cNvPr id="391246" name="Line 78"/>
          <p:cNvSpPr>
            <a:spLocks noChangeShapeType="1"/>
          </p:cNvSpPr>
          <p:nvPr/>
        </p:nvSpPr>
        <p:spPr bwMode="auto">
          <a:xfrm flipH="1">
            <a:off x="6361113" y="2736850"/>
            <a:ext cx="1223962" cy="0"/>
          </a:xfrm>
          <a:prstGeom prst="line">
            <a:avLst/>
          </a:prstGeom>
          <a:solidFill>
            <a:srgbClr val="FF8C00"/>
          </a:solidFill>
          <a:ln>
            <a:solidFill>
              <a:schemeClr val="bg1"/>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391252" name="Line 84"/>
          <p:cNvSpPr>
            <a:spLocks noChangeShapeType="1"/>
          </p:cNvSpPr>
          <p:nvPr/>
        </p:nvSpPr>
        <p:spPr bwMode="auto">
          <a:xfrm>
            <a:off x="8243888" y="1476375"/>
            <a:ext cx="0" cy="2532063"/>
          </a:xfrm>
          <a:prstGeom prst="line">
            <a:avLst/>
          </a:prstGeom>
          <a:solidFill>
            <a:srgbClr val="FF8C00"/>
          </a:solidFill>
          <a:ln>
            <a:solidFill>
              <a:schemeClr val="bg1"/>
            </a:solidFill>
            <a:headEnd type="triangle"/>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391253" name="Text Box 85"/>
          <p:cNvSpPr txBox="1">
            <a:spLocks noChangeArrowheads="1"/>
          </p:cNvSpPr>
          <p:nvPr/>
        </p:nvSpPr>
        <p:spPr bwMode="auto">
          <a:xfrm>
            <a:off x="8072438" y="2613025"/>
            <a:ext cx="365125" cy="307975"/>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600" b="1">
                <a:solidFill>
                  <a:schemeClr val="accent6">
                    <a:lumMod val="75000"/>
                  </a:schemeClr>
                </a:solidFill>
                <a:latin typeface="微软雅黑" panose="020B0503020204020204" pitchFamily="34" charset="-122"/>
                <a:ea typeface="微软雅黑" panose="020B0503020204020204" pitchFamily="34" charset="-122"/>
              </a:defRPr>
            </a:lvl1pPr>
          </a:lstStyle>
          <a:p>
            <a:pPr eaLnBrk="1" hangingPunct="1">
              <a:defRPr/>
            </a:pPr>
            <a:r>
              <a:rPr lang="zh-CN" altLang="en-US" dirty="0" smtClean="0"/>
              <a:t>势</a:t>
            </a:r>
          </a:p>
        </p:txBody>
      </p:sp>
      <p:sp>
        <p:nvSpPr>
          <p:cNvPr id="391254" name="AutoShape 86"/>
          <p:cNvSpPr>
            <a:spLocks/>
          </p:cNvSpPr>
          <p:nvPr/>
        </p:nvSpPr>
        <p:spPr bwMode="auto">
          <a:xfrm>
            <a:off x="2647950" y="1476375"/>
            <a:ext cx="288925" cy="2532063"/>
          </a:xfrm>
          <a:prstGeom prst="leftBrace">
            <a:avLst/>
          </a:prstGeom>
          <a:noFill/>
          <a:ln>
            <a:solidFill>
              <a:schemeClr val="bg1"/>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391255" name="Text Box 87"/>
          <p:cNvSpPr txBox="1">
            <a:spLocks noChangeArrowheads="1"/>
          </p:cNvSpPr>
          <p:nvPr/>
        </p:nvSpPr>
        <p:spPr bwMode="auto">
          <a:xfrm>
            <a:off x="1663700" y="2430463"/>
            <a:ext cx="892175" cy="566737"/>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400" b="1">
                <a:solidFill>
                  <a:schemeClr val="accent6">
                    <a:lumMod val="75000"/>
                  </a:schemeClr>
                </a:solidFill>
                <a:latin typeface="微软雅黑" panose="020B0503020204020204" pitchFamily="34" charset="-122"/>
                <a:ea typeface="微软雅黑" panose="020B0503020204020204" pitchFamily="3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eaLnBrk="1" hangingPunct="1">
              <a:defRPr/>
            </a:pPr>
            <a:r>
              <a:rPr lang="en-US" altLang="zh-CN" dirty="0" smtClean="0"/>
              <a:t> </a:t>
            </a:r>
            <a:r>
              <a:rPr lang="zh-CN" altLang="en-US" dirty="0" smtClean="0"/>
              <a:t>关系</a:t>
            </a:r>
          </a:p>
          <a:p>
            <a:pPr eaLnBrk="1" hangingPunct="1">
              <a:defRPr/>
            </a:pPr>
            <a:r>
              <a:rPr lang="en-US" altLang="zh-CN" dirty="0" smtClean="0"/>
              <a:t>Student</a:t>
            </a:r>
          </a:p>
        </p:txBody>
      </p:sp>
      <p:sp>
        <p:nvSpPr>
          <p:cNvPr id="391263" name="Text Box 95"/>
          <p:cNvSpPr txBox="1">
            <a:spLocks noChangeArrowheads="1"/>
          </p:cNvSpPr>
          <p:nvPr/>
        </p:nvSpPr>
        <p:spPr bwMode="auto">
          <a:xfrm>
            <a:off x="5048250" y="820738"/>
            <a:ext cx="365125" cy="307975"/>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spcBef>
                <a:spcPct val="20000"/>
              </a:spcBef>
              <a:defRPr sz="1600" b="1">
                <a:solidFill>
                  <a:schemeClr val="accent6">
                    <a:lumMod val="75000"/>
                  </a:schemeClr>
                </a:solidFill>
                <a:latin typeface="微软雅黑" panose="020B0503020204020204" pitchFamily="34" charset="-122"/>
                <a:ea typeface="微软雅黑" panose="020B0503020204020204" pitchFamily="34" charset="-122"/>
              </a:defRPr>
            </a:lvl1pPr>
          </a:lstStyle>
          <a:p>
            <a:pPr eaLnBrk="1" hangingPunct="1">
              <a:defRPr/>
            </a:pPr>
            <a:r>
              <a:rPr lang="zh-CN" altLang="en-US" dirty="0" smtClean="0"/>
              <a:t>域</a:t>
            </a:r>
          </a:p>
        </p:txBody>
      </p:sp>
      <p:sp>
        <p:nvSpPr>
          <p:cNvPr id="2" name="矩形 1"/>
          <p:cNvSpPr/>
          <p:nvPr/>
        </p:nvSpPr>
        <p:spPr>
          <a:xfrm>
            <a:off x="3132138" y="820738"/>
            <a:ext cx="679450" cy="307975"/>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主码</a:t>
            </a:r>
          </a:p>
        </p:txBody>
      </p:sp>
      <p:sp>
        <p:nvSpPr>
          <p:cNvPr id="37" name="Line 83"/>
          <p:cNvSpPr>
            <a:spLocks noChangeShapeType="1"/>
          </p:cNvSpPr>
          <p:nvPr/>
        </p:nvSpPr>
        <p:spPr bwMode="auto">
          <a:xfrm flipH="1">
            <a:off x="5219700" y="1128713"/>
            <a:ext cx="0" cy="2879725"/>
          </a:xfrm>
          <a:prstGeom prst="line">
            <a:avLst/>
          </a:prstGeom>
          <a:solidFill>
            <a:srgbClr val="FF8C00"/>
          </a:solidFill>
          <a:ln>
            <a:solidFill>
              <a:schemeClr val="bg1"/>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38" name="Line 83"/>
          <p:cNvSpPr>
            <a:spLocks noChangeShapeType="1"/>
          </p:cNvSpPr>
          <p:nvPr/>
        </p:nvSpPr>
        <p:spPr bwMode="auto">
          <a:xfrm flipH="1">
            <a:off x="3513138" y="1128713"/>
            <a:ext cx="0" cy="393700"/>
          </a:xfrm>
          <a:prstGeom prst="line">
            <a:avLst/>
          </a:prstGeom>
          <a:solidFill>
            <a:srgbClr val="FF8C00"/>
          </a:solidFill>
          <a:ln>
            <a:solidFill>
              <a:schemeClr val="bg1"/>
            </a:solidFill>
            <a:tailEnd type="triangle"/>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defRPr/>
            </a:pPr>
            <a:endParaRPr lang="zh-CN" altLang="en-US" sz="1400" b="1">
              <a:latin typeface="微软雅黑" panose="020B0503020204020204" pitchFamily="34" charset="-122"/>
              <a:ea typeface="微软雅黑" panose="020B0503020204020204" pitchFamily="34" charset="-122"/>
            </a:endParaRPr>
          </a:p>
        </p:txBody>
      </p:sp>
      <p:sp>
        <p:nvSpPr>
          <p:cNvPr id="105551" name="标题 2"/>
          <p:cNvSpPr>
            <a:spLocks noGrp="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altLang="zh-CN" smtClean="0"/>
              <a:t>关系数据模型</a:t>
            </a:r>
          </a:p>
        </p:txBody>
      </p:sp>
    </p:spTree>
  </p:cSld>
  <p:clrMapOvr>
    <a:masterClrMapping/>
  </p:clrMapOvr>
  <p:transition spd="slow" advTm="313762">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bwMode="auto">
          <a:xfrm>
            <a:off x="755650" y="4763"/>
            <a:ext cx="8316913"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spAutoFit/>
          </a:bodyPr>
          <a:lstStyle/>
          <a:p>
            <a:pPr eaLnBrk="1" hangingPunct="1"/>
            <a:r>
              <a:rPr altLang="zh-CN" smtClean="0"/>
              <a:t>关系模型的基本概念</a:t>
            </a:r>
          </a:p>
        </p:txBody>
      </p:sp>
      <p:sp>
        <p:nvSpPr>
          <p:cNvPr id="147459" name="Rectangle 3"/>
          <p:cNvSpPr>
            <a:spLocks noGrp="1" noChangeArrowheads="1"/>
          </p:cNvSpPr>
          <p:nvPr>
            <p:ph sz="quarter" idx="10"/>
          </p:nvPr>
        </p:nvSpPr>
        <p:spPr bwMode="auto">
          <a:xfrm>
            <a:off x="684213" y="769938"/>
            <a:ext cx="8135937" cy="4541837"/>
          </a:xfrm>
          <a:extLst/>
        </p:spPr>
        <p:txBody>
          <a:bodyPr>
            <a:spAutoFit/>
          </a:bodyPr>
          <a:lstStyle/>
          <a:p>
            <a:pPr marL="285750" indent="-285750" eaLnBrk="1" hangingPunct="1">
              <a:lnSpc>
                <a:spcPct val="150000"/>
              </a:lnSpc>
              <a:buSzPct val="80000"/>
              <a:defRPr/>
            </a:pPr>
            <a:r>
              <a:rPr lang="zh-CN" altLang="en-US" sz="1800" dirty="0">
                <a:solidFill>
                  <a:schemeClr val="tx1">
                    <a:lumMod val="50000"/>
                    <a:lumOff val="50000"/>
                  </a:schemeClr>
                </a:solidFill>
              </a:rPr>
              <a:t>关系（</a:t>
            </a:r>
            <a:r>
              <a:rPr lang="en-US" altLang="zh-CN" sz="1800" dirty="0">
                <a:solidFill>
                  <a:schemeClr val="tx1">
                    <a:lumMod val="50000"/>
                    <a:lumOff val="50000"/>
                  </a:schemeClr>
                </a:solidFill>
              </a:rPr>
              <a:t>Relation</a:t>
            </a:r>
            <a:r>
              <a:rPr lang="zh-CN" altLang="en-US" sz="1800" dirty="0">
                <a:solidFill>
                  <a:schemeClr val="tx1">
                    <a:lumMod val="50000"/>
                    <a:lumOff val="50000"/>
                  </a:schemeClr>
                </a:solidFill>
              </a:rPr>
              <a:t>）</a:t>
            </a:r>
            <a:r>
              <a:rPr lang="en-US" altLang="zh-CN" sz="1800" dirty="0">
                <a:solidFill>
                  <a:schemeClr val="tx1">
                    <a:lumMod val="50000"/>
                    <a:lumOff val="50000"/>
                  </a:schemeClr>
                </a:solidFill>
              </a:rPr>
              <a:t>: </a:t>
            </a:r>
            <a:r>
              <a:rPr lang="zh-CN" altLang="en-US" sz="1800" dirty="0">
                <a:solidFill>
                  <a:schemeClr val="tx1">
                    <a:lumMod val="50000"/>
                    <a:lumOff val="50000"/>
                  </a:schemeClr>
                </a:solidFill>
              </a:rPr>
              <a:t>一个关系对应通常说的一张表。</a:t>
            </a:r>
          </a:p>
          <a:p>
            <a:pPr marL="285750" indent="-285750" eaLnBrk="1" hangingPunct="1">
              <a:lnSpc>
                <a:spcPct val="150000"/>
              </a:lnSpc>
              <a:buSzPct val="80000"/>
              <a:defRPr/>
            </a:pPr>
            <a:r>
              <a:rPr lang="zh-CN" altLang="en-US" sz="1800" dirty="0">
                <a:solidFill>
                  <a:schemeClr val="tx1">
                    <a:lumMod val="50000"/>
                    <a:lumOff val="50000"/>
                  </a:schemeClr>
                </a:solidFill>
              </a:rPr>
              <a:t>元组（</a:t>
            </a:r>
            <a:r>
              <a:rPr lang="en-US" altLang="zh-CN" sz="1800" dirty="0">
                <a:solidFill>
                  <a:schemeClr val="tx1">
                    <a:lumMod val="50000"/>
                    <a:lumOff val="50000"/>
                  </a:schemeClr>
                </a:solidFill>
              </a:rPr>
              <a:t>Tuple</a:t>
            </a:r>
            <a:r>
              <a:rPr lang="zh-CN" altLang="en-US" sz="1800" dirty="0">
                <a:solidFill>
                  <a:schemeClr val="tx1">
                    <a:lumMod val="50000"/>
                    <a:lumOff val="50000"/>
                  </a:schemeClr>
                </a:solidFill>
              </a:rPr>
              <a:t>）</a:t>
            </a:r>
            <a:r>
              <a:rPr lang="en-US" altLang="zh-CN" sz="1800" dirty="0">
                <a:solidFill>
                  <a:schemeClr val="tx1">
                    <a:lumMod val="50000"/>
                    <a:lumOff val="50000"/>
                  </a:schemeClr>
                </a:solidFill>
              </a:rPr>
              <a:t>: </a:t>
            </a:r>
            <a:r>
              <a:rPr lang="zh-CN" altLang="en-US" sz="1800" dirty="0">
                <a:solidFill>
                  <a:schemeClr val="tx1">
                    <a:lumMod val="50000"/>
                    <a:lumOff val="50000"/>
                  </a:schemeClr>
                </a:solidFill>
              </a:rPr>
              <a:t>表中的一行即为一个元组。又称行、记录。</a:t>
            </a:r>
          </a:p>
          <a:p>
            <a:pPr marL="285750" indent="-285750" eaLnBrk="1" hangingPunct="1">
              <a:lnSpc>
                <a:spcPct val="150000"/>
              </a:lnSpc>
              <a:buSzPct val="80000"/>
              <a:defRPr/>
            </a:pPr>
            <a:r>
              <a:rPr lang="zh-CN" altLang="en-US" sz="1800" dirty="0">
                <a:solidFill>
                  <a:schemeClr val="tx1">
                    <a:lumMod val="50000"/>
                    <a:lumOff val="50000"/>
                  </a:schemeClr>
                </a:solidFill>
              </a:rPr>
              <a:t>属性（</a:t>
            </a:r>
            <a:r>
              <a:rPr lang="en-US" altLang="zh-CN" sz="1800" dirty="0">
                <a:solidFill>
                  <a:schemeClr val="tx1">
                    <a:lumMod val="50000"/>
                    <a:lumOff val="50000"/>
                  </a:schemeClr>
                </a:solidFill>
              </a:rPr>
              <a:t>Attribute</a:t>
            </a:r>
            <a:r>
              <a:rPr lang="zh-CN" altLang="en-US" sz="1800" dirty="0">
                <a:solidFill>
                  <a:schemeClr val="tx1">
                    <a:lumMod val="50000"/>
                    <a:lumOff val="50000"/>
                  </a:schemeClr>
                </a:solidFill>
              </a:rPr>
              <a:t>）</a:t>
            </a:r>
            <a:r>
              <a:rPr lang="en-US" altLang="zh-CN" sz="1800" dirty="0">
                <a:solidFill>
                  <a:schemeClr val="tx1">
                    <a:lumMod val="50000"/>
                    <a:lumOff val="50000"/>
                  </a:schemeClr>
                </a:solidFill>
              </a:rPr>
              <a:t>: </a:t>
            </a:r>
            <a:r>
              <a:rPr lang="zh-CN" altLang="en-US" sz="1800" dirty="0">
                <a:solidFill>
                  <a:schemeClr val="tx1">
                    <a:lumMod val="50000"/>
                    <a:lumOff val="50000"/>
                  </a:schemeClr>
                </a:solidFill>
              </a:rPr>
              <a:t>表中的一列即为一个属性，给每一个属性起一个名称即属性名。又称列。</a:t>
            </a:r>
          </a:p>
          <a:p>
            <a:pPr marL="285750" indent="-285750" eaLnBrk="1" hangingPunct="1">
              <a:lnSpc>
                <a:spcPct val="150000"/>
              </a:lnSpc>
              <a:buSzPct val="80000"/>
              <a:defRPr/>
            </a:pPr>
            <a:r>
              <a:rPr lang="zh-CN" altLang="en-US" sz="1800" dirty="0">
                <a:solidFill>
                  <a:schemeClr val="tx1">
                    <a:lumMod val="50000"/>
                    <a:lumOff val="50000"/>
                  </a:schemeClr>
                </a:solidFill>
              </a:rPr>
              <a:t>主码（</a:t>
            </a:r>
            <a:r>
              <a:rPr lang="en-US" altLang="zh-CN" sz="1800" dirty="0">
                <a:solidFill>
                  <a:schemeClr val="tx1">
                    <a:lumMod val="50000"/>
                    <a:lumOff val="50000"/>
                  </a:schemeClr>
                </a:solidFill>
              </a:rPr>
              <a:t>Key</a:t>
            </a:r>
            <a:r>
              <a:rPr lang="zh-CN" altLang="en-US" sz="1800" dirty="0">
                <a:solidFill>
                  <a:schemeClr val="tx1">
                    <a:lumMod val="50000"/>
                    <a:lumOff val="50000"/>
                  </a:schemeClr>
                </a:solidFill>
              </a:rPr>
              <a:t>）</a:t>
            </a:r>
            <a:r>
              <a:rPr lang="en-US" altLang="zh-CN" sz="1800" dirty="0">
                <a:solidFill>
                  <a:schemeClr val="tx1">
                    <a:lumMod val="50000"/>
                    <a:lumOff val="50000"/>
                  </a:schemeClr>
                </a:solidFill>
              </a:rPr>
              <a:t>: </a:t>
            </a:r>
            <a:r>
              <a:rPr lang="zh-CN" altLang="en-US" sz="1800" dirty="0">
                <a:solidFill>
                  <a:schemeClr val="tx1">
                    <a:lumMod val="50000"/>
                    <a:lumOff val="50000"/>
                  </a:schemeClr>
                </a:solidFill>
              </a:rPr>
              <a:t>表中的某个属性组，它可以唯一确定一个元组。</a:t>
            </a:r>
          </a:p>
          <a:p>
            <a:pPr marL="285750" indent="-285750" eaLnBrk="1" hangingPunct="1">
              <a:lnSpc>
                <a:spcPct val="150000"/>
              </a:lnSpc>
              <a:buSzPct val="80000"/>
              <a:defRPr/>
            </a:pPr>
            <a:r>
              <a:rPr lang="zh-CN" altLang="en-US" sz="1800" dirty="0">
                <a:solidFill>
                  <a:schemeClr val="tx1">
                    <a:lumMod val="50000"/>
                    <a:lumOff val="50000"/>
                  </a:schemeClr>
                </a:solidFill>
              </a:rPr>
              <a:t>域（</a:t>
            </a:r>
            <a:r>
              <a:rPr lang="en-US" altLang="zh-CN" sz="1800" dirty="0">
                <a:solidFill>
                  <a:schemeClr val="tx1">
                    <a:lumMod val="50000"/>
                    <a:lumOff val="50000"/>
                  </a:schemeClr>
                </a:solidFill>
              </a:rPr>
              <a:t>Domain</a:t>
            </a:r>
            <a:r>
              <a:rPr lang="zh-CN" altLang="en-US" sz="1800" dirty="0">
                <a:solidFill>
                  <a:schemeClr val="tx1">
                    <a:lumMod val="50000"/>
                    <a:lumOff val="50000"/>
                  </a:schemeClr>
                </a:solidFill>
              </a:rPr>
              <a:t>）： 属性的取值范围。</a:t>
            </a:r>
          </a:p>
          <a:p>
            <a:pPr marL="285750" indent="-285750" eaLnBrk="1" hangingPunct="1">
              <a:lnSpc>
                <a:spcPct val="150000"/>
              </a:lnSpc>
              <a:buSzPct val="80000"/>
              <a:defRPr/>
            </a:pPr>
            <a:r>
              <a:rPr lang="zh-CN" altLang="en-US" sz="1800" dirty="0">
                <a:solidFill>
                  <a:schemeClr val="tx1">
                    <a:lumMod val="50000"/>
                    <a:lumOff val="50000"/>
                  </a:schemeClr>
                </a:solidFill>
              </a:rPr>
              <a:t>分量：元组中的一个属性值。</a:t>
            </a:r>
          </a:p>
          <a:p>
            <a:pPr marL="285750" indent="-285750" eaLnBrk="1" hangingPunct="1">
              <a:lnSpc>
                <a:spcPct val="150000"/>
              </a:lnSpc>
              <a:buSzPct val="80000"/>
              <a:defRPr/>
            </a:pPr>
            <a:r>
              <a:rPr lang="zh-CN" altLang="en-US" sz="1800" dirty="0">
                <a:solidFill>
                  <a:schemeClr val="tx1">
                    <a:lumMod val="50000"/>
                    <a:lumOff val="50000"/>
                  </a:schemeClr>
                </a:solidFill>
              </a:rPr>
              <a:t>关系模式：对关系的描述</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关系名（属性</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1</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，属性</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2</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，属性</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n</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a:t>
            </a:r>
          </a:p>
          <a:p>
            <a:pPr marL="450850" lvl="1" indent="-180975" eaLnBrk="1" hangingPunct="1">
              <a:lnSpc>
                <a:spcPct val="150000"/>
              </a:lnSpc>
              <a:buSzPct val="100000"/>
              <a:buFont typeface="Arial" panose="020B0604020202020204" pitchFamily="34" charset="0"/>
              <a:buChar char="-"/>
              <a:defRP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学生（学号，姓名，年龄，性别，系，年级）</a:t>
            </a:r>
            <a:endPar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endParaRPr>
          </a:p>
        </p:txBody>
      </p:sp>
    </p:spTree>
  </p:cSld>
  <p:clrMapOvr>
    <a:masterClrMapping/>
  </p:clrMapOvr>
  <p:transition spd="slow" advTm="212651">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4|2.7"/>
</p:tagLst>
</file>

<file path=ppt/tags/tag10.xml><?xml version="1.0" encoding="utf-8"?>
<p:tagLst xmlns:a="http://schemas.openxmlformats.org/drawingml/2006/main" xmlns:r="http://schemas.openxmlformats.org/officeDocument/2006/relationships" xmlns:p="http://schemas.openxmlformats.org/presentationml/2006/main">
  <p:tag name="TIMING" val="|0.8|2.7"/>
</p:tagLst>
</file>

<file path=ppt/tags/tag11.xml><?xml version="1.0" encoding="utf-8"?>
<p:tagLst xmlns:a="http://schemas.openxmlformats.org/drawingml/2006/main" xmlns:r="http://schemas.openxmlformats.org/officeDocument/2006/relationships" xmlns:p="http://schemas.openxmlformats.org/presentationml/2006/main">
  <p:tag name="TIMING" val="|1.3|1.6"/>
</p:tagLst>
</file>

<file path=ppt/tags/tag2.xml><?xml version="1.0" encoding="utf-8"?>
<p:tagLst xmlns:a="http://schemas.openxmlformats.org/drawingml/2006/main" xmlns:r="http://schemas.openxmlformats.org/officeDocument/2006/relationships" xmlns:p="http://schemas.openxmlformats.org/presentationml/2006/main">
  <p:tag name="TIMING" val="|5.5"/>
</p:tagLst>
</file>

<file path=ppt/tags/tag3.xml><?xml version="1.0" encoding="utf-8"?>
<p:tagLst xmlns:a="http://schemas.openxmlformats.org/drawingml/2006/main" xmlns:r="http://schemas.openxmlformats.org/officeDocument/2006/relationships" xmlns:p="http://schemas.openxmlformats.org/presentationml/2006/main">
  <p:tag name="TIMING" val="|0|59.7"/>
</p:tagLst>
</file>

<file path=ppt/tags/tag4.xml><?xml version="1.0" encoding="utf-8"?>
<p:tagLst xmlns:a="http://schemas.openxmlformats.org/drawingml/2006/main" xmlns:r="http://schemas.openxmlformats.org/officeDocument/2006/relationships" xmlns:p="http://schemas.openxmlformats.org/presentationml/2006/main">
  <p:tag name="TIMING" val="|74.5"/>
</p:tagLst>
</file>

<file path=ppt/tags/tag5.xml><?xml version="1.0" encoding="utf-8"?>
<p:tagLst xmlns:a="http://schemas.openxmlformats.org/drawingml/2006/main" xmlns:r="http://schemas.openxmlformats.org/officeDocument/2006/relationships" xmlns:p="http://schemas.openxmlformats.org/presentationml/2006/main">
  <p:tag name="TIMING" val="|1.2|1.9|2.7|1.6|16.4|4.9|2.1|6|2.3|3.2|1.2|10.5|12.9|42.3|3.7|2.2|1.6|47.9|12.1|2"/>
</p:tagLst>
</file>

<file path=ppt/tags/tag6.xml><?xml version="1.0" encoding="utf-8"?>
<p:tagLst xmlns:a="http://schemas.openxmlformats.org/drawingml/2006/main" xmlns:r="http://schemas.openxmlformats.org/officeDocument/2006/relationships" xmlns:p="http://schemas.openxmlformats.org/presentationml/2006/main">
  <p:tag name="TIMING" val="|46.2"/>
</p:tagLst>
</file>

<file path=ppt/tags/tag7.xml><?xml version="1.0" encoding="utf-8"?>
<p:tagLst xmlns:a="http://schemas.openxmlformats.org/drawingml/2006/main" xmlns:r="http://schemas.openxmlformats.org/officeDocument/2006/relationships" xmlns:p="http://schemas.openxmlformats.org/presentationml/2006/main">
  <p:tag name="TIMING" val="|2.6"/>
</p:tagLst>
</file>

<file path=ppt/tags/tag8.xml><?xml version="1.0" encoding="utf-8"?>
<p:tagLst xmlns:a="http://schemas.openxmlformats.org/drawingml/2006/main" xmlns:r="http://schemas.openxmlformats.org/officeDocument/2006/relationships" xmlns:p="http://schemas.openxmlformats.org/presentationml/2006/main">
  <p:tag name="TIMING" val="|1.2|41.6"/>
</p:tagLst>
</file>

<file path=ppt/tags/tag9.xml><?xml version="1.0" encoding="utf-8"?>
<p:tagLst xmlns:a="http://schemas.openxmlformats.org/drawingml/2006/main" xmlns:r="http://schemas.openxmlformats.org/officeDocument/2006/relationships" xmlns:p="http://schemas.openxmlformats.org/presentationml/2006/main">
  <p:tag name="TIMING" val="|6.3|5|40.2|2.2|16.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数据库模板</Template>
  <TotalTime>49801</TotalTime>
  <Words>10568</Words>
  <Application>Microsoft Office PowerPoint</Application>
  <PresentationFormat>全屏显示(16:10)</PresentationFormat>
  <Paragraphs>1235</Paragraphs>
  <Slides>141</Slides>
  <Notes>27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141</vt:i4>
      </vt:variant>
    </vt:vector>
  </HeadingPairs>
  <TitlesOfParts>
    <vt:vector size="158" baseType="lpstr">
      <vt:lpstr>Arial Unicode MS</vt:lpstr>
      <vt:lpstr>华文细黑</vt:lpstr>
      <vt:lpstr>经典繁仿黑</vt:lpstr>
      <vt:lpstr>MS PGothic</vt:lpstr>
      <vt:lpstr>Calibri</vt:lpstr>
      <vt:lpstr>华文中宋</vt:lpstr>
      <vt:lpstr>宋体</vt:lpstr>
      <vt:lpstr>Cooper Black</vt:lpstr>
      <vt:lpstr>Times New Roman</vt:lpstr>
      <vt:lpstr>Rockwell Extra Bold</vt:lpstr>
      <vt:lpstr>微软雅黑</vt:lpstr>
      <vt:lpstr>Wingdings</vt:lpstr>
      <vt:lpstr>Arial</vt:lpstr>
      <vt:lpstr>Gill Sans</vt:lpstr>
      <vt:lpstr>Courier New</vt:lpstr>
      <vt:lpstr>Impact</vt:lpstr>
      <vt:lpstr>Office 主题</vt:lpstr>
      <vt:lpstr>PowerPoint 演示文稿</vt:lpstr>
      <vt:lpstr>PowerPoint 演示文稿</vt:lpstr>
      <vt:lpstr>PowerPoint 演示文稿</vt:lpstr>
      <vt:lpstr>学生业务生命周期管理案例分析</vt:lpstr>
      <vt:lpstr>校园信息化案例分析</vt:lpstr>
      <vt:lpstr>天气预报案例分析</vt:lpstr>
      <vt:lpstr>家电数码电商案例分析</vt:lpstr>
      <vt:lpstr>家电数码电商解决方案</vt:lpstr>
      <vt:lpstr>物流管理系统案例分析</vt:lpstr>
      <vt:lpstr>无处不在的数据处理</vt:lpstr>
      <vt:lpstr>教学目的</vt:lpstr>
      <vt:lpstr>课程学习特点</vt:lpstr>
      <vt:lpstr>学习要点</vt:lpstr>
      <vt:lpstr>内容安排</vt:lpstr>
      <vt:lpstr>教材信息</vt:lpstr>
      <vt:lpstr>现实中的仓库 </vt:lpstr>
      <vt:lpstr>用户希望仓库做什么？</vt:lpstr>
      <vt:lpstr>应用催生需求－数据量的变化 </vt:lpstr>
      <vt:lpstr>应用催生需求－计算量的变化 </vt:lpstr>
      <vt:lpstr>文件系统能满意要求吗？</vt:lpstr>
      <vt:lpstr>数据库的历史演变 </vt:lpstr>
      <vt:lpstr>数据库的地位</vt:lpstr>
      <vt:lpstr>PowerPoint 演示文稿</vt:lpstr>
      <vt:lpstr>PowerPoint 演示文稿</vt:lpstr>
      <vt:lpstr>四个基本概念</vt:lpstr>
      <vt:lpstr>1）数据</vt:lpstr>
      <vt:lpstr>2）数据库</vt:lpstr>
      <vt:lpstr>3）数据库管理系统</vt:lpstr>
      <vt:lpstr>DBMS的主要功能</vt:lpstr>
      <vt:lpstr>数据库在计算机系统中的位置</vt:lpstr>
      <vt:lpstr>4）数据库系统</vt:lpstr>
      <vt:lpstr>PowerPoint 演示文稿</vt:lpstr>
      <vt:lpstr>数据管理技术产生和发展</vt:lpstr>
      <vt:lpstr>人工管理阶段特点</vt:lpstr>
      <vt:lpstr>文件系统阶段特点</vt:lpstr>
      <vt:lpstr>文件系统阶段特点</vt:lpstr>
      <vt:lpstr>数据库系统阶段</vt:lpstr>
      <vt:lpstr>数据库系统阶段</vt:lpstr>
      <vt:lpstr>数据库系统与文件系统的区别</vt:lpstr>
      <vt:lpstr>三个阶段的比较</vt:lpstr>
      <vt:lpstr>PowerPoint 演示文稿</vt:lpstr>
      <vt:lpstr>数据库系统的特点</vt:lpstr>
      <vt:lpstr>数据结构化</vt:lpstr>
      <vt:lpstr>数据的共享性高</vt:lpstr>
      <vt:lpstr>数据独立性高</vt:lpstr>
      <vt:lpstr>DBMS统一管理和控制功能</vt:lpstr>
      <vt:lpstr>PowerPoint 演示文稿</vt:lpstr>
      <vt:lpstr>数据模型实例</vt:lpstr>
      <vt:lpstr>数据模型</vt:lpstr>
      <vt:lpstr>PowerPoint 演示文稿</vt:lpstr>
      <vt:lpstr>两大类数据模型</vt:lpstr>
      <vt:lpstr>PowerPoint 演示文稿</vt:lpstr>
      <vt:lpstr>数据模型的组成三要素</vt:lpstr>
      <vt:lpstr>PowerPoint 演示文稿</vt:lpstr>
      <vt:lpstr>概念模型</vt:lpstr>
      <vt:lpstr>信息世界中的基本概念</vt:lpstr>
      <vt:lpstr>信息世界中的基本概念</vt:lpstr>
      <vt:lpstr>信息世界中的基本概念(续)</vt:lpstr>
      <vt:lpstr>信息世界中的基本概念</vt:lpstr>
      <vt:lpstr>两个实体型间的联系 </vt:lpstr>
      <vt:lpstr>两个实体型间的联系 (续)</vt:lpstr>
      <vt:lpstr>两个实体型间的联系</vt:lpstr>
      <vt:lpstr>两个以上实体型之间的联系</vt:lpstr>
      <vt:lpstr>单个实体型内的联系</vt:lpstr>
      <vt:lpstr>七个概念之间的示意图</vt:lpstr>
      <vt:lpstr>概念模型的表示方法：E-R图</vt:lpstr>
      <vt:lpstr>不同属性类型</vt:lpstr>
      <vt:lpstr>带属性的联系</vt:lpstr>
      <vt:lpstr>实体集的内部联系</vt:lpstr>
      <vt:lpstr>一个实例-工厂物资管理</vt:lpstr>
      <vt:lpstr>工厂物资管理E-R图</vt:lpstr>
      <vt:lpstr>PowerPoint 演示文稿</vt:lpstr>
      <vt:lpstr>最常用的数据模型</vt:lpstr>
      <vt:lpstr>层次模型的数据结构</vt:lpstr>
      <vt:lpstr>层次模型数据结构特点</vt:lpstr>
      <vt:lpstr>层次模型的数据结构</vt:lpstr>
      <vt:lpstr>2. 层次模型的数据操作</vt:lpstr>
      <vt:lpstr>3. 层次模型的完整性约束</vt:lpstr>
      <vt:lpstr>4、层次模型的存储结构</vt:lpstr>
      <vt:lpstr>层次模型的存储结构</vt:lpstr>
      <vt:lpstr>5. 层次模型的优缺点</vt:lpstr>
      <vt:lpstr>二、网状模型</vt:lpstr>
      <vt:lpstr>网状模型的数据结构</vt:lpstr>
      <vt:lpstr>网状模型的数据结构</vt:lpstr>
      <vt:lpstr>网状模型的数据结构</vt:lpstr>
      <vt:lpstr>网状数据模型的数据结构</vt:lpstr>
      <vt:lpstr>网状数据模型的数据结构</vt:lpstr>
      <vt:lpstr>网状数据模型的数据结构</vt:lpstr>
      <vt:lpstr>网状数据模型的操作与完整性约束</vt:lpstr>
      <vt:lpstr>2. 网状模型的数据操作</vt:lpstr>
      <vt:lpstr>3.网状模型的完整性约束</vt:lpstr>
      <vt:lpstr>3. 网状模型的完整性约束 </vt:lpstr>
      <vt:lpstr>4.网状模型的存储结构</vt:lpstr>
      <vt:lpstr>网状模型的存储结构</vt:lpstr>
      <vt:lpstr>5.网状模型的优缺点</vt:lpstr>
      <vt:lpstr>关系模型</vt:lpstr>
      <vt:lpstr>关系数据模型的数据结构 </vt:lpstr>
      <vt:lpstr>关系数据模型</vt:lpstr>
      <vt:lpstr>关系模型的基本概念</vt:lpstr>
      <vt:lpstr>关系数据模型的数据结构</vt:lpstr>
      <vt:lpstr>关系数据模型的数据结构</vt:lpstr>
      <vt:lpstr>关系数据模型的数据结构</vt:lpstr>
      <vt:lpstr>关系模型的数据操作</vt:lpstr>
      <vt:lpstr>关系模型的完整性约束</vt:lpstr>
      <vt:lpstr>关系模型的存储结构</vt:lpstr>
      <vt:lpstr>关系模型的优缺点</vt:lpstr>
      <vt:lpstr>典型的关系数据库系统</vt:lpstr>
      <vt:lpstr>PowerPoint 演示文稿</vt:lpstr>
      <vt:lpstr>数据库系统结构</vt:lpstr>
      <vt:lpstr>1）单用户数据库系统</vt:lpstr>
      <vt:lpstr>2）主从式结构数据库系统</vt:lpstr>
      <vt:lpstr>主从式结构的数据库系统</vt:lpstr>
      <vt:lpstr>3）分布式结构的数据库系统</vt:lpstr>
      <vt:lpstr>4）客户／服务器结构</vt:lpstr>
      <vt:lpstr>客户／服务器的种类</vt:lpstr>
      <vt:lpstr>客户／服务器结构的缺点</vt:lpstr>
      <vt:lpstr>5）B/S服务器结构</vt:lpstr>
      <vt:lpstr>6）嵌入式数据库系统</vt:lpstr>
      <vt:lpstr>数据库系统模式的概念</vt:lpstr>
      <vt:lpstr> 设备耗材管理系统</vt:lpstr>
      <vt:lpstr>设备耗材管理系统的逻辑模型</vt:lpstr>
      <vt:lpstr>三级模式结构</vt:lpstr>
      <vt:lpstr>1）模式（Schema）</vt:lpstr>
      <vt:lpstr>2）外模式（External Schema）</vt:lpstr>
      <vt:lpstr>外模式（续）</vt:lpstr>
      <vt:lpstr>3）内模式（Internal Schema）</vt:lpstr>
      <vt:lpstr>三级模式与二级映象</vt:lpstr>
      <vt:lpstr>1）外模式／模式映象</vt:lpstr>
      <vt:lpstr>外模式／模式映象</vt:lpstr>
      <vt:lpstr>2）模式／内模式映象</vt:lpstr>
      <vt:lpstr>小结</vt:lpstr>
      <vt:lpstr>小结（续）</vt:lpstr>
      <vt:lpstr>PowerPoint 演示文稿</vt:lpstr>
      <vt:lpstr>数据库系统的组成</vt:lpstr>
      <vt:lpstr>1）硬件平台</vt:lpstr>
      <vt:lpstr>2）软件</vt:lpstr>
      <vt:lpstr>3）人员</vt:lpstr>
      <vt:lpstr>数据库管理员(DBA)</vt:lpstr>
      <vt:lpstr>系统分析与数据库设计人员</vt:lpstr>
      <vt:lpstr>应用程序员</vt:lpstr>
      <vt:lpstr>用户</vt:lpstr>
    </vt:vector>
  </TitlesOfParts>
  <Company>idke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数据库系统概论</dc:title>
  <dc:creator>czlong</dc:creator>
  <cp:lastModifiedBy>long cheng zhi</cp:lastModifiedBy>
  <cp:revision>961</cp:revision>
  <dcterms:created xsi:type="dcterms:W3CDTF">2000-08-09T08:19:19Z</dcterms:created>
  <dcterms:modified xsi:type="dcterms:W3CDTF">2020-03-02T07:37:17Z</dcterms:modified>
</cp:coreProperties>
</file>